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29" autoAdjust="0"/>
  </p:normalViewPr>
  <p:slideViewPr>
    <p:cSldViewPr>
      <p:cViewPr>
        <p:scale>
          <a:sx n="82" d="100"/>
          <a:sy n="82" d="100"/>
        </p:scale>
        <p:origin x="-78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2D13-B745-4056-869B-AA3657C93E2F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CA0F-AC1C-45AE-A738-1B5AC4A04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85728"/>
            <a:ext cx="83582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ДЕПАРТАМЕНТ ОБРАЗОВАНИЯ АДМИНИСТРАЦИИ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г. САРОВА</a:t>
            </a:r>
          </a:p>
          <a:p>
            <a:pPr algn="ctr"/>
            <a:endParaRPr lang="ru-RU" sz="8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«СРЕДНЯЯ ОБЩЕОБРАЗОВАТЕЛЬНАЯ ШКОЛА № 16»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928802"/>
            <a:ext cx="8358246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СОПРОВОЖДЕНИЕ ВВЕДЕНИЯ КУРСА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«ОСНОВЫ РЕЛИГИОЗНЫХ КУЛЬТУР И СВЕТСКОЙ ЭТИКИ»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В ШКОЛАХ САРОВА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643446"/>
            <a:ext cx="407196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Ольга Юрьевна Александрова,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заместитель директора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по воспитательной работе</a:t>
            </a:r>
          </a:p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929330"/>
            <a:ext cx="407196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г.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Саров</a:t>
            </a:r>
            <a:r>
              <a:rPr lang="ru-RU" sz="2000" b="1" i="1" dirty="0" smtClean="0">
                <a:solidFill>
                  <a:srgbClr val="000099"/>
                </a:solidFill>
              </a:rPr>
              <a:t>, 2012 г.</a:t>
            </a:r>
          </a:p>
          <a:p>
            <a:pPr algn="ctr"/>
            <a:endParaRPr lang="ru-RU" dirty="0" smtClean="0">
              <a:solidFill>
                <a:srgbClr val="000099"/>
              </a:solidFill>
            </a:endParaRPr>
          </a:p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2290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l="7463" t="4151" r="5970" b="4523"/>
          <a:stretch>
            <a:fillRect/>
          </a:stretch>
        </p:blipFill>
        <p:spPr bwMode="auto">
          <a:xfrm>
            <a:off x="2714612" y="3429000"/>
            <a:ext cx="3643338" cy="138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-main-pic" descr="&amp;Kcy;&amp;acy;&amp;rcy;&amp;tcy;&amp;icy;&amp;ncy;&amp;kcy;&amp;acy; 449 &amp;icy;&amp;zcy; 137728"/>
          <p:cNvPicPr/>
          <p:nvPr/>
        </p:nvPicPr>
        <p:blipFill>
          <a:blip r:embed="rId2"/>
          <a:srcRect t="30500" b="9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4429132"/>
            <a:ext cx="9189119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НОВЫМ УЧЕБНЫМ ГОДОМ!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1026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DSC06653.JPG"/>
          <p:cNvPicPr/>
          <p:nvPr/>
        </p:nvPicPr>
        <p:blipFill>
          <a:blip r:embed="rId3" cstate="print"/>
          <a:srcRect t="10204"/>
          <a:stretch>
            <a:fillRect/>
          </a:stretch>
        </p:blipFill>
        <p:spPr bwMode="auto">
          <a:xfrm>
            <a:off x="500034" y="3143248"/>
            <a:ext cx="4438595" cy="314327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1142984"/>
            <a:ext cx="8286808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80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Март 2012 года. Нижегородский институт развития образования. Курсы по теме «Содержательный, методический и управленческий</a:t>
            </a:r>
            <a:r>
              <a:rPr kumimoji="0" lang="ru-RU" sz="8000" b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аспекты введения курса «Основы религиозных культур и светской этики» (ОРКСЭ)»</a:t>
            </a:r>
            <a:endParaRPr kumimoji="0" lang="ru-RU" sz="8000" b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429132"/>
            <a:ext cx="371477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Команда </a:t>
            </a:r>
            <a:r>
              <a:rPr lang="ru-RU" b="1" dirty="0" err="1" smtClean="0">
                <a:solidFill>
                  <a:srgbClr val="000099"/>
                </a:solidFill>
                <a:latin typeface="Bookman Old Style" pitchFamily="18" charset="0"/>
              </a:rPr>
              <a:t>Сарова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:</a:t>
            </a:r>
          </a:p>
          <a:p>
            <a:pPr algn="ctr"/>
            <a:r>
              <a:rPr lang="ru-RU" i="1" dirty="0" smtClean="0">
                <a:solidFill>
                  <a:srgbClr val="000099"/>
                </a:solidFill>
                <a:latin typeface="Bookman Old Style" pitchFamily="18" charset="0"/>
              </a:rPr>
              <a:t>Олег Константинович Ерин</a:t>
            </a:r>
          </a:p>
          <a:p>
            <a:pPr algn="ctr"/>
            <a:r>
              <a:rPr lang="ru-RU" i="1" dirty="0" smtClean="0">
                <a:solidFill>
                  <a:srgbClr val="000099"/>
                </a:solidFill>
                <a:latin typeface="Bookman Old Style" pitchFamily="18" charset="0"/>
              </a:rPr>
              <a:t>Алексей Евгеньевич </a:t>
            </a:r>
            <a:r>
              <a:rPr lang="ru-RU" i="1" dirty="0" err="1" smtClean="0">
                <a:solidFill>
                  <a:srgbClr val="000099"/>
                </a:solidFill>
                <a:latin typeface="Bookman Old Style" pitchFamily="18" charset="0"/>
              </a:rPr>
              <a:t>Закутин</a:t>
            </a:r>
            <a:endParaRPr lang="ru-RU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r>
              <a:rPr lang="ru-RU" i="1" dirty="0" smtClean="0">
                <a:solidFill>
                  <a:srgbClr val="000099"/>
                </a:solidFill>
                <a:latin typeface="Bookman Old Style" pitchFamily="18" charset="0"/>
              </a:rPr>
              <a:t>Ольга Юрьевна Александрова</a:t>
            </a:r>
            <a:endParaRPr lang="ru-RU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929718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      </a:t>
            </a: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ОРКСЭ – единая комплексная учебно-воспитательная система, все модули которой согласуются по педагогическим целям, задачам и требованиям к  результатам освоения учебного материала.</a:t>
            </a:r>
          </a:p>
          <a:p>
            <a:pPr algn="just"/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     Цель уроков ОРКСЭ – формирование у младших подростков мотивации к осознанному нравственному поведению, к диалогу с представителями иных культур.</a:t>
            </a:r>
          </a:p>
          <a:p>
            <a:pPr algn="just"/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    ОРКСЭ – курс развития эмоциональной сферы ребенка.  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5365" name="Picture 5" descr="&amp;Kcy;&amp;acy;&amp;rcy;&amp;tcy;&amp;icy;&amp;ncy;&amp;kcy;&amp;acy; 30 &amp;icy;&amp;zcy; 5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643578"/>
            <a:ext cx="4390763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ВВЕДЕНИЕ ОРКСЭ: ОСНОВНЫЕ НАПРАВЛЕНИЯ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1857364"/>
            <a:ext cx="2786082" cy="19288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Формирование нормативно-правовой базы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1857364"/>
            <a:ext cx="2786082" cy="19288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0099"/>
                </a:solidFill>
                <a:latin typeface="Bookman Old Style" pitchFamily="18" charset="0"/>
              </a:rPr>
              <a:t>Организационно-педагогическое направление</a:t>
            </a:r>
            <a:endParaRPr lang="ru-RU" sz="2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1857364"/>
            <a:ext cx="3000396" cy="19288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Организационно-управленческое направление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4286256"/>
            <a:ext cx="4143404" cy="17145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Bookman Old Style" pitchFamily="18" charset="0"/>
              </a:rPr>
              <a:t>Учебно-методическое сопровождение</a:t>
            </a:r>
            <a:endParaRPr lang="ru-RU" sz="3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4000504"/>
            <a:ext cx="4071966" cy="157163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Bookman Old Style" pitchFamily="18" charset="0"/>
              </a:rPr>
              <a:t>Информационное обеспечение</a:t>
            </a:r>
            <a:endParaRPr lang="ru-RU" sz="3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6388" name="Picture 4" descr="&amp;Kcy;&amp;acy;&amp;rcy;&amp;tcy;&amp;icy;&amp;ncy;&amp;kcy;&amp;acy; 12 &amp;icy;&amp;zcy; 57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643578"/>
            <a:ext cx="2396012" cy="107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71546"/>
            <a:ext cx="87154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УЧЕБНИКИ ПО КУРСУ ОРКСЭ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http://www.orkce.org/sites/default/files/imagecache/big_cover/4d836b4a8fd3e.jpg"/>
          <p:cNvPicPr/>
          <p:nvPr/>
        </p:nvPicPr>
        <p:blipFill>
          <a:blip r:embed="rId3"/>
          <a:srcRect l="15000" t="2610" r="15000" b="10851"/>
          <a:stretch>
            <a:fillRect/>
          </a:stretch>
        </p:blipFill>
        <p:spPr bwMode="auto">
          <a:xfrm>
            <a:off x="5572132" y="4214818"/>
            <a:ext cx="1643074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orkce.org/sites/default/files/imagecache/big_cover/mir1.jpg"/>
          <p:cNvPicPr/>
          <p:nvPr/>
        </p:nvPicPr>
        <p:blipFill>
          <a:blip r:embed="rId4"/>
          <a:srcRect l="3333" t="2632"/>
          <a:stretch>
            <a:fillRect/>
          </a:stretch>
        </p:blipFill>
        <p:spPr bwMode="auto">
          <a:xfrm>
            <a:off x="1928794" y="2071678"/>
            <a:ext cx="157163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orkce.org/sites/default/files/imagecache/big_cover/prav1.jpg"/>
          <p:cNvPicPr/>
          <p:nvPr/>
        </p:nvPicPr>
        <p:blipFill>
          <a:blip r:embed="rId5"/>
          <a:srcRect l="4808" t="3659"/>
          <a:stretch>
            <a:fillRect/>
          </a:stretch>
        </p:blipFill>
        <p:spPr bwMode="auto">
          <a:xfrm>
            <a:off x="214282" y="1714488"/>
            <a:ext cx="1414462" cy="188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orkce.org/sites/default/files/imagecache/big_cover/svet1_0.jpg"/>
          <p:cNvPicPr/>
          <p:nvPr/>
        </p:nvPicPr>
        <p:blipFill>
          <a:blip r:embed="rId6"/>
          <a:srcRect l="3571" t="2632"/>
          <a:stretch>
            <a:fillRect/>
          </a:stretch>
        </p:blipFill>
        <p:spPr bwMode="auto">
          <a:xfrm>
            <a:off x="3786182" y="2643182"/>
            <a:ext cx="150019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www.orkce.org/sites/default/files/imagecache/big_cover/duhov_kultura_4kl_obl_2011.jpg"/>
          <p:cNvPicPr/>
          <p:nvPr/>
        </p:nvPicPr>
        <p:blipFill>
          <a:blip r:embed="rId7"/>
          <a:srcRect l="7500" r="5000" b="2083"/>
          <a:stretch>
            <a:fillRect/>
          </a:stretch>
        </p:blipFill>
        <p:spPr bwMode="auto">
          <a:xfrm>
            <a:off x="7143768" y="1714488"/>
            <a:ext cx="178595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85720" y="4143380"/>
            <a:ext cx="350046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Учебники издательства «Просвещение»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715016"/>
            <a:ext cx="350046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Учебник издательства «Русское слово»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1928802"/>
            <a:ext cx="250033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Учебник издательства «БАЛАСС»</a:t>
            </a:r>
            <a:endParaRPr lang="ru-RU" sz="2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928670"/>
            <a:ext cx="871543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ЭЛЕКТРОННЫЕ ОБРАЗОВАТЕЛЬНЫЕ РЕСУРСЫ ПО КУРСУ ОРКСЭ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7154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643998" cy="52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785794"/>
            <a:ext cx="871543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ЭЛЕКТРОННЫЕ ОБРАЗОВАТЕЛЬНЫЕ РЕСУРСЫ ПО КУРСУ ОРКСЭ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500702"/>
            <a:ext cx="828680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Главная страница               Сообщества                   Курс ОРКСЭ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86446" y="5929330"/>
            <a:ext cx="5000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71802" y="5929330"/>
            <a:ext cx="5000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85794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ПОДГОТОВКА САРОВСКИХ УЧИТЕЛЕЙ К ВЕДЕНИЮ КУРСА ОРКСЭ</a:t>
            </a:r>
          </a:p>
        </p:txBody>
      </p:sp>
      <p:pic>
        <p:nvPicPr>
          <p:cNvPr id="19459" name="Picture 3" descr="C:\Documents and Settings\Ольга\Рабочий стол\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214422"/>
            <a:ext cx="2286016" cy="187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AutoShape 5" descr="https://apf.mail.ru/cgi-bin/readmsg/DSCN0679.JPG?exif=1&amp;id=13456431370000000910;0;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C:\Documents and Settings\Ольга\Рабочий стол\DSCN0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247631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248455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4282" y="3286124"/>
            <a:ext cx="8715436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МЕТОДИЧЕСКИЙ АСПЕКТ СОДЕРЖАНИЯ КУРСОВ</a:t>
            </a:r>
          </a:p>
          <a:p>
            <a:pPr algn="ctr"/>
            <a:endParaRPr lang="ru-RU" sz="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Построение дидактической системы уроков ОРКСЭ в соответствии с ФГОС.</a:t>
            </a:r>
          </a:p>
          <a:p>
            <a:pPr algn="just"/>
            <a:endParaRPr lang="ru-RU" sz="5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Блочно-тематическое планирование курса ОРКСЭ.</a:t>
            </a:r>
          </a:p>
          <a:p>
            <a:pPr algn="just"/>
            <a:endParaRPr lang="ru-RU" sz="5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 Формы и виды организации учебной деятельности на уроках ОРКСЭ.</a:t>
            </a:r>
          </a:p>
          <a:p>
            <a:pPr algn="just"/>
            <a:endParaRPr lang="ru-RU" sz="4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Применение ИКТ и ЭОР в преподавании ОРКСЭ.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Bookman Old Style" pitchFamily="18" charset="0"/>
              </a:rPr>
              <a:t>Формы и варианты проведения уроков ОРКСЭ.</a:t>
            </a:r>
          </a:p>
          <a:p>
            <a:pPr algn="just">
              <a:buFont typeface="Arial" pitchFamily="34" charset="0"/>
              <a:buChar char="•"/>
            </a:pPr>
            <a:endParaRPr lang="ru-RU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acy; 17 &amp;icy;&amp;zcy; 5723"/>
          <p:cNvPicPr>
            <a:picLocks noChangeAspect="1" noChangeArrowheads="1"/>
          </p:cNvPicPr>
          <p:nvPr/>
        </p:nvPicPr>
        <p:blipFill>
          <a:blip r:embed="rId2"/>
          <a:srcRect t="3750" b="6249"/>
          <a:stretch>
            <a:fillRect/>
          </a:stretch>
        </p:blipFill>
        <p:spPr bwMode="auto">
          <a:xfrm>
            <a:off x="214282" y="142853"/>
            <a:ext cx="2214578" cy="74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4876" y="142852"/>
            <a:ext cx="4257676" cy="43971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1100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ОРГАНИЗАЦИОННО-МЕТОДИЧЕСКОЕ СОПРОВОЖДЕНИЕ </a:t>
            </a:r>
            <a:b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latin typeface="Bookman Old Style" pitchFamily="18" charset="0"/>
              </a:rPr>
              <a:t>ВВЕДЕНИЯ КУРСА ОРКСЭ В ШКОЛАХ САРОВА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b="7500"/>
          <a:stretch>
            <a:fillRect/>
          </a:stretch>
        </p:blipFill>
        <p:spPr bwMode="auto">
          <a:xfrm>
            <a:off x="214282" y="1428736"/>
            <a:ext cx="86439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928670"/>
            <a:ext cx="87154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Bookman Old Style" pitchFamily="18" charset="0"/>
              </a:rPr>
              <a:t>МЕТОДИЧЕСКОЕ СОПРОВОЖДЕНИЕ ТЬЮТОРА ПО КУРСУ ОРКСЭ.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Bookman Old Style" pitchFamily="18" charset="0"/>
              </a:rPr>
              <a:t>Портал НИРО</a:t>
            </a:r>
            <a:endParaRPr lang="ru-RU" sz="16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238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 ОРГАНИЗАЦИОННО-МЕТОДИЧЕСКОЕ СОПРОВОЖДЕНИЕ  ВВЕДЕНИЯ КУРСА ОРКСЭ В ШКОЛАХ САРОВА </vt:lpstr>
      <vt:lpstr>    ОРГАНИЗАЦИОННО-МЕТОДИЧЕСКОЕ СОПРОВОЖДЕНИЕ  ВВЕДЕНИЯ КУРСА ОРКСЭ В ШКОЛАХ САРОВА </vt:lpstr>
      <vt:lpstr>    ОРГАНИЗАЦИОННО-МЕТОДИЧЕСКОЕ СОПРОВОЖДЕНИЕ  ВВЕДЕНИЯ КУРСА ОРКСЭ В ШКОЛАХ САРОВА </vt:lpstr>
      <vt:lpstr>    ОРГАНИЗАЦИОННО-МЕТОДИЧЕСКОЕ СОПРОВОЖДЕНИЕ  ВВЕДЕНИЯ КУРСА ОРКСЭ В ШКОЛАХ САРОВА </vt:lpstr>
      <vt:lpstr>    ОРГАНИЗАЦИОННО-МЕТОДИЧЕСКОЕ СОПРОВОЖДЕНИЕ  ВВЕДЕНИЯ КУРСА ОРКСЭ В ШКОЛАХ САРОВА </vt:lpstr>
      <vt:lpstr>    ОРГАНИЗАЦИОННО-МЕТОДИЧЕСКОЕ СОПРОВОЖДЕНИЕ  ВВЕДЕНИЯ КУРСА ОРКСЭ В ШКОЛАХ САРОВА </vt:lpstr>
      <vt:lpstr>    ОРГАНИЗАЦИОННО-МЕТОДИЧЕСКОЕ СОПРОВОЖДЕНИЕ  ВВЕДЕНИЯ КУРСА ОРКСЭ В ШКОЛАХ САРОВА </vt:lpstr>
      <vt:lpstr>    ОРГАНИЗАЦИОННО-МЕТОДИЧЕСКОЕ СОПРОВОЖДЕНИЕ  ВВЕДЕНИЯ КУРСА ОРКСЭ В ШКОЛАХ САРОВА </vt:lpstr>
      <vt:lpstr>Слайд 10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44</cp:revision>
  <dcterms:created xsi:type="dcterms:W3CDTF">2012-08-25T07:35:39Z</dcterms:created>
  <dcterms:modified xsi:type="dcterms:W3CDTF">2012-08-27T17:57:11Z</dcterms:modified>
</cp:coreProperties>
</file>