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426" r:id="rId2"/>
    <p:sldId id="376" r:id="rId3"/>
    <p:sldId id="481" r:id="rId4"/>
    <p:sldId id="461" r:id="rId5"/>
    <p:sldId id="486" r:id="rId6"/>
    <p:sldId id="469" r:id="rId7"/>
    <p:sldId id="483" r:id="rId8"/>
    <p:sldId id="484" r:id="rId9"/>
    <p:sldId id="474" r:id="rId10"/>
    <p:sldId id="475" r:id="rId11"/>
    <p:sldId id="473" r:id="rId12"/>
    <p:sldId id="478" r:id="rId13"/>
    <p:sldId id="482" r:id="rId14"/>
    <p:sldId id="479" r:id="rId15"/>
    <p:sldId id="480" r:id="rId16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6D3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0ED26E-AEC9-45A6-95FA-D5008A9BFB90}" v="1949" dt="2020-03-22T20:06:26.585"/>
    <p1510:client id="{3DAC1213-0CBE-4414-8A7B-DC1BF9DA8C45}" v="940" dt="2020-03-23T07:04:21.505"/>
    <p1510:client id="{4135F5D8-B82F-419B-BAF7-7E80E9258737}" v="3" dt="2020-03-24T12:52:37.176"/>
    <p1510:client id="{AE6B0FD5-7F07-4A05-ADAF-E781A5B69825}" v="223" dt="2020-03-22T20:07:53.188"/>
    <p1510:client id="{BD1B61F3-EFD3-46AE-AD66-7E7EEFBEB840}" v="265" dt="2020-03-22T14:49:52.2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11" autoAdjust="0"/>
  </p:normalViewPr>
  <p:slideViewPr>
    <p:cSldViewPr snapToGrid="0">
      <p:cViewPr varScale="1">
        <p:scale>
          <a:sx n="86" d="100"/>
          <a:sy n="86" d="100"/>
        </p:scale>
        <p:origin x="152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Мухин Владислав" userId="10aa2637b7c9c554" providerId="Windows Live" clId="Web-{4135F5D8-B82F-419B-BAF7-7E80E9258737}"/>
    <pc:docChg chg="modSld">
      <pc:chgData name="Мухин Владислав" userId="10aa2637b7c9c554" providerId="Windows Live" clId="Web-{4135F5D8-B82F-419B-BAF7-7E80E9258737}" dt="2020-03-24T12:52:37.176" v="2" actId="20577"/>
      <pc:docMkLst>
        <pc:docMk/>
      </pc:docMkLst>
      <pc:sldChg chg="modSp">
        <pc:chgData name="Мухин Владислав" userId="10aa2637b7c9c554" providerId="Windows Live" clId="Web-{4135F5D8-B82F-419B-BAF7-7E80E9258737}" dt="2020-03-24T12:52:37.176" v="2" actId="20577"/>
        <pc:sldMkLst>
          <pc:docMk/>
          <pc:sldMk cId="2361880225" sldId="425"/>
        </pc:sldMkLst>
        <pc:spChg chg="mod">
          <ac:chgData name="Мухин Владислав" userId="10aa2637b7c9c554" providerId="Windows Live" clId="Web-{4135F5D8-B82F-419B-BAF7-7E80E9258737}" dt="2020-03-24T12:52:37.176" v="2" actId="20577"/>
          <ac:spMkLst>
            <pc:docMk/>
            <pc:sldMk cId="2361880225" sldId="425"/>
            <ac:spMk id="2" creationId="{BBB8B1A7-D8B5-4442-ABEF-602B7E8BEE8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1002" tIns="45501" rIns="91002" bIns="4550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412"/>
          </a:xfrm>
          <a:prstGeom prst="rect">
            <a:avLst/>
          </a:prstGeom>
        </p:spPr>
        <p:txBody>
          <a:bodyPr vert="horz" lIns="91002" tIns="45501" rIns="91002" bIns="4550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D41A47-D6C8-4C8D-B8E2-36FD6D62091E}" type="datetimeFigureOut">
              <a:rPr lang="ru-RU"/>
              <a:pPr>
                <a:defRPr/>
              </a:pPr>
              <a:t>06.11.2020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2" tIns="45501" rIns="91002" bIns="45501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002" tIns="45501" rIns="91002" bIns="45501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0"/>
            <a:ext cx="2945660" cy="496412"/>
          </a:xfrm>
          <a:prstGeom prst="rect">
            <a:avLst/>
          </a:prstGeom>
        </p:spPr>
        <p:txBody>
          <a:bodyPr vert="horz" lIns="91002" tIns="45501" rIns="91002" bIns="4550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2" y="9430090"/>
            <a:ext cx="2945660" cy="496412"/>
          </a:xfrm>
          <a:prstGeom prst="rect">
            <a:avLst/>
          </a:prstGeom>
        </p:spPr>
        <p:txBody>
          <a:bodyPr vert="horz" lIns="91002" tIns="45501" rIns="91002" bIns="4550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4926C5-E6A1-4EE6-9D3C-BF7BDD6EB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7561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7287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spcFirstLastPara="1" wrap="square" lIns="92102" tIns="92102" rIns="92102" bIns="92102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A5F6E-8949-43BE-ADF8-36BD344C609F}" type="datetimeFigureOut">
              <a:rPr lang="ru-RU"/>
              <a:pPr>
                <a:defRPr/>
              </a:pPr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229FD-DA3D-4A8B-A291-9D2DCF446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09456-507C-4654-A15D-80F949C7708C}" type="datetimeFigureOut">
              <a:rPr lang="ru-RU"/>
              <a:pPr>
                <a:defRPr/>
              </a:pPr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B2B87-BD10-4D63-A59E-FECDFA454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68F62-CDD2-4631-B505-720A1CA2E5E4}" type="datetimeFigureOut">
              <a:rPr lang="ru-RU"/>
              <a:pPr>
                <a:defRPr/>
              </a:pPr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E4F86-64AE-4A76-8771-4CB48C19CE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FF8E4-7D50-450B-AD8B-C793EE8FA91A}" type="datetimeFigureOut">
              <a:rPr lang="ru-RU"/>
              <a:pPr>
                <a:defRPr/>
              </a:pPr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77D91-EB4A-4CFC-9C01-86FD83EA2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1CC87-3E1D-4800-8F0D-CD901F0A81FF}" type="datetimeFigureOut">
              <a:rPr lang="ru-RU"/>
              <a:pPr>
                <a:defRPr/>
              </a:pPr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6B0AD-683E-49E2-BDB7-07D800D58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AFB63-3141-484F-8C6A-414304369624}" type="datetimeFigureOut">
              <a:rPr lang="ru-RU"/>
              <a:pPr>
                <a:defRPr/>
              </a:pPr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FC7A-147F-41D3-9668-215403394A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04F08-D564-49FD-9F27-1515199C6464}" type="datetimeFigureOut">
              <a:rPr lang="ru-RU"/>
              <a:pPr>
                <a:defRPr/>
              </a:pPr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2647E-4376-45C1-8EEA-A8DCF4493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D0CD9-451F-4002-9EEC-4E5004703216}" type="datetimeFigureOut">
              <a:rPr lang="ru-RU"/>
              <a:pPr>
                <a:defRPr/>
              </a:pPr>
              <a:t>06.11.2020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41CE1-B8DA-41DA-9A32-536CC080F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2C84F-EABF-4F59-87E4-9A9E482007C7}" type="datetimeFigureOut">
              <a:rPr lang="ru-RU"/>
              <a:pPr>
                <a:defRPr/>
              </a:pPr>
              <a:t>06.11.2020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59D4A-0E25-40E9-AEDE-F547D2E52C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F7CC5-4B7B-494B-8176-E36A2BDD6B9D}" type="datetimeFigureOut">
              <a:rPr lang="ru-RU"/>
              <a:pPr>
                <a:defRPr/>
              </a:pPr>
              <a:t>06.11.2020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1C48F-095C-47C9-823E-5CD762CBE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BBC17-6A04-4A41-AA74-BBD8F9DDF865}" type="datetimeFigureOut">
              <a:rPr lang="ru-RU"/>
              <a:pPr>
                <a:defRPr/>
              </a:pPr>
              <a:t>06.11.2020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7D651-C726-438A-934A-A2757216C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3A4A7-3ED5-435E-93C5-F9CC314E9549}" type="datetimeFigureOut">
              <a:rPr lang="ru-RU"/>
              <a:pPr>
                <a:defRPr/>
              </a:pPr>
              <a:t>06.11.2020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660C3-8B1E-49EC-9AFE-662417AC23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98424-A5CF-4A0E-B689-F742D392723D}" type="datetimeFigureOut">
              <a:rPr lang="ru-RU"/>
              <a:pPr>
                <a:defRPr/>
              </a:pPr>
              <a:t>06.11.2020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C4CD4-BBB8-4F6A-8D3B-C7DEE9034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698889-1C6C-4722-9426-43A6FFAC50D9}" type="datetimeFigureOut">
              <a:rPr lang="ru-RU"/>
              <a:pPr>
                <a:defRPr/>
              </a:pPr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6CF01E1-33B5-4842-84EB-E69695EEE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1077238" y="247386"/>
            <a:ext cx="6751530" cy="116805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Администрация города </a:t>
            </a:r>
            <a:r>
              <a:rPr lang="ru-RU" sz="1600" dirty="0" err="1" smtClean="0">
                <a:solidFill>
                  <a:srgbClr val="002060"/>
                </a:solidFill>
              </a:rPr>
              <a:t>Сарова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>Департамент образования Администрации г. </a:t>
            </a:r>
            <a:r>
              <a:rPr lang="ru-RU" sz="1600" dirty="0" err="1" smtClean="0">
                <a:solidFill>
                  <a:srgbClr val="002060"/>
                </a:solidFill>
              </a:rPr>
              <a:t>Саров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chemeClr val="tx2"/>
                </a:solidFill>
              </a:rPr>
              <a:t>Муниципальный конкурс лучших </a:t>
            </a:r>
            <a:r>
              <a:rPr lang="ru-RU" sz="1600" b="1" dirty="0">
                <a:solidFill>
                  <a:schemeClr val="tx2"/>
                </a:solidFill>
              </a:rPr>
              <a:t>практик </a:t>
            </a:r>
            <a:r>
              <a:rPr lang="ru-RU" sz="1600" b="1" dirty="0" smtClean="0">
                <a:solidFill>
                  <a:schemeClr val="tx2"/>
                </a:solidFill>
              </a:rPr>
              <a:t>внедрения </a:t>
            </a:r>
            <a:br>
              <a:rPr lang="ru-RU" sz="1600" b="1" dirty="0" smtClean="0">
                <a:solidFill>
                  <a:schemeClr val="tx2"/>
                </a:solidFill>
              </a:rPr>
            </a:br>
            <a:r>
              <a:rPr lang="ru-RU" sz="1600" b="1" dirty="0" smtClean="0">
                <a:solidFill>
                  <a:schemeClr val="tx2"/>
                </a:solidFill>
              </a:rPr>
              <a:t>бережливых </a:t>
            </a:r>
            <a:r>
              <a:rPr lang="ru-RU" sz="1600" b="1" dirty="0">
                <a:solidFill>
                  <a:schemeClr val="tx2"/>
                </a:solidFill>
              </a:rPr>
              <a:t>технологий </a:t>
            </a:r>
            <a:r>
              <a:rPr lang="ru-RU" sz="1600" b="1" dirty="0" smtClean="0">
                <a:solidFill>
                  <a:schemeClr val="tx2"/>
                </a:solidFill>
              </a:rPr>
              <a:t>в </a:t>
            </a:r>
            <a:r>
              <a:rPr lang="ru-RU" sz="1600" b="1" dirty="0">
                <a:solidFill>
                  <a:schemeClr val="tx2"/>
                </a:solidFill>
              </a:rPr>
              <a:t>образовательных организациях города Сарова</a:t>
            </a:r>
            <a:endParaRPr sz="2400" b="1" dirty="0">
              <a:solidFill>
                <a:schemeClr val="tx2"/>
              </a:solidFill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49203" y="6160748"/>
            <a:ext cx="8520600" cy="455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b="1" dirty="0" smtClean="0">
                <a:solidFill>
                  <a:srgbClr val="073763"/>
                </a:solidFill>
                <a:latin typeface="Calibri" pitchFamily="34" charset="0"/>
              </a:rPr>
              <a:t>Саров, 2020</a:t>
            </a:r>
            <a:endParaRPr sz="2000" b="1" dirty="0">
              <a:solidFill>
                <a:srgbClr val="073763"/>
              </a:solidFill>
              <a:latin typeface="Calibri" pitchFamily="34" charset="0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7965103" y="288098"/>
            <a:ext cx="965954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54;p13"/>
          <p:cNvSpPr txBox="1">
            <a:spLocks/>
          </p:cNvSpPr>
          <p:nvPr/>
        </p:nvSpPr>
        <p:spPr bwMode="auto">
          <a:xfrm>
            <a:off x="263047" y="2091847"/>
            <a:ext cx="8555276" cy="1409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spcFirstLastPara="1"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+mj-lt"/>
              </a:rPr>
              <a:t>«Повышение эффективности использования школьных площадей. </a:t>
            </a:r>
            <a:endParaRPr lang="ru-RU" sz="2800" b="1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Школьный </a:t>
            </a:r>
            <a:r>
              <a:rPr lang="ru-RU" sz="2800" b="1" dirty="0">
                <a:solidFill>
                  <a:schemeClr val="tx2"/>
                </a:solidFill>
                <a:latin typeface="+mj-lt"/>
              </a:rPr>
              <a:t>гардероб: «3О – 5Д»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42" y="265573"/>
            <a:ext cx="751563" cy="1012082"/>
          </a:xfrm>
          <a:prstGeom prst="rect">
            <a:avLst/>
          </a:prstGeom>
          <a:noFill/>
        </p:spPr>
      </p:pic>
      <p:sp>
        <p:nvSpPr>
          <p:cNvPr id="8" name="Google Shape;54;p13"/>
          <p:cNvSpPr txBox="1">
            <a:spLocks/>
          </p:cNvSpPr>
          <p:nvPr/>
        </p:nvSpPr>
        <p:spPr bwMode="auto">
          <a:xfrm>
            <a:off x="4096013" y="5295376"/>
            <a:ext cx="4609578" cy="51670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spcFirstLastPara="1"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1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Директор Афанасьева Ольга Владимировна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Google Shape;54;p13"/>
          <p:cNvSpPr txBox="1">
            <a:spLocks/>
          </p:cNvSpPr>
          <p:nvPr/>
        </p:nvSpPr>
        <p:spPr bwMode="auto">
          <a:xfrm>
            <a:off x="325677" y="3717095"/>
            <a:ext cx="8229600" cy="6795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spcFirstLastPara="1" vert="horz" wrap="square" lIns="91425" tIns="91425" rIns="91425" bIns="91425" numCol="1" anchor="b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Муниципальное бюджетное общеобразовательное учреждение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«Центр образования»города </a:t>
            </a:r>
            <a:r>
              <a:rPr kumimoji="0" lang="ru-RU" sz="20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Сарова</a:t>
            </a: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77655" y="144692"/>
            <a:ext cx="7728322" cy="982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Ход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проекта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Повышение эффективности использования школьных площадей. Школьный гардероб: «3О – 5Д»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18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Google Shape;56;p13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165052" y="139703"/>
            <a:ext cx="1012395" cy="100016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49202" y="6160748"/>
            <a:ext cx="8706907" cy="455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73763"/>
                </a:solidFill>
                <a:latin typeface="Calibri" pitchFamily="34" charset="0"/>
              </a:rPr>
              <a:t>Саров, 2020</a:t>
            </a:r>
          </a:p>
        </p:txBody>
      </p:sp>
      <p:pic>
        <p:nvPicPr>
          <p:cNvPr id="2050" name="Picture 2" descr="C:\Users\Boss\Pictures\Saved Pictures\Гардероб\2.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75" y="1268587"/>
            <a:ext cx="3482975" cy="475297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Boss\Pictures\Saved Pictures\Гардероб\2.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184" y="1268588"/>
            <a:ext cx="3824854" cy="475297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54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77655" y="144692"/>
            <a:ext cx="7728322" cy="982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Ход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проекта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Повышение эффективности использования школьных площадей. Школьный гардероб: «3О – 5Д»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18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Google Shape;56;p13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165052" y="139703"/>
            <a:ext cx="1012395" cy="1000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C:\Users\Boss\Pictures\Saved Pictures\Гардероб\3.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249" y="1367614"/>
            <a:ext cx="3689520" cy="463463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oss\Pictures\Saved Pictures\Гардероб\3.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816" y="1327757"/>
            <a:ext cx="3576299" cy="471434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Google Shape;55;p13"/>
          <p:cNvSpPr txBox="1">
            <a:spLocks/>
          </p:cNvSpPr>
          <p:nvPr/>
        </p:nvSpPr>
        <p:spPr bwMode="auto">
          <a:xfrm>
            <a:off x="249202" y="6160748"/>
            <a:ext cx="8706907" cy="455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  <p:txBody>
          <a:bodyPr spcFirstLastPara="1" vert="horz"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73763"/>
                </a:solidFill>
                <a:latin typeface="Calibri" pitchFamily="34" charset="0"/>
              </a:rPr>
              <a:t>Саров, 2020</a:t>
            </a:r>
            <a:endParaRPr lang="ru-RU" sz="2000" b="1" dirty="0">
              <a:solidFill>
                <a:srgbClr val="073763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54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77655" y="144692"/>
            <a:ext cx="7728322" cy="982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Ход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проекта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Повышение эффективности использования школьных площадей. Школьный гардероб: «3О – 5Д»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18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Google Shape;56;p13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165052" y="139703"/>
            <a:ext cx="1012395" cy="100016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49202" y="6160748"/>
            <a:ext cx="8706907" cy="455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73763"/>
                </a:solidFill>
                <a:latin typeface="Calibri" pitchFamily="34" charset="0"/>
              </a:rPr>
              <a:t>Саров, 2020</a:t>
            </a:r>
          </a:p>
        </p:txBody>
      </p:sp>
      <p:pic>
        <p:nvPicPr>
          <p:cNvPr id="4098" name="Picture 2" descr="C:\Users\Boss\Pictures\Saved Pictures\Гардероб\4.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34" y="1251423"/>
            <a:ext cx="3244241" cy="470019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Boss\Pictures\Saved Pictures\Гардероб\4.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465" y="1251423"/>
            <a:ext cx="3754176" cy="468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54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77655" y="144692"/>
            <a:ext cx="7728322" cy="982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Ход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проекта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Повышение эффективности использования школьных площадей. Школьный гардероб: «3О – 5Д»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18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Google Shape;56;p13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165052" y="139703"/>
            <a:ext cx="1012395" cy="100016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49202" y="6160748"/>
            <a:ext cx="8706907" cy="455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73763"/>
                </a:solidFill>
                <a:latin typeface="Calibri" pitchFamily="34" charset="0"/>
              </a:rPr>
              <a:t>Саров, 2020</a:t>
            </a:r>
          </a:p>
        </p:txBody>
      </p:sp>
      <p:pic>
        <p:nvPicPr>
          <p:cNvPr id="1029" name="Picture 5" descr="C:\Users\Boss\Pictures\Saved Pictures\Гардероб\6.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816" y="1339726"/>
            <a:ext cx="3437090" cy="458278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Boss\Pictures\Saved Pictures\Гардероб\6.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47" y="1339726"/>
            <a:ext cx="3356975" cy="462746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3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77655" y="144692"/>
            <a:ext cx="7728322" cy="982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Ход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проекта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Повышение эффективности использования школьных площадей. Школьный гардероб: «3О – 5Д»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18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Google Shape;56;p13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165052" y="139703"/>
            <a:ext cx="1012395" cy="100016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99070" y="6198326"/>
            <a:ext cx="8706907" cy="455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73763"/>
                </a:solidFill>
                <a:latin typeface="Calibri" pitchFamily="34" charset="0"/>
              </a:rPr>
              <a:t>Саров, 2020</a:t>
            </a:r>
          </a:p>
        </p:txBody>
      </p:sp>
      <p:pic>
        <p:nvPicPr>
          <p:cNvPr id="4098" name="Picture 2" descr="D:\ЦО\Конкурсы школ\Бер тех 2020\Бер тех 2020\Памятка учащегося_page-00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2" t="6779" r="4146" b="24222"/>
          <a:stretch/>
        </p:blipFill>
        <p:spPr bwMode="auto">
          <a:xfrm>
            <a:off x="671249" y="1406069"/>
            <a:ext cx="3547532" cy="4108537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ЦО\Конкурсы школ\Бер тех 2020\Бер тех 2020\Схема_page-0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97888" y="864782"/>
            <a:ext cx="2755032" cy="3837607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Boss\Pictures\Saved Pictures\Гардероб\П 1_page-00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600" y="4295731"/>
            <a:ext cx="2730500" cy="51752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Boss\Pictures\Saved Pictures\Гардероб\П 2_page-00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477" y="4951044"/>
            <a:ext cx="2730500" cy="112712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54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77655" y="144692"/>
            <a:ext cx="7728322" cy="982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Перспективы реализации  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комплексного проекта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400" b="1" dirty="0" err="1">
                <a:solidFill>
                  <a:srgbClr val="C00000"/>
                </a:solidFill>
              </a:rPr>
              <a:t>Д</a:t>
            </a:r>
            <a:r>
              <a:rPr lang="ru-RU" sz="2400" b="1" dirty="0" err="1">
                <a:solidFill>
                  <a:srgbClr val="00B050"/>
                </a:solidFill>
              </a:rPr>
              <a:t>Р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</a:rPr>
              <a:t>У</a:t>
            </a:r>
            <a:r>
              <a:rPr lang="ru-RU" sz="2400" b="1" dirty="0" err="1">
                <a:solidFill>
                  <a:srgbClr val="0070C0"/>
                </a:solidFill>
              </a:rPr>
              <a:t>Г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ая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азбука»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Google Shape;56;p13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165052" y="139703"/>
            <a:ext cx="1012395" cy="100016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764712"/>
              </p:ext>
            </p:extLst>
          </p:nvPr>
        </p:nvGraphicFramePr>
        <p:xfrm>
          <a:off x="4521897" y="1312598"/>
          <a:ext cx="4160710" cy="14808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790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16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799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Библиотека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3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</a:rPr>
                        <a:t>Т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3</a:t>
                      </a:r>
                      <a:r>
                        <a:rPr lang="ru-RU" sz="1400" b="1" dirty="0">
                          <a:solidFill>
                            <a:srgbClr val="00B050"/>
                          </a:solidFill>
                          <a:effectLst/>
                        </a:rPr>
                        <a:t>К</a:t>
                      </a:r>
                      <a:endParaRPr lang="ru-RU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effectLst/>
                        </a:rPr>
                        <a:t>Т</a:t>
                      </a:r>
                      <a:r>
                        <a:rPr lang="ru-RU" sz="1400" b="0" dirty="0" smtClean="0">
                          <a:effectLst/>
                        </a:rPr>
                        <a:t>есно</a:t>
                      </a:r>
                      <a:endParaRPr lang="ru-RU" sz="1400" b="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effectLst/>
                        </a:rPr>
                        <a:t>Т</a:t>
                      </a:r>
                      <a:r>
                        <a:rPr lang="ru-RU" sz="1400" b="0" dirty="0" smtClean="0">
                          <a:effectLst/>
                        </a:rPr>
                        <a:t>ускло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effectLst/>
                        </a:rPr>
                        <a:t>Т</a:t>
                      </a:r>
                      <a:r>
                        <a:rPr lang="ru-RU" sz="1400" b="0" dirty="0" smtClean="0">
                          <a:effectLst/>
                        </a:rPr>
                        <a:t>радиционно</a:t>
                      </a:r>
                      <a:endParaRPr lang="ru-RU" sz="1400" b="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00B050"/>
                          </a:solidFill>
                          <a:effectLst/>
                        </a:rPr>
                        <a:t>К</a:t>
                      </a:r>
                      <a:r>
                        <a:rPr lang="ru-RU" sz="1400" b="0" dirty="0" smtClean="0">
                          <a:effectLst/>
                        </a:rPr>
                        <a:t>реативная</a:t>
                      </a:r>
                      <a:endParaRPr lang="ru-RU" sz="1400" b="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00B050"/>
                          </a:solidFill>
                          <a:effectLst/>
                        </a:rPr>
                        <a:t>К</a:t>
                      </a:r>
                      <a:r>
                        <a:rPr lang="ru-RU" sz="1400" b="0" dirty="0" smtClean="0">
                          <a:effectLst/>
                        </a:rPr>
                        <a:t>омбинированная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00B050"/>
                          </a:solidFill>
                          <a:effectLst/>
                        </a:rPr>
                        <a:t>К</a:t>
                      </a:r>
                      <a:r>
                        <a:rPr lang="ru-RU" sz="1400" b="0" dirty="0" smtClean="0">
                          <a:effectLst/>
                        </a:rPr>
                        <a:t>оммуникация</a:t>
                      </a:r>
                      <a:endParaRPr lang="ru-RU" sz="1400" b="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7370" y="1579530"/>
            <a:ext cx="261683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2 этап </a:t>
            </a:r>
            <a:r>
              <a:rPr lang="ru-RU" altLang="ru-RU" sz="1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Times New Roman" pitchFamily="18" charset="0"/>
                <a:cs typeface="Arial" pitchFamily="34" charset="0"/>
              </a:rPr>
              <a:t>комплексного проекта </a:t>
            </a:r>
            <a:r>
              <a:rPr lang="ru-RU" altLang="ru-RU" sz="1400" b="1" dirty="0">
                <a:latin typeface="+mn-lt"/>
                <a:ea typeface="Times New Roman" pitchFamily="18" charset="0"/>
                <a:cs typeface="Arial" pitchFamily="34" charset="0"/>
              </a:rPr>
              <a:t>«</a:t>
            </a:r>
            <a:r>
              <a:rPr lang="ru-RU" altLang="ru-RU" sz="1400" b="1" dirty="0" err="1">
                <a:solidFill>
                  <a:srgbClr val="C00000"/>
                </a:solidFill>
                <a:latin typeface="+mn-lt"/>
                <a:ea typeface="Times New Roman" pitchFamily="18" charset="0"/>
                <a:cs typeface="Arial" pitchFamily="34" charset="0"/>
              </a:rPr>
              <a:t>Д</a:t>
            </a:r>
            <a:r>
              <a:rPr lang="ru-RU" altLang="ru-RU" sz="1400" b="1" dirty="0" err="1">
                <a:solidFill>
                  <a:srgbClr val="00B050"/>
                </a:solidFill>
                <a:latin typeface="+mn-lt"/>
                <a:ea typeface="Times New Roman" pitchFamily="18" charset="0"/>
                <a:cs typeface="Arial" pitchFamily="34" charset="0"/>
              </a:rPr>
              <a:t>Р</a:t>
            </a:r>
            <a:r>
              <a:rPr lang="ru-RU" altLang="ru-RU" sz="1400" b="1" dirty="0" err="1">
                <a:solidFill>
                  <a:srgbClr val="E36C09"/>
                </a:solidFill>
                <a:latin typeface="+mn-lt"/>
                <a:ea typeface="Times New Roman" pitchFamily="18" charset="0"/>
                <a:cs typeface="Arial" pitchFamily="34" charset="0"/>
              </a:rPr>
              <a:t>У</a:t>
            </a:r>
            <a:r>
              <a:rPr lang="ru-RU" altLang="ru-RU" sz="1400" b="1" dirty="0" err="1">
                <a:solidFill>
                  <a:srgbClr val="0070C0"/>
                </a:solidFill>
                <a:latin typeface="+mn-lt"/>
                <a:ea typeface="Times New Roman" pitchFamily="18" charset="0"/>
                <a:cs typeface="Arial" pitchFamily="34" charset="0"/>
              </a:rPr>
              <a:t>Г</a:t>
            </a:r>
            <a:r>
              <a:rPr lang="ru-RU" altLang="ru-RU" sz="1400" b="1" dirty="0" err="1">
                <a:latin typeface="+mn-lt"/>
                <a:ea typeface="Times New Roman" pitchFamily="18" charset="0"/>
                <a:cs typeface="Arial" pitchFamily="34" charset="0"/>
              </a:rPr>
              <a:t>ая</a:t>
            </a:r>
            <a:r>
              <a:rPr lang="ru-RU" altLang="ru-RU" sz="1400" b="1" dirty="0">
                <a:latin typeface="+mn-lt"/>
                <a:ea typeface="Times New Roman" pitchFamily="18" charset="0"/>
                <a:cs typeface="Arial" pitchFamily="34" charset="0"/>
              </a:rPr>
              <a:t> азбука»</a:t>
            </a:r>
            <a:endParaRPr lang="ru-RU" altLang="ru-RU" sz="1400" dirty="0">
              <a:latin typeface="+mn-lt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Оптимизация деятельности школьной библиотеки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312973"/>
              </p:ext>
            </p:extLst>
          </p:nvPr>
        </p:nvGraphicFramePr>
        <p:xfrm>
          <a:off x="4521895" y="3112867"/>
          <a:ext cx="4096012" cy="149707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49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61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33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Холл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3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</a:rPr>
                        <a:t>Б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3</a:t>
                      </a:r>
                      <a:r>
                        <a:rPr lang="ru-RU" sz="1400" b="1" dirty="0">
                          <a:solidFill>
                            <a:srgbClr val="00B050"/>
                          </a:solidFill>
                          <a:effectLst/>
                        </a:rPr>
                        <a:t>С</a:t>
                      </a:r>
                      <a:endParaRPr lang="ru-RU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6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</a:rPr>
                        <a:t>Б</a:t>
                      </a:r>
                      <a:r>
                        <a:rPr lang="ru-RU" sz="1400" dirty="0">
                          <a:effectLst/>
                        </a:rPr>
                        <a:t>едно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</a:rPr>
                        <a:t>Б</a:t>
                      </a:r>
                      <a:r>
                        <a:rPr lang="ru-RU" sz="1400" dirty="0">
                          <a:effectLst/>
                        </a:rPr>
                        <a:t>уднично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</a:rPr>
                        <a:t>Б</a:t>
                      </a:r>
                      <a:r>
                        <a:rPr lang="ru-RU" sz="1400" dirty="0">
                          <a:effectLst/>
                        </a:rPr>
                        <a:t>анально</a:t>
                      </a:r>
                      <a:endParaRPr lang="ru-RU" sz="14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B050"/>
                          </a:solidFill>
                          <a:effectLst/>
                        </a:rPr>
                        <a:t>С</a:t>
                      </a:r>
                      <a:r>
                        <a:rPr lang="ru-RU" sz="1400" dirty="0" smtClean="0">
                          <a:effectLst/>
                        </a:rPr>
                        <a:t>тильно</a:t>
                      </a:r>
                      <a:endParaRPr lang="ru-RU" sz="1400" dirty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B050"/>
                          </a:solidFill>
                          <a:effectLst/>
                        </a:rPr>
                        <a:t>С</a:t>
                      </a:r>
                      <a:r>
                        <a:rPr lang="ru-RU" sz="1400" dirty="0" smtClean="0">
                          <a:effectLst/>
                        </a:rPr>
                        <a:t>овременно</a:t>
                      </a:r>
                      <a:endParaRPr lang="ru-RU" sz="1400" dirty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B050"/>
                          </a:solidFill>
                          <a:effectLst/>
                        </a:rPr>
                        <a:t>С</a:t>
                      </a:r>
                      <a:r>
                        <a:rPr lang="ru-RU" sz="1400" dirty="0" smtClean="0">
                          <a:effectLst/>
                        </a:rPr>
                        <a:t>одержательно</a:t>
                      </a:r>
                      <a:endParaRPr lang="ru-RU" sz="14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57369" y="3099277"/>
            <a:ext cx="295392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3 этап </a:t>
            </a:r>
            <a:r>
              <a:rPr lang="ru-RU" altLang="ru-RU" sz="1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Times New Roman" pitchFamily="18" charset="0"/>
                <a:cs typeface="Arial" pitchFamily="34" charset="0"/>
              </a:rPr>
              <a:t>комплексного проекта </a:t>
            </a:r>
            <a:r>
              <a:rPr lang="ru-RU" altLang="ru-RU" sz="1400" b="1" dirty="0">
                <a:latin typeface="+mn-lt"/>
                <a:ea typeface="Times New Roman" pitchFamily="18" charset="0"/>
                <a:cs typeface="Arial" pitchFamily="34" charset="0"/>
              </a:rPr>
              <a:t>«</a:t>
            </a:r>
            <a:r>
              <a:rPr lang="ru-RU" altLang="ru-RU" sz="1400" b="1" dirty="0" err="1">
                <a:solidFill>
                  <a:srgbClr val="C00000"/>
                </a:solidFill>
                <a:latin typeface="+mn-lt"/>
                <a:ea typeface="Times New Roman" pitchFamily="18" charset="0"/>
                <a:cs typeface="Arial" pitchFamily="34" charset="0"/>
              </a:rPr>
              <a:t>Д</a:t>
            </a:r>
            <a:r>
              <a:rPr lang="ru-RU" altLang="ru-RU" sz="1400" b="1" dirty="0" err="1">
                <a:solidFill>
                  <a:srgbClr val="00B050"/>
                </a:solidFill>
                <a:latin typeface="+mn-lt"/>
                <a:ea typeface="Times New Roman" pitchFamily="18" charset="0"/>
                <a:cs typeface="Arial" pitchFamily="34" charset="0"/>
              </a:rPr>
              <a:t>Р</a:t>
            </a:r>
            <a:r>
              <a:rPr lang="ru-RU" altLang="ru-RU" sz="1400" b="1" dirty="0" err="1">
                <a:solidFill>
                  <a:srgbClr val="E36C09"/>
                </a:solidFill>
                <a:latin typeface="+mn-lt"/>
                <a:ea typeface="Times New Roman" pitchFamily="18" charset="0"/>
                <a:cs typeface="Arial" pitchFamily="34" charset="0"/>
              </a:rPr>
              <a:t>У</a:t>
            </a:r>
            <a:r>
              <a:rPr lang="ru-RU" altLang="ru-RU" sz="1400" b="1" dirty="0" err="1">
                <a:solidFill>
                  <a:srgbClr val="0070C0"/>
                </a:solidFill>
                <a:latin typeface="+mn-lt"/>
                <a:ea typeface="Times New Roman" pitchFamily="18" charset="0"/>
                <a:cs typeface="Arial" pitchFamily="34" charset="0"/>
              </a:rPr>
              <a:t>Г</a:t>
            </a:r>
            <a:r>
              <a:rPr lang="ru-RU" altLang="ru-RU" sz="1400" b="1" dirty="0" err="1">
                <a:latin typeface="+mn-lt"/>
                <a:ea typeface="Times New Roman" pitchFamily="18" charset="0"/>
                <a:cs typeface="Arial" pitchFamily="34" charset="0"/>
              </a:rPr>
              <a:t>ая</a:t>
            </a:r>
            <a:r>
              <a:rPr lang="ru-RU" altLang="ru-RU" sz="1400" b="1" dirty="0">
                <a:latin typeface="+mn-lt"/>
                <a:ea typeface="Times New Roman" pitchFamily="18" charset="0"/>
                <a:cs typeface="Arial" pitchFamily="34" charset="0"/>
              </a:rPr>
              <a:t> азбука»</a:t>
            </a:r>
            <a:endParaRPr lang="ru-RU" altLang="ru-RU" sz="1400" dirty="0">
              <a:latin typeface="+mn-lt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Оптимизация визуализации и навигации Центра образования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106213"/>
              </p:ext>
            </p:extLst>
          </p:nvPr>
        </p:nvGraphicFramePr>
        <p:xfrm>
          <a:off x="4446740" y="5022937"/>
          <a:ext cx="4158641" cy="14808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91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70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436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Кабинет психолога</a:t>
                      </a:r>
                      <a:endParaRPr lang="ru-RU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3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3</a:t>
                      </a:r>
                      <a:r>
                        <a:rPr lang="ru-RU" sz="1400" b="1" dirty="0">
                          <a:solidFill>
                            <a:srgbClr val="FF0000"/>
                          </a:solidFill>
                          <a:effectLst/>
                        </a:rPr>
                        <a:t>П</a:t>
                      </a:r>
                      <a:endParaRPr lang="ru-RU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3</a:t>
                      </a:r>
                      <a:r>
                        <a:rPr lang="ru-RU" sz="1400" b="1" dirty="0">
                          <a:solidFill>
                            <a:srgbClr val="00B050"/>
                          </a:solidFill>
                          <a:effectLst/>
                        </a:rPr>
                        <a:t>Р</a:t>
                      </a:r>
                      <a:endParaRPr lang="ru-RU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60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effectLst/>
                        </a:rPr>
                        <a:t>П</a:t>
                      </a:r>
                      <a:r>
                        <a:rPr lang="ru-RU" sz="1400" dirty="0" smtClean="0">
                          <a:effectLst/>
                        </a:rPr>
                        <a:t>усто</a:t>
                      </a:r>
                      <a:endParaRPr lang="ru-RU" sz="1400" dirty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effectLst/>
                        </a:rPr>
                        <a:t>П</a:t>
                      </a:r>
                      <a:r>
                        <a:rPr lang="ru-RU" sz="1400" dirty="0" smtClean="0">
                          <a:effectLst/>
                        </a:rPr>
                        <a:t>ечально</a:t>
                      </a:r>
                      <a:endParaRPr lang="ru-RU" sz="1400" dirty="0">
                        <a:effectLst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FF0000"/>
                          </a:solidFill>
                          <a:effectLst/>
                        </a:rPr>
                        <a:t>П</a:t>
                      </a:r>
                      <a:r>
                        <a:rPr lang="ru-RU" sz="1400" dirty="0" smtClean="0">
                          <a:effectLst/>
                        </a:rPr>
                        <a:t>рохладно</a:t>
                      </a:r>
                      <a:endParaRPr lang="ru-RU" sz="14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00B050"/>
                          </a:solidFill>
                          <a:effectLst/>
                        </a:rPr>
                        <a:t>Р</a:t>
                      </a:r>
                      <a:r>
                        <a:rPr lang="ru-RU" sz="1400" dirty="0" smtClean="0">
                          <a:effectLst/>
                        </a:rPr>
                        <a:t>азвитие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solidFill>
                            <a:srgbClr val="00B050"/>
                          </a:solidFill>
                          <a:effectLst/>
                        </a:rPr>
                        <a:t>Р</a:t>
                      </a:r>
                      <a:r>
                        <a:rPr lang="ru-RU" sz="1400" dirty="0" smtClean="0">
                          <a:effectLst/>
                        </a:rPr>
                        <a:t>адость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err="1" smtClean="0">
                          <a:solidFill>
                            <a:srgbClr val="00B050"/>
                          </a:solidFill>
                          <a:effectLst/>
                        </a:rPr>
                        <a:t>Р</a:t>
                      </a:r>
                      <a:r>
                        <a:rPr lang="ru-RU" sz="1400" dirty="0" err="1" smtClean="0">
                          <a:effectLst/>
                        </a:rPr>
                        <a:t>елакс</a:t>
                      </a:r>
                      <a:endParaRPr lang="ru-RU" sz="14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07974" y="5054772"/>
            <a:ext cx="285272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4 этап комплексного проекта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altLang="ru-RU" sz="1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altLang="ru-RU" sz="14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altLang="ru-RU" sz="1400" b="1" i="0" u="none" strike="noStrike" cap="none" normalizeH="0" baseline="0" dirty="0" err="1" smtClean="0">
                <a:ln>
                  <a:noFill/>
                </a:ln>
                <a:solidFill>
                  <a:srgbClr val="E36C09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У</a:t>
            </a:r>
            <a:r>
              <a:rPr kumimoji="0" lang="ru-RU" altLang="ru-RU" sz="14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Г</a:t>
            </a:r>
            <a:r>
              <a:rPr kumimoji="0" lang="ru-RU" alt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ая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азбука»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Оптимизация деятельности кабинета школьного психолога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54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302707" y="144692"/>
            <a:ext cx="7703270" cy="7125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Идея, цель, этап проекта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400" b="1" dirty="0" err="1">
                <a:solidFill>
                  <a:srgbClr val="C00000"/>
                </a:solidFill>
              </a:rPr>
              <a:t>Д</a:t>
            </a:r>
            <a:r>
              <a:rPr lang="ru-RU" sz="2400" b="1" dirty="0" err="1">
                <a:solidFill>
                  <a:srgbClr val="00B050"/>
                </a:solidFill>
              </a:rPr>
              <a:t>Р</a:t>
            </a:r>
            <a:r>
              <a:rPr lang="ru-RU" sz="2400" b="1" dirty="0" err="1">
                <a:solidFill>
                  <a:schemeClr val="accent6">
                    <a:lumMod val="75000"/>
                  </a:schemeClr>
                </a:solidFill>
              </a:rPr>
              <a:t>У</a:t>
            </a:r>
            <a:r>
              <a:rPr lang="ru-RU" sz="2400" b="1" dirty="0" err="1">
                <a:solidFill>
                  <a:srgbClr val="0070C0"/>
                </a:solidFill>
              </a:rPr>
              <a:t>Г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ая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 азбука»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8459" y="1878865"/>
            <a:ext cx="8660211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457200" lvl="0" indent="-457200" algn="just">
              <a:buAutoNum type="arabicPeriod"/>
            </a:pPr>
            <a:endParaRPr lang="ru-RU" sz="2000" dirty="0">
              <a:solidFill>
                <a:srgbClr val="002060"/>
              </a:solidFill>
              <a:latin typeface="+mn-lt"/>
              <a:cs typeface="Arial" charset="0"/>
            </a:endParaRPr>
          </a:p>
        </p:txBody>
      </p:sp>
      <p:pic>
        <p:nvPicPr>
          <p:cNvPr id="8" name="Google Shape;56;p13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165052" y="139703"/>
            <a:ext cx="1037447" cy="10001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77238" y="904592"/>
            <a:ext cx="79287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Комплексный проект «</a:t>
            </a:r>
            <a:r>
              <a:rPr lang="ru-RU" sz="2200" b="1" dirty="0" err="1">
                <a:solidFill>
                  <a:srgbClr val="C00000"/>
                </a:solidFill>
                <a:latin typeface="+mj-lt"/>
              </a:rPr>
              <a:t>Д</a:t>
            </a:r>
            <a:r>
              <a:rPr lang="ru-RU" sz="2200" b="1" dirty="0" err="1">
                <a:solidFill>
                  <a:srgbClr val="00B050"/>
                </a:solidFill>
                <a:latin typeface="+mj-lt"/>
              </a:rPr>
              <a:t>Р</a:t>
            </a:r>
            <a:r>
              <a:rPr lang="ru-RU" sz="2200" b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У</a:t>
            </a:r>
            <a:r>
              <a:rPr lang="ru-RU" sz="2200" b="1" dirty="0" err="1">
                <a:solidFill>
                  <a:srgbClr val="0070C0"/>
                </a:solidFill>
                <a:latin typeface="+mj-lt"/>
              </a:rPr>
              <a:t>Г</a:t>
            </a:r>
            <a:r>
              <a:rPr lang="ru-RU" sz="2200" b="1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ая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азбука»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+mj-lt"/>
              </a:rPr>
              <a:t>Д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ети </a:t>
            </a:r>
            <a:r>
              <a:rPr lang="ru-RU" sz="2200" b="1" dirty="0" smtClean="0">
                <a:solidFill>
                  <a:srgbClr val="00B050"/>
                </a:solidFill>
                <a:latin typeface="+mj-lt"/>
              </a:rPr>
              <a:t>Р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одители </a:t>
            </a:r>
            <a:r>
              <a:rPr lang="ru-RU" sz="22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У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чителя </a:t>
            </a:r>
            <a:r>
              <a:rPr lang="ru-RU" sz="2200" b="1" dirty="0" smtClean="0">
                <a:solidFill>
                  <a:srgbClr val="0070C0"/>
                </a:solidFill>
                <a:latin typeface="+mj-lt"/>
              </a:rPr>
              <a:t>Г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ости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07975" y="2856764"/>
            <a:ext cx="859069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1 этап комплексного проекта «</a:t>
            </a:r>
            <a:r>
              <a:rPr kumimoji="0" lang="ru-RU" altLang="ru-RU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altLang="ru-RU" sz="20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altLang="ru-RU" sz="2000" b="1" i="0" u="none" strike="noStrike" cap="none" normalizeH="0" baseline="0" dirty="0" err="1" smtClean="0">
                <a:ln>
                  <a:noFill/>
                </a:ln>
                <a:solidFill>
                  <a:srgbClr val="E36C09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У</a:t>
            </a:r>
            <a:r>
              <a:rPr kumimoji="0" lang="ru-RU" alt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Г</a:t>
            </a:r>
            <a:r>
              <a:rPr kumimoji="0" lang="ru-RU" alt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ая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азбука»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Повышение эффективности использования школьных площадей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Оптимизация деятельности школьного гардероба «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 – 5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»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975" y="1646059"/>
            <a:ext cx="88409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Преобразование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школьного пространства в рамках практики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соучастия;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превращение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школьного здания постройки 1962 года в современный, стильный, комфортный для всех участников «Центр образования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становление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школы как центра социума.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743479"/>
              </p:ext>
            </p:extLst>
          </p:nvPr>
        </p:nvGraphicFramePr>
        <p:xfrm>
          <a:off x="2558136" y="4010213"/>
          <a:ext cx="4020856" cy="25958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104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04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Гардероб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+mn-lt"/>
                        </a:rPr>
                        <a:t>3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О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+mn-lt"/>
                        </a:rPr>
                        <a:t>5</a:t>
                      </a:r>
                      <a:r>
                        <a:rPr lang="ru-RU" sz="1800" b="1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Д</a:t>
                      </a:r>
                      <a:endParaRPr lang="ru-RU" sz="1800" b="1" dirty="0">
                        <a:solidFill>
                          <a:srgbClr val="00B050"/>
                        </a:solidFill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О</a:t>
                      </a:r>
                      <a:r>
                        <a:rPr lang="ru-RU" sz="1800" b="1" dirty="0" smtClean="0">
                          <a:effectLst/>
                          <a:latin typeface="+mn-lt"/>
                        </a:rPr>
                        <a:t>граниченно</a:t>
                      </a:r>
                      <a:endParaRPr lang="ru-RU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Д</a:t>
                      </a:r>
                      <a:r>
                        <a:rPr lang="ru-RU" sz="1800" b="1" dirty="0" smtClean="0">
                          <a:effectLst/>
                          <a:latin typeface="+mn-lt"/>
                        </a:rPr>
                        <a:t>оступный</a:t>
                      </a:r>
                      <a:endParaRPr lang="ru-RU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О</a:t>
                      </a:r>
                      <a:r>
                        <a:rPr lang="ru-RU" sz="1800" b="1" dirty="0" smtClean="0">
                          <a:effectLst/>
                          <a:latin typeface="+mn-lt"/>
                        </a:rPr>
                        <a:t>тдаленно</a:t>
                      </a:r>
                      <a:endParaRPr lang="ru-RU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Д</a:t>
                      </a:r>
                      <a:r>
                        <a:rPr lang="ru-RU" sz="1800" b="1" dirty="0" smtClean="0">
                          <a:effectLst/>
                          <a:latin typeface="+mn-lt"/>
                        </a:rPr>
                        <a:t>обротный</a:t>
                      </a:r>
                      <a:endParaRPr lang="ru-RU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О</a:t>
                      </a:r>
                      <a:r>
                        <a:rPr lang="ru-RU" sz="1800" b="1" dirty="0" smtClean="0">
                          <a:effectLst/>
                          <a:latin typeface="+mn-lt"/>
                        </a:rPr>
                        <a:t>пасно</a:t>
                      </a:r>
                      <a:endParaRPr lang="ru-RU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Д</a:t>
                      </a:r>
                      <a:r>
                        <a:rPr lang="ru-RU" sz="1800" b="1" dirty="0" smtClean="0">
                          <a:effectLst/>
                          <a:latin typeface="+mn-lt"/>
                        </a:rPr>
                        <a:t>еловой</a:t>
                      </a:r>
                      <a:endParaRPr lang="ru-RU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Д</a:t>
                      </a:r>
                      <a:r>
                        <a:rPr lang="ru-RU" sz="1800" b="1" dirty="0" smtClean="0">
                          <a:effectLst/>
                          <a:latin typeface="+mn-lt"/>
                        </a:rPr>
                        <a:t>етский</a:t>
                      </a:r>
                      <a:endParaRPr lang="ru-RU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Д</a:t>
                      </a:r>
                      <a:r>
                        <a:rPr lang="ru-RU" sz="1800" b="1" dirty="0" smtClean="0">
                          <a:effectLst/>
                          <a:latin typeface="+mn-lt"/>
                        </a:rPr>
                        <a:t>изайн</a:t>
                      </a:r>
                      <a:endParaRPr lang="ru-RU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354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83743" y="144692"/>
            <a:ext cx="7522234" cy="7125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Определение периметра проекта и границ процессов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8459" y="1878865"/>
            <a:ext cx="8660211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457200" lvl="0" indent="-457200" algn="just">
              <a:buAutoNum type="arabicPeriod"/>
            </a:pPr>
            <a:endParaRPr lang="ru-RU" sz="2000" dirty="0">
              <a:solidFill>
                <a:srgbClr val="002060"/>
              </a:solidFill>
              <a:latin typeface="+mn-lt"/>
              <a:cs typeface="Arial" charset="0"/>
            </a:endParaRPr>
          </a:p>
        </p:txBody>
      </p:sp>
      <p:pic>
        <p:nvPicPr>
          <p:cNvPr id="8" name="Google Shape;56;p13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165052" y="139703"/>
            <a:ext cx="1037447" cy="100016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49203" y="6160748"/>
            <a:ext cx="8520600" cy="455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73763"/>
                </a:solidFill>
                <a:latin typeface="Calibri" pitchFamily="34" charset="0"/>
              </a:rPr>
              <a:t>Саров, 2020</a:t>
            </a:r>
          </a:p>
        </p:txBody>
      </p:sp>
      <p:pic>
        <p:nvPicPr>
          <p:cNvPr id="12" name="Picture 50" descr="D:\Спасенные\1\Оля\ЦО\Конкурсы школ\Серафимовская школа служения\1 этаж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2386" y="1636285"/>
            <a:ext cx="8389979" cy="423842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418868" y="1118851"/>
            <a:ext cx="4332434" cy="401984"/>
          </a:xfrm>
          <a:prstGeom prst="rect">
            <a:avLst/>
          </a:prstGeom>
          <a:noFill/>
        </p:spPr>
        <p:txBody>
          <a:bodyPr wrap="none" lIns="93296" tIns="46648" rIns="93296" bIns="46648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+mn-lt"/>
              </a:rPr>
              <a:t>Здание МБОУ ЦО, ул.Куйбышева, д.1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841464" y="4877030"/>
            <a:ext cx="5606980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803886" y="3173490"/>
            <a:ext cx="5606980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7398340" y="3136833"/>
            <a:ext cx="0" cy="1697532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1799206" y="3136833"/>
            <a:ext cx="0" cy="1697532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ятно 1 17"/>
          <p:cNvSpPr/>
          <p:nvPr/>
        </p:nvSpPr>
        <p:spPr>
          <a:xfrm>
            <a:off x="4600743" y="3298295"/>
            <a:ext cx="457200" cy="457200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ятно 1 21"/>
          <p:cNvSpPr/>
          <p:nvPr/>
        </p:nvSpPr>
        <p:spPr>
          <a:xfrm>
            <a:off x="6664964" y="3298295"/>
            <a:ext cx="552932" cy="457200"/>
          </a:xfrm>
          <a:prstGeom prst="irregularSeal1">
            <a:avLst/>
          </a:prstGeom>
          <a:solidFill>
            <a:srgbClr val="00B05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ятно 1 22"/>
          <p:cNvSpPr/>
          <p:nvPr/>
        </p:nvSpPr>
        <p:spPr>
          <a:xfrm>
            <a:off x="2230750" y="3270930"/>
            <a:ext cx="552932" cy="457200"/>
          </a:xfrm>
          <a:prstGeom prst="irregularSeal1">
            <a:avLst/>
          </a:prstGeom>
          <a:solidFill>
            <a:srgbClr val="00B05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но 1 23"/>
          <p:cNvSpPr/>
          <p:nvPr/>
        </p:nvSpPr>
        <p:spPr>
          <a:xfrm>
            <a:off x="5214104" y="4275325"/>
            <a:ext cx="457200" cy="457200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ятно 1 24"/>
          <p:cNvSpPr/>
          <p:nvPr/>
        </p:nvSpPr>
        <p:spPr>
          <a:xfrm>
            <a:off x="6357850" y="4275325"/>
            <a:ext cx="457200" cy="457200"/>
          </a:xfrm>
          <a:prstGeom prst="irregularSeal1">
            <a:avLst/>
          </a:prstGeom>
          <a:solidFill>
            <a:srgbClr val="FF000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94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77655" y="144692"/>
            <a:ext cx="7728322" cy="982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Карточка проекта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Повышение эффективности использования школьных площадей. Школьный гардероб: «3О – 5Д»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18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Google Shape;56;p13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165052" y="139703"/>
            <a:ext cx="1012395" cy="100016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49202" y="6160748"/>
            <a:ext cx="8706907" cy="455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73763"/>
                </a:solidFill>
                <a:latin typeface="Calibri" pitchFamily="34" charset="0"/>
              </a:rPr>
              <a:t>Саров, 2020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55839"/>
              </p:ext>
            </p:extLst>
          </p:nvPr>
        </p:nvGraphicFramePr>
        <p:xfrm>
          <a:off x="162839" y="1396998"/>
          <a:ext cx="8805798" cy="44313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218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39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1489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ru-RU" sz="11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</a:rPr>
                        <a:t>ВОВЛЕЧЕННЫЕ ЛИЦА И РАМКИ ПРОЕКТА</a:t>
                      </a:r>
                      <a:endParaRPr lang="ru-RU" sz="11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ru-RU" sz="11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</a:rPr>
                        <a:t>2. ОБОСНОВАНИЕ </a:t>
                      </a:r>
                      <a:r>
                        <a:rPr lang="ru-RU" sz="11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</a:rPr>
                        <a:t>ВЫБОРА</a:t>
                      </a:r>
                      <a:endParaRPr lang="ru-RU" sz="11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111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</a:rPr>
                        <a:t>Заказчики процесса: </a:t>
                      </a: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администрация школы, классные руководители, учащиеся и их родители (законные представители)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</a:rPr>
                        <a:t>Периметр проекта: </a:t>
                      </a:r>
                      <a:r>
                        <a:rPr lang="ru-RU" sz="1100" b="1" dirty="0">
                          <a:effectLst/>
                          <a:latin typeface="+mn-lt"/>
                          <a:ea typeface="Calibri"/>
                        </a:rPr>
                        <a:t>1</a:t>
                      </a: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 этаж здания МБОУ ЦО, ул. Куйбышева, 1.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</a:rPr>
                        <a:t>Владелец процесса:</a:t>
                      </a: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 Афанасьева Ольга Владимировна, директор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</a:rPr>
                        <a:t>Руководитель проекта:</a:t>
                      </a: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 Розанова Елена Васильевна, </a:t>
                      </a:r>
                      <a:r>
                        <a:rPr lang="ru-RU" sz="1100" dirty="0" smtClean="0">
                          <a:effectLst/>
                          <a:latin typeface="+mn-lt"/>
                          <a:ea typeface="Calibri"/>
                        </a:rPr>
                        <a:t>зам.директора </a:t>
                      </a: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АХЧ,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</a:rPr>
                        <a:t>Команда проекта:</a:t>
                      </a: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Устюжанина Людмила Юрьевна, учитель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Еремина Татьяна Александровна, педагог-психолог,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Махмудова Анна Альфредовна, библиотекарь,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Никанорова Наталья Николаевна, педагог-организатор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Ключевой риск: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нехватка учебных помещений 1 этажа.</a:t>
                      </a:r>
                    </a:p>
                    <a:p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Проблемы:</a:t>
                      </a:r>
                      <a:endParaRPr lang="ru-RU" sz="11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lvl="0"/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Гардеробы расположены в учебных кабинетах.</a:t>
                      </a:r>
                    </a:p>
                    <a:p>
                      <a:pPr lvl="0"/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Нерационально размещена одежда и обувь на имеющихся местах</a:t>
                      </a:r>
                    </a:p>
                    <a:p>
                      <a:pPr lvl="0"/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Потеря обуви, вещей, трата времени на поиски пропавших детских вещей (детьми, гардеробщицами, педагогами, родителями).</a:t>
                      </a:r>
                    </a:p>
                    <a:p>
                      <a:pPr lvl="0"/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Повышенная трудоемкость контроля за детьми в гардеробе, </a:t>
                      </a:r>
                      <a:r>
                        <a:rPr lang="ru-RU" sz="11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травмоопасность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lvl="0"/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Неэффективное использование имеющейся системы видеонаблюдения</a:t>
                      </a:r>
                      <a:endParaRPr lang="ru-RU" dirty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962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</a:rPr>
                        <a:t>3. ЦЕЛИ И ПЛАНОВЫЙ ЭФФЕКТ</a:t>
                      </a:r>
                      <a:endParaRPr lang="ru-RU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ru-RU" sz="11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</a:rPr>
                        <a:t>4. КЛЮЧЕВЫЕ </a:t>
                      </a:r>
                      <a:r>
                        <a:rPr lang="ru-RU" sz="11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Calibri"/>
                        </a:rPr>
                        <a:t>СОБЫТИЯ ПРОЕКТА</a:t>
                      </a:r>
                      <a:endParaRPr lang="ru-RU" sz="1100" dirty="0">
                        <a:effectLst/>
                        <a:latin typeface="+mn-lt"/>
                        <a:ea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5047">
                <a:tc>
                  <a:txBody>
                    <a:bodyPr/>
                    <a:lstStyle/>
                    <a:p>
                      <a:endParaRPr lang="ru-RU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+mn-lt"/>
                          <a:ea typeface="Calibri"/>
                        </a:rPr>
                        <a:t>1</a:t>
                      </a: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. Старт проекта – 23.05.2020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2. Диагностика и целевое состояние – 23.05.2020 – 28.06.2020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ru-RU" sz="1100" dirty="0">
                          <a:effectLst/>
                          <a:latin typeface="+mn-lt"/>
                          <a:ea typeface="Arial"/>
                          <a:cs typeface="Arial"/>
                        </a:rPr>
                        <a:t>Разработка текущей карты процесса – 30.06.2020 - 12.07.2020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•"/>
                      </a:pPr>
                      <a:r>
                        <a:rPr lang="ru-RU" sz="1100" dirty="0">
                          <a:effectLst/>
                          <a:latin typeface="+mn-lt"/>
                          <a:ea typeface="Arial"/>
                          <a:cs typeface="Arial"/>
                        </a:rPr>
                        <a:t>Разработка целевой карты процесса –  13.07.2020 - 24.07.2020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3. Совещание по защите подходов внедрения – 06.08.2020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4. Внедрение улучшений –  02.06.2020- 30.10.2020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5. Завершающее совещание – 31.10.2020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 </a:t>
                      </a:r>
                    </a:p>
                    <a:p>
                      <a:pPr indent="44958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  <a:latin typeface="+mn-lt"/>
                          <a:ea typeface="Calibri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46345" y="3902205"/>
          <a:ext cx="4350707" cy="179387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592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71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2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93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 dirty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</a:rPr>
                        <a:t>Наименование цели</a:t>
                      </a:r>
                      <a:endParaRPr lang="ru-RU" sz="11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</a:rPr>
                        <a:t>Текущий показатель</a:t>
                      </a: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b="1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Calibri"/>
                        </a:rPr>
                        <a:t>Целевой показатель</a:t>
                      </a:r>
                      <a:endParaRPr lang="ru-RU" sz="11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3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Calibri"/>
                        </a:rPr>
                        <a:t>Сокращение пересечения потоков (мальчики/девочки)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3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Calibri"/>
                        </a:rPr>
                        <a:t>Увеличение площади учебных помещений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288 кв.м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383 кв.м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3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Calibri"/>
                        </a:rPr>
                        <a:t>Сокращение количества дежурных педагогов в гардеробах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Calibri"/>
                        </a:rPr>
                        <a:t>4 чел.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2 чел.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3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Calibri"/>
                        </a:rPr>
                        <a:t>Увеличение охвата мест под контролем камер видеонаблюдения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Calibri"/>
                        </a:rPr>
                        <a:t>109 мест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Calibri"/>
                        </a:rPr>
                        <a:t>534 места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354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77655" y="144692"/>
            <a:ext cx="7728322" cy="982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Этапы реализации. План мероприятий проекта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Повышение эффективности использования школьных площадей. Школьный гардероб: «3О – 5Д»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18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Google Shape;56;p13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165052" y="139703"/>
            <a:ext cx="1012395" cy="100016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075214"/>
              </p:ext>
            </p:extLst>
          </p:nvPr>
        </p:nvGraphicFramePr>
        <p:xfrm>
          <a:off x="288100" y="1262171"/>
          <a:ext cx="8655486" cy="2344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57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3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62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Мероприятие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Сроки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Ответственный</a:t>
                      </a:r>
                      <a:endParaRPr lang="ru-RU" sz="1400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1. Старт проекта 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23.05.2020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Афанасьева О.В.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2.  Диагностика и целевое состояние 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23.05.2020 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–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28.06.2020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Розанова Е.В.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2.1. Разработка текущей карты процесса 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30.06.2020 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12.07.2020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Никанорова 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Н.Н.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2.2. Разработка целевой карты процесса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13.07.2020 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24.07.2020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Еремина Т.А.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Махмудова А.А.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3. Совещание по защите подходов внедрения 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06.08.2020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Афанасьева О.В.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492020"/>
              </p:ext>
            </p:extLst>
          </p:nvPr>
        </p:nvGraphicFramePr>
        <p:xfrm>
          <a:off x="288100" y="3607099"/>
          <a:ext cx="8655486" cy="3086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5705">
                  <a:extLst>
                    <a:ext uri="{9D8B030D-6E8A-4147-A177-3AD203B41FA5}">
                      <a16:colId xmlns:a16="http://schemas.microsoft.com/office/drawing/2014/main" val="3669938421"/>
                    </a:ext>
                  </a:extLst>
                </a:gridCol>
                <a:gridCol w="2043100">
                  <a:extLst>
                    <a:ext uri="{9D8B030D-6E8A-4147-A177-3AD203B41FA5}">
                      <a16:colId xmlns:a16="http://schemas.microsoft.com/office/drawing/2014/main" val="957185124"/>
                    </a:ext>
                  </a:extLst>
                </a:gridCol>
                <a:gridCol w="1826681">
                  <a:extLst>
                    <a:ext uri="{9D8B030D-6E8A-4147-A177-3AD203B41FA5}">
                      <a16:colId xmlns:a16="http://schemas.microsoft.com/office/drawing/2014/main" val="7589108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4. Внедрение улучшений 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02.06.2020- </a:t>
                      </a: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30.10.2020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Розанова Е.В.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3546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Заказ и покупка вешалок с </a:t>
                      </a:r>
                      <a:r>
                        <a:rPr lang="ru-RU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банкетками-обувницами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8331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Демонтаж имеющихся гардеробных мест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8575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Расширение площади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гардеробных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158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Перенос ограждения/замена решетки пластиковыми разделителями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1516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Оборудование мест ожидания у гардеробных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2246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Оборудование гардеробных информационным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табло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0293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5. Завершающее совещание 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31.10.2020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Афанасьева О.В.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56769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182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77655" y="144692"/>
            <a:ext cx="7728322" cy="982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Проблемы и решения. Ход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проекта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Повышение эффективности использования школьных площадей. Школьный гардероб: «3О – 5Д»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18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Google Shape;56;p13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165052" y="139703"/>
            <a:ext cx="1012395" cy="100016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858201"/>
              </p:ext>
            </p:extLst>
          </p:nvPr>
        </p:nvGraphicFramePr>
        <p:xfrm>
          <a:off x="338202" y="1396998"/>
          <a:ext cx="8542750" cy="5296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8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3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Проблемы</a:t>
                      </a:r>
                      <a:endParaRPr lang="ru-RU" sz="1400" dirty="0"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n-lt"/>
                          <a:ea typeface="Times New Roman"/>
                          <a:cs typeface="Times New Roman"/>
                        </a:rPr>
                        <a:t>Решения</a:t>
                      </a:r>
                      <a:endParaRPr lang="ru-RU" sz="1400"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0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Нехватка учебных кабинетов 1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этажа.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Освободить кабинеты,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разместить 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гардеробы в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торцах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6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Недостаток финансирования.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Участие в конкурсе на соискание гранта, изыскание собственных средств, спонсорской помощи.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5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Вход и выход из гардероба в одну дверь.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Столкновение 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встречных потоков.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Нет места для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портфелей.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Обувница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вне гардероба. </a:t>
                      </a:r>
                      <a:endParaRPr lang="ru-RU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Нерациональное размещение одежды на крючке. 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Посадочных мест не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хватает.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Старые 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металлические конструкции </a:t>
                      </a:r>
                      <a:r>
                        <a:rPr lang="ru-RU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травмоопасны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Дежурный взрослый в каждом из 4 помещений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Недостаток информации, проблема контроля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времени.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Нет зеркал, трудно проверить свой внешний вид при выходе из гардероба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 каждом гардеробе  2 двери: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вход-выход.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Гардеробы разместить в торцах 1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этажа.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Банкетки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вне гардероба, где можно оставить портфель, повторить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урок.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Индивидуальные гардеробные места: крючки для верхней одежды, под ними </a:t>
                      </a:r>
                      <a:r>
                        <a:rPr lang="ru-RU" sz="14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обувница-банкетка</a:t>
                      </a: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 дежурных взрослых: 1 в гардеробе для мальчиков и 1 в гардеробе для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девочек.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Гардероб под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видеонаблюдением.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Информационные стенды.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Контроль времени.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Зеркала для проверки внешнего </a:t>
                      </a:r>
                      <a:r>
                        <a:rPr lang="ru-RU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вида.</a:t>
                      </a:r>
                      <a:endParaRPr lang="ru-RU" sz="14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86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Работа в особых условиях, соблюдение мер по предотвращению распространения коронавирусной инфекции.</a:t>
                      </a:r>
                      <a:endParaRPr lang="ru-RU" sz="11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 временного смешанного размещения учащихся в гардеробах с учетом раздельных входов в ОО.</a:t>
                      </a:r>
                      <a:endParaRPr lang="ru-RU" sz="11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354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77655" y="144692"/>
            <a:ext cx="7728322" cy="982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Дизайн-проект оборудования гардеробных </a:t>
            </a: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Повышение эффективности использования школьных площадей. Школьный гардероб: «3О – 5Д»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18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Google Shape;56;p13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165052" y="139703"/>
            <a:ext cx="1012395" cy="100016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199098" y="6248431"/>
            <a:ext cx="8706907" cy="455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73763"/>
                </a:solidFill>
                <a:latin typeface="Calibri" pitchFamily="34" charset="0"/>
              </a:rPr>
              <a:t>Саров, 2020</a:t>
            </a:r>
          </a:p>
        </p:txBody>
      </p:sp>
      <p:pic>
        <p:nvPicPr>
          <p:cNvPr id="1027" name="Picture 3" descr="D:\Спасенные\1\Оля\ЦО\Конкурсы школ\Серафимовская школа служения\Мебель_оборудование Дизайн-проект\Мебель_оборудование Гардероб 2.jpg"/>
          <p:cNvPicPr>
            <a:picLocks noChangeAspect="1" noChangeArrowheads="1"/>
          </p:cNvPicPr>
          <p:nvPr/>
        </p:nvPicPr>
        <p:blipFill>
          <a:blip r:embed="rId3" cstate="print"/>
          <a:srcRect l="11839" t="5324" r="20646"/>
          <a:stretch>
            <a:fillRect/>
          </a:stretch>
        </p:blipFill>
        <p:spPr bwMode="auto">
          <a:xfrm>
            <a:off x="279092" y="1703540"/>
            <a:ext cx="3666606" cy="37415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028" name="Picture 4" descr="D:\Спасенные\1\Оля\ЦО\Конкурсы школ\Серафимовская школа служения\Мебель_оборудование Дизайн-проект\Мебель_оборудование Позиция 2 Вешалка-перегородка.jpg"/>
          <p:cNvPicPr>
            <a:picLocks noChangeAspect="1" noChangeArrowheads="1"/>
          </p:cNvPicPr>
          <p:nvPr/>
        </p:nvPicPr>
        <p:blipFill>
          <a:blip r:embed="rId4" cstate="print"/>
          <a:srcRect l="18297" t="8955" r="5969" b="23678"/>
          <a:stretch>
            <a:fillRect/>
          </a:stretch>
        </p:blipFill>
        <p:spPr bwMode="auto">
          <a:xfrm>
            <a:off x="4327554" y="1365337"/>
            <a:ext cx="4315405" cy="2793304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029" name="Picture 5" descr="D:\Спасенные\1\Оля\ЦО\Конкурсы школ\Серафимовская школа служения\Мебель_оборудование Дизайн-проект\Мебель_оборудование.jpg"/>
          <p:cNvPicPr>
            <a:picLocks noChangeAspect="1" noChangeArrowheads="1"/>
          </p:cNvPicPr>
          <p:nvPr/>
        </p:nvPicPr>
        <p:blipFill>
          <a:blip r:embed="rId5" cstate="print"/>
          <a:srcRect l="12284" t="8583" b="62238"/>
          <a:stretch>
            <a:fillRect/>
          </a:stretch>
        </p:blipFill>
        <p:spPr bwMode="auto">
          <a:xfrm>
            <a:off x="4622105" y="4386729"/>
            <a:ext cx="3557494" cy="1625763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6354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77655" y="144692"/>
            <a:ext cx="7728322" cy="982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Ход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проекта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Повышение эффективности использования школьных площадей. Школьный гардероб: «3О – 5Д»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18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Google Shape;56;p13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165052" y="139703"/>
            <a:ext cx="1012395" cy="100016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49202" y="6160748"/>
            <a:ext cx="8706907" cy="455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73763"/>
                </a:solidFill>
                <a:latin typeface="Calibri" pitchFamily="34" charset="0"/>
              </a:rPr>
              <a:t>Саров, 2020</a:t>
            </a:r>
          </a:p>
        </p:txBody>
      </p:sp>
      <p:pic>
        <p:nvPicPr>
          <p:cNvPr id="2050" name="Picture 2" descr="D:\Спасенные\1\Оля\ЦО\Конкурсы школ\Серафимовская школа служения\Школа Гардероб в процессе\5.jpg"/>
          <p:cNvPicPr>
            <a:picLocks noChangeAspect="1" noChangeArrowheads="1"/>
          </p:cNvPicPr>
          <p:nvPr/>
        </p:nvPicPr>
        <p:blipFill>
          <a:blip r:embed="rId3" cstate="print"/>
          <a:srcRect t="6629"/>
          <a:stretch>
            <a:fillRect/>
          </a:stretch>
        </p:blipFill>
        <p:spPr bwMode="auto">
          <a:xfrm>
            <a:off x="5461349" y="1512004"/>
            <a:ext cx="3253635" cy="405059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2051" name="Picture 3" descr="D:\Спасенные\1\Оля\ФОТО КЛАСС\ЦО\Фото ЦО 2020\109 кабинет ДО\класс\64.jpg"/>
          <p:cNvPicPr>
            <a:picLocks noChangeAspect="1" noChangeArrowheads="1"/>
          </p:cNvPicPr>
          <p:nvPr/>
        </p:nvPicPr>
        <p:blipFill>
          <a:blip r:embed="rId4" cstate="print"/>
          <a:srcRect l="22040" b="10769"/>
          <a:stretch>
            <a:fillRect/>
          </a:stretch>
        </p:blipFill>
        <p:spPr bwMode="auto">
          <a:xfrm>
            <a:off x="366222" y="1515649"/>
            <a:ext cx="4756466" cy="407096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6354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mail.yandex.ru/message_part/%D0%AD%D0%BC%D0%B1%D0%BB%D0%B5%D0%BC%D0%B0+%D0%B3%D0%B8%D0%BC%D0%BD%D0%B0%D0%B7%D0%B8%D0%B8+2.jpg?_uid=9449616&amp;name=%D0%AD%D0%BC%D0%B1%D0%BB%D0%B5%D0%BC%D0%B0+%D0%B3%D0%B8%D0%BC%D0%BD%D0%B0%D0%B7%D0%B8%D0%B8+2.jpg&amp;hid=1.3&amp;ids=159596311794949881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277655" y="144692"/>
            <a:ext cx="7728322" cy="982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b="1" dirty="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Ход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проекта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Повышение эффективности использования школьных площадей. Школьный гардероб: «3О – 5Д»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sz="1800" b="1" dirty="0">
              <a:solidFill>
                <a:schemeClr val="accent1">
                  <a:lumMod val="5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8" name="Google Shape;56;p13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165052" y="139703"/>
            <a:ext cx="1012395" cy="100016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49202" y="6160748"/>
            <a:ext cx="8706907" cy="455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73763"/>
                </a:solidFill>
                <a:latin typeface="Calibri" pitchFamily="34" charset="0"/>
              </a:rPr>
              <a:t>Саров, 2020</a:t>
            </a:r>
          </a:p>
        </p:txBody>
      </p:sp>
      <p:pic>
        <p:nvPicPr>
          <p:cNvPr id="1026" name="Picture 2" descr="C:\Users\Boss\Pictures\Saved Pictures\Гардероб\1.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9" y="1515650"/>
            <a:ext cx="3849687" cy="4338637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oss\Pictures\Saved Pictures\Гардероб\1.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64" y="1515651"/>
            <a:ext cx="3703134" cy="4382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54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966</TotalTime>
  <Words>979</Words>
  <Application>Microsoft Office PowerPoint</Application>
  <PresentationFormat>Экран (4:3)</PresentationFormat>
  <Paragraphs>209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Arial Unicode MS</vt:lpstr>
      <vt:lpstr>Calibri</vt:lpstr>
      <vt:lpstr>Times New Roman</vt:lpstr>
      <vt:lpstr>Тема Office</vt:lpstr>
      <vt:lpstr>Администрация города Сарова Департамент образования Администрации г. Саров Муниципальный конкурс лучших практик внедрения  бережливых технологий в образовательных организациях города Сарова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Boss</cp:lastModifiedBy>
  <cp:revision>764</cp:revision>
  <cp:lastPrinted>2020-11-06T09:14:23Z</cp:lastPrinted>
  <dcterms:created xsi:type="dcterms:W3CDTF">2016-08-24T18:18:01Z</dcterms:created>
  <dcterms:modified xsi:type="dcterms:W3CDTF">2020-11-06T09:16:26Z</dcterms:modified>
</cp:coreProperties>
</file>