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0" r:id="rId1"/>
  </p:sldMasterIdLst>
  <p:sldIdLst>
    <p:sldId id="256" r:id="rId2"/>
    <p:sldId id="257" r:id="rId3"/>
    <p:sldId id="258" r:id="rId4"/>
    <p:sldId id="265" r:id="rId5"/>
    <p:sldId id="267" r:id="rId6"/>
    <p:sldId id="263" r:id="rId7"/>
    <p:sldId id="262" r:id="rId8"/>
    <p:sldId id="260" r:id="rId9"/>
    <p:sldId id="261" r:id="rId10"/>
    <p:sldId id="259" r:id="rId11"/>
    <p:sldId id="264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Светлый стиль 2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Светлый стиль 3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40CBE-7BC6-4BB3-B96B-9DCFC097AB9E}" type="datetimeFigureOut">
              <a:rPr lang="ru-RU" smtClean="0"/>
              <a:t>11.02.2021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BCE43-ED23-483B-950C-3CD44AC1D366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7634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40CBE-7BC6-4BB3-B96B-9DCFC097AB9E}" type="datetimeFigureOut">
              <a:rPr lang="ru-RU" smtClean="0"/>
              <a:t>11.02.2021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BCE43-ED23-483B-950C-3CD44AC1D3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4557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40CBE-7BC6-4BB3-B96B-9DCFC097AB9E}" type="datetimeFigureOut">
              <a:rPr lang="ru-RU" smtClean="0"/>
              <a:t>11.02.2021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BCE43-ED23-483B-950C-3CD44AC1D3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0142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40CBE-7BC6-4BB3-B96B-9DCFC097AB9E}" type="datetimeFigureOut">
              <a:rPr lang="ru-RU" smtClean="0"/>
              <a:t>11.02.2021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BCE43-ED23-483B-950C-3CD44AC1D3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61556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40CBE-7BC6-4BB3-B96B-9DCFC097AB9E}" type="datetimeFigureOut">
              <a:rPr lang="ru-RU" smtClean="0"/>
              <a:t>11.02.2021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BCE43-ED23-483B-950C-3CD44AC1D366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67911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40CBE-7BC6-4BB3-B96B-9DCFC097AB9E}" type="datetimeFigureOut">
              <a:rPr lang="ru-RU" smtClean="0"/>
              <a:t>11.02.2021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BCE43-ED23-483B-950C-3CD44AC1D3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04923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40CBE-7BC6-4BB3-B96B-9DCFC097AB9E}" type="datetimeFigureOut">
              <a:rPr lang="ru-RU" smtClean="0"/>
              <a:t>11.02.2021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BCE43-ED23-483B-950C-3CD44AC1D3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55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40CBE-7BC6-4BB3-B96B-9DCFC097AB9E}" type="datetimeFigureOut">
              <a:rPr lang="ru-RU" smtClean="0"/>
              <a:t>11.02.2021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BCE43-ED23-483B-950C-3CD44AC1D3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21660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40CBE-7BC6-4BB3-B96B-9DCFC097AB9E}" type="datetimeFigureOut">
              <a:rPr lang="ru-RU" smtClean="0"/>
              <a:t>11.02.2021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BCE43-ED23-483B-950C-3CD44AC1D3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56416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68340CBE-7BC6-4BB3-B96B-9DCFC097AB9E}" type="datetimeFigureOut">
              <a:rPr lang="ru-RU" smtClean="0"/>
              <a:t>11.02.2021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35BCE43-ED23-483B-950C-3CD44AC1D3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39090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40CBE-7BC6-4BB3-B96B-9DCFC097AB9E}" type="datetimeFigureOut">
              <a:rPr lang="ru-RU" smtClean="0"/>
              <a:t>11.02.2021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BCE43-ED23-483B-950C-3CD44AC1D3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16061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68340CBE-7BC6-4BB3-B96B-9DCFC097AB9E}" type="datetimeFigureOut">
              <a:rPr lang="ru-RU" smtClean="0"/>
              <a:t>11.02.2021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F35BCE43-ED23-483B-950C-3CD44AC1D366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72463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0E6B42A-6548-4773-9333-3CA467C546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0577" y="691870"/>
            <a:ext cx="11096978" cy="2273909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Моделирование эффективного рабочего пространства для организации </a:t>
            </a:r>
            <a:b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занятий по конструированию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A30CB75-0153-4AAF-8C39-1223D15CA02B}"/>
              </a:ext>
            </a:extLst>
          </p:cNvPr>
          <p:cNvSpPr txBox="1"/>
          <p:nvPr/>
        </p:nvSpPr>
        <p:spPr>
          <a:xfrm>
            <a:off x="2507215" y="460445"/>
            <a:ext cx="7543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 бюджетное дошкольное образовательное учреждение детский сад № 4</a:t>
            </a:r>
          </a:p>
          <a:p>
            <a:pPr algn="ct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607183 Нижегородская область, г. Саров, ул. Московская, д. 26 а</a:t>
            </a:r>
          </a:p>
          <a:p>
            <a:pPr algn="ct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e-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mail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info@ds4.edusarov.ru   тел.8(83130) 92377</a:t>
            </a:r>
          </a:p>
        </p:txBody>
      </p:sp>
      <p:pic>
        <p:nvPicPr>
          <p:cNvPr id="5" name="Picture 2" descr="фото 191">
            <a:extLst>
              <a:ext uri="{FF2B5EF4-FFF2-40B4-BE49-F238E27FC236}">
                <a16:creationId xmlns:a16="http://schemas.microsoft.com/office/drawing/2014/main" id="{EA8CF77C-7AD0-4647-B2D8-260D85F2F9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07698" y="3197204"/>
            <a:ext cx="4942735" cy="30511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39107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3F38CF5-CF43-46F1-8B5D-4D66B55C6DA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6083" y="3029673"/>
            <a:ext cx="2559699" cy="36292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D698F8F-EB93-4C58-BD75-B8E1C199BA9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75815" y="2940336"/>
            <a:ext cx="2650102" cy="37186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Стрелка: вправо с вырезом 5">
            <a:extLst>
              <a:ext uri="{FF2B5EF4-FFF2-40B4-BE49-F238E27FC236}">
                <a16:creationId xmlns:a16="http://schemas.microsoft.com/office/drawing/2014/main" id="{E849589C-ED9E-49A4-9F7E-440BAC9DEAF5}"/>
              </a:ext>
            </a:extLst>
          </p:cNvPr>
          <p:cNvSpPr/>
          <p:nvPr/>
        </p:nvSpPr>
        <p:spPr>
          <a:xfrm>
            <a:off x="5016222" y="4412116"/>
            <a:ext cx="1527143" cy="527901"/>
          </a:xfrm>
          <a:prstGeom prst="notched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564EE23-A97C-4694-8867-D268821F8F48}"/>
              </a:ext>
            </a:extLst>
          </p:cNvPr>
          <p:cNvSpPr txBox="1"/>
          <p:nvPr/>
        </p:nvSpPr>
        <p:spPr>
          <a:xfrm>
            <a:off x="2591612" y="2321787"/>
            <a:ext cx="11972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rgbClr val="C00000"/>
                </a:solidFill>
              </a:rPr>
              <a:t>До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C445A84-8C26-4B13-8DF0-BD36A8587CD3}"/>
              </a:ext>
            </a:extLst>
          </p:cNvPr>
          <p:cNvSpPr txBox="1"/>
          <p:nvPr/>
        </p:nvSpPr>
        <p:spPr>
          <a:xfrm>
            <a:off x="8466528" y="2321787"/>
            <a:ext cx="16923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rgbClr val="C00000"/>
                </a:solidFill>
              </a:rPr>
              <a:t>После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FC6CB31-CB16-4C2C-A449-4F6E2E70A53B}"/>
              </a:ext>
            </a:extLst>
          </p:cNvPr>
          <p:cNvSpPr txBox="1"/>
          <p:nvPr/>
        </p:nvSpPr>
        <p:spPr>
          <a:xfrm>
            <a:off x="1365956" y="199058"/>
            <a:ext cx="1032933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</a:rPr>
              <a:t>ИТОГИ ПРОЕКТА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</a:rPr>
              <a:t>«Моделирование эффективного рабочего пространства для организации </a:t>
            </a:r>
          </a:p>
          <a:p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</a:rPr>
              <a:t>                                     занятий по конструированию». </a:t>
            </a:r>
            <a:endParaRPr lang="ru-RU" dirty="0"/>
          </a:p>
        </p:txBody>
      </p:sp>
      <p:graphicFrame>
        <p:nvGraphicFramePr>
          <p:cNvPr id="10" name="Таблица 9">
            <a:extLst>
              <a:ext uri="{FF2B5EF4-FFF2-40B4-BE49-F238E27FC236}">
                <a16:creationId xmlns:a16="http://schemas.microsoft.com/office/drawing/2014/main" id="{16C09C3A-94B9-4F07-86D8-160BDDFA4A6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3240910"/>
              </p:ext>
            </p:extLst>
          </p:nvPr>
        </p:nvGraphicFramePr>
        <p:xfrm>
          <a:off x="305222" y="845389"/>
          <a:ext cx="11107846" cy="1304502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4644720">
                  <a:extLst>
                    <a:ext uri="{9D8B030D-6E8A-4147-A177-3AD203B41FA5}">
                      <a16:colId xmlns:a16="http://schemas.microsoft.com/office/drawing/2014/main" val="1108286933"/>
                    </a:ext>
                  </a:extLst>
                </a:gridCol>
                <a:gridCol w="2173140">
                  <a:extLst>
                    <a:ext uri="{9D8B030D-6E8A-4147-A177-3AD203B41FA5}">
                      <a16:colId xmlns:a16="http://schemas.microsoft.com/office/drawing/2014/main" val="3636291905"/>
                    </a:ext>
                  </a:extLst>
                </a:gridCol>
                <a:gridCol w="2144993">
                  <a:extLst>
                    <a:ext uri="{9D8B030D-6E8A-4147-A177-3AD203B41FA5}">
                      <a16:colId xmlns:a16="http://schemas.microsoft.com/office/drawing/2014/main" val="226459885"/>
                    </a:ext>
                  </a:extLst>
                </a:gridCol>
                <a:gridCol w="2144993">
                  <a:extLst>
                    <a:ext uri="{9D8B030D-6E8A-4147-A177-3AD203B41FA5}">
                      <a16:colId xmlns:a16="http://schemas.microsoft.com/office/drawing/2014/main" val="509938840"/>
                    </a:ext>
                  </a:extLst>
                </a:gridCol>
              </a:tblGrid>
              <a:tr h="30061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цели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302" marR="403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Исходное состояние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302" marR="403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Целевое состояние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302" marR="403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Полученный результат</a:t>
                      </a:r>
                    </a:p>
                  </a:txBody>
                  <a:tcPr marL="40302" marR="40302" marT="0" marB="0"/>
                </a:tc>
                <a:extLst>
                  <a:ext uri="{0D108BD9-81ED-4DB2-BD59-A6C34878D82A}">
                    <a16:rowId xmlns:a16="http://schemas.microsoft.com/office/drawing/2014/main" val="2310785661"/>
                  </a:ext>
                </a:extLst>
              </a:tr>
              <a:tr h="3160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Сокращение времени подготовки к занятиям.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302" marR="403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15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302" marR="4030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7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302" marR="40302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Оптимизирован процесс подготовки к занятиям по конструированию.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302" marR="40302" marT="0" marB="0" anchor="ctr"/>
                </a:tc>
                <a:extLst>
                  <a:ext uri="{0D108BD9-81ED-4DB2-BD59-A6C34878D82A}">
                    <a16:rowId xmlns:a16="http://schemas.microsoft.com/office/drawing/2014/main" val="3640276584"/>
                  </a:ext>
                </a:extLst>
              </a:tr>
              <a:tr h="68784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Сокращение времени уборки материалов после занятия.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302" marR="403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20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302" marR="4030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10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302" marR="40302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302" marR="40302" marT="0" marB="0" anchor="ctr"/>
                </a:tc>
                <a:extLst>
                  <a:ext uri="{0D108BD9-81ED-4DB2-BD59-A6C34878D82A}">
                    <a16:rowId xmlns:a16="http://schemas.microsoft.com/office/drawing/2014/main" val="38476961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966310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73225" y="2165824"/>
            <a:ext cx="67810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10330361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63BBFFBC-94F8-4CA1-AB3A-3856182D6FBD}"/>
              </a:ext>
            </a:extLst>
          </p:cNvPr>
          <p:cNvSpPr/>
          <p:nvPr/>
        </p:nvSpPr>
        <p:spPr>
          <a:xfrm>
            <a:off x="576839" y="155239"/>
            <a:ext cx="112764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</a:rPr>
              <a:t>КАРТОЧКА ПРОЕКТА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</a:rPr>
              <a:t>«Моделирование эффективного рабочего пространства для организации </a:t>
            </a:r>
          </a:p>
          <a:p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</a:rPr>
              <a:t>                                             занятий по конструированию». </a:t>
            </a:r>
            <a:endParaRPr lang="ru-RU" dirty="0"/>
          </a:p>
        </p:txBody>
      </p:sp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id="{2FFF1BE3-FA04-4462-8D0C-987FF2B75E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4875319"/>
              </p:ext>
            </p:extLst>
          </p:nvPr>
        </p:nvGraphicFramePr>
        <p:xfrm>
          <a:off x="349955" y="993423"/>
          <a:ext cx="5505753" cy="292895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5505753">
                  <a:extLst>
                    <a:ext uri="{9D8B030D-6E8A-4147-A177-3AD203B41FA5}">
                      <a16:colId xmlns:a16="http://schemas.microsoft.com/office/drawing/2014/main" val="3706730784"/>
                    </a:ext>
                  </a:extLst>
                </a:gridCol>
              </a:tblGrid>
              <a:tr h="228857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+mj-lt"/>
                        <a:buNone/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ВОВЛЕЧЕННЫЕ ЛИЦА И РАМКИ ПРОЕКТА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34" marR="53334" marT="0" marB="0"/>
                </a:tc>
                <a:extLst>
                  <a:ext uri="{0D108BD9-81ED-4DB2-BD59-A6C34878D82A}">
                    <a16:rowId xmlns:a16="http://schemas.microsoft.com/office/drawing/2014/main" val="451638721"/>
                  </a:ext>
                </a:extLst>
              </a:tr>
              <a:tr h="270009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Заказчики процесса – Администрация МБДОУ «Детский сад №4», педагоги.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Периметр проекта – комната развивающих игр МБДОУ «Детский сад №4»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Владелец процесса – заведующий Е.И. Толмачева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Руководитель проекта – М.Н. Лощинина -  старший воспитатель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Команда проекта -  М.Н. Лощинина -  старший воспитатель,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Т.В. </a:t>
                      </a: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Копкина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– воспитатель, О.В. Никитина – воспитатель,</a:t>
                      </a:r>
                      <a:r>
                        <a:rPr lang="ru-RU" sz="1400" baseline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aseline="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Е.П.Трошина</a:t>
                      </a:r>
                      <a:r>
                        <a:rPr lang="ru-RU" sz="1400" baseline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- воспитатель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34" marR="53334" marT="0" marB="0"/>
                </a:tc>
                <a:extLst>
                  <a:ext uri="{0D108BD9-81ED-4DB2-BD59-A6C34878D82A}">
                    <a16:rowId xmlns:a16="http://schemas.microsoft.com/office/drawing/2014/main" val="3291172095"/>
                  </a:ext>
                </a:extLst>
              </a:tr>
            </a:tbl>
          </a:graphicData>
        </a:graphic>
      </p:graphicFrame>
      <p:graphicFrame>
        <p:nvGraphicFramePr>
          <p:cNvPr id="7" name="Таблица 6">
            <a:extLst>
              <a:ext uri="{FF2B5EF4-FFF2-40B4-BE49-F238E27FC236}">
                <a16:creationId xmlns:a16="http://schemas.microsoft.com/office/drawing/2014/main" id="{AF59DA60-F3F8-4EA5-ACCC-6B493E03A5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8444731"/>
              </p:ext>
            </p:extLst>
          </p:nvPr>
        </p:nvGraphicFramePr>
        <p:xfrm>
          <a:off x="6117772" y="970844"/>
          <a:ext cx="5893606" cy="2937127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5893606">
                  <a:extLst>
                    <a:ext uri="{9D8B030D-6E8A-4147-A177-3AD203B41FA5}">
                      <a16:colId xmlns:a16="http://schemas.microsoft.com/office/drawing/2014/main" val="3514210165"/>
                    </a:ext>
                  </a:extLst>
                </a:gridCol>
              </a:tblGrid>
              <a:tr h="237315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+mj-lt"/>
                        <a:buNone/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ОБОСНОВАНИЕ ВЫБОРА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34" marR="53334" marT="0" marB="0"/>
                </a:tc>
                <a:extLst>
                  <a:ext uri="{0D108BD9-81ED-4DB2-BD59-A6C34878D82A}">
                    <a16:rowId xmlns:a16="http://schemas.microsoft.com/office/drawing/2014/main" val="1572319356"/>
                  </a:ext>
                </a:extLst>
              </a:tr>
              <a:tr h="269981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Ключевой риск – нарушение режима организации жизнедеятельности воспитанников из-за увеличения времени, затраченного на подготовку к занятиям и уборку конструктора после образовательной деятельности.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Проблемы: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Педагоги затрачивают много времени на подготовку к занятиям и уборку материала после.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2.Не все контейнеры с конструктором находятся в свободном доступе для детей.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3.Нерационально расположены столы для конструирования.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34" marR="53334" marT="0" marB="0"/>
                </a:tc>
                <a:extLst>
                  <a:ext uri="{0D108BD9-81ED-4DB2-BD59-A6C34878D82A}">
                    <a16:rowId xmlns:a16="http://schemas.microsoft.com/office/drawing/2014/main" val="3663427183"/>
                  </a:ext>
                </a:extLst>
              </a:tr>
            </a:tbl>
          </a:graphicData>
        </a:graphic>
      </p:graphicFrame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A48802F8-7E69-4582-B87C-EA97245E4DB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0919900"/>
              </p:ext>
            </p:extLst>
          </p:nvPr>
        </p:nvGraphicFramePr>
        <p:xfrm>
          <a:off x="338667" y="3996881"/>
          <a:ext cx="5528733" cy="2370051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3217889">
                  <a:extLst>
                    <a:ext uri="{9D8B030D-6E8A-4147-A177-3AD203B41FA5}">
                      <a16:colId xmlns:a16="http://schemas.microsoft.com/office/drawing/2014/main" val="1108286933"/>
                    </a:ext>
                  </a:extLst>
                </a:gridCol>
                <a:gridCol w="1200870">
                  <a:extLst>
                    <a:ext uri="{9D8B030D-6E8A-4147-A177-3AD203B41FA5}">
                      <a16:colId xmlns:a16="http://schemas.microsoft.com/office/drawing/2014/main" val="3636291905"/>
                    </a:ext>
                  </a:extLst>
                </a:gridCol>
                <a:gridCol w="1109974">
                  <a:extLst>
                    <a:ext uri="{9D8B030D-6E8A-4147-A177-3AD203B41FA5}">
                      <a16:colId xmlns:a16="http://schemas.microsoft.com/office/drawing/2014/main" val="226459885"/>
                    </a:ext>
                  </a:extLst>
                </a:gridCol>
              </a:tblGrid>
              <a:tr h="227201">
                <a:tc gridSpan="3">
                  <a:txBody>
                    <a:bodyPr/>
                    <a:lstStyle/>
                    <a:p>
                      <a:pPr marL="0" lvl="0" indent="0"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+mj-lt"/>
                        <a:buNone/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 ЦЕЛИ И ПЛАНОВЫЙ ЭФФЕКТ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302" marR="40302" marT="0" marB="0"/>
                </a:tc>
                <a:tc hMerge="1">
                  <a:txBody>
                    <a:bodyPr/>
                    <a:lstStyle/>
                    <a:p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736" marR="53736" marT="26868" marB="26868"/>
                </a:tc>
                <a:tc hMerge="1">
                  <a:txBody>
                    <a:bodyPr/>
                    <a:lstStyle/>
                    <a:p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736" marR="53736" marT="26868" marB="26868"/>
                </a:tc>
                <a:extLst>
                  <a:ext uri="{0D108BD9-81ED-4DB2-BD59-A6C34878D82A}">
                    <a16:rowId xmlns:a16="http://schemas.microsoft.com/office/drawing/2014/main" val="3190632246"/>
                  </a:ext>
                </a:extLst>
              </a:tr>
              <a:tr h="7060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цели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302" marR="403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Текущий показатель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302" marR="403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Целевой показатель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302" marR="40302" marT="0" marB="0"/>
                </a:tc>
                <a:extLst>
                  <a:ext uri="{0D108BD9-81ED-4DB2-BD59-A6C34878D82A}">
                    <a16:rowId xmlns:a16="http://schemas.microsoft.com/office/drawing/2014/main" val="2310785661"/>
                  </a:ext>
                </a:extLst>
              </a:tr>
              <a:tr h="70605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Сокращение времени подготовки к занятиям.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302" marR="403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15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302" marR="4030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7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302" marR="40302" marT="0" marB="0" anchor="ctr"/>
                </a:tc>
                <a:extLst>
                  <a:ext uri="{0D108BD9-81ED-4DB2-BD59-A6C34878D82A}">
                    <a16:rowId xmlns:a16="http://schemas.microsoft.com/office/drawing/2014/main" val="3640276584"/>
                  </a:ext>
                </a:extLst>
              </a:tr>
              <a:tr h="73075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Сокращение времени уборки материалов после занятия.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302" marR="403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20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302" marR="4030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10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302" marR="40302" marT="0" marB="0" anchor="ctr"/>
                </a:tc>
                <a:extLst>
                  <a:ext uri="{0D108BD9-81ED-4DB2-BD59-A6C34878D82A}">
                    <a16:rowId xmlns:a16="http://schemas.microsoft.com/office/drawing/2014/main" val="3847696154"/>
                  </a:ext>
                </a:extLst>
              </a:tr>
            </a:tbl>
          </a:graphicData>
        </a:graphic>
      </p:graphicFrame>
      <p:graphicFrame>
        <p:nvGraphicFramePr>
          <p:cNvPr id="9" name="Таблица 8">
            <a:extLst>
              <a:ext uri="{FF2B5EF4-FFF2-40B4-BE49-F238E27FC236}">
                <a16:creationId xmlns:a16="http://schemas.microsoft.com/office/drawing/2014/main" id="{2EF2F0C8-F9E6-4EE3-A959-B96F4C189F6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425490"/>
              </p:ext>
            </p:extLst>
          </p:nvPr>
        </p:nvGraphicFramePr>
        <p:xfrm>
          <a:off x="6117771" y="3987798"/>
          <a:ext cx="5927473" cy="2356557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5927473">
                  <a:extLst>
                    <a:ext uri="{9D8B030D-6E8A-4147-A177-3AD203B41FA5}">
                      <a16:colId xmlns:a16="http://schemas.microsoft.com/office/drawing/2014/main" val="2348907031"/>
                    </a:ext>
                  </a:extLst>
                </a:gridCol>
              </a:tblGrid>
              <a:tr h="200443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+mj-lt"/>
                        <a:buNone/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 КЛЮЧЕВЫЕ СОБЫТИЯ ПРОЕКТА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34" marR="53334" marT="0" marB="0"/>
                </a:tc>
                <a:extLst>
                  <a:ext uri="{0D108BD9-81ED-4DB2-BD59-A6C34878D82A}">
                    <a16:rowId xmlns:a16="http://schemas.microsoft.com/office/drawing/2014/main" val="3433236538"/>
                  </a:ext>
                </a:extLst>
              </a:tr>
              <a:tr h="2156114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1.Старт проекта – 03.09.20</a:t>
                      </a:r>
                    </a:p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2.Диагностика и определение целевого состояния – 03.09.20 до 16.09.20</a:t>
                      </a:r>
                    </a:p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• Разработка карты текущего состояния –  17.09.20 по 23.09.20</a:t>
                      </a:r>
                    </a:p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• Разработка карты целевого состояния – 24.09.20 по 30.09.20</a:t>
                      </a:r>
                    </a:p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3.Внедрение улучшения – 01.10.20 по 04.11.20</a:t>
                      </a:r>
                    </a:p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• Совещание по защите подходов внедрения – 5.11.20</a:t>
                      </a:r>
                    </a:p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4.Закрепление результатов и закрытие проектов – 6.11.20 по 18.11.20</a:t>
                      </a:r>
                    </a:p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• Завершающее совещание – 09.11.20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34" marR="53334" marT="0" marB="0"/>
                </a:tc>
                <a:extLst>
                  <a:ext uri="{0D108BD9-81ED-4DB2-BD59-A6C34878D82A}">
                    <a16:rowId xmlns:a16="http://schemas.microsoft.com/office/drawing/2014/main" val="24058262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844833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08A3F16-B4B4-4802-A07F-55DF5AC54F6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11254" y="754918"/>
            <a:ext cx="6080289" cy="35145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7A8BC71-812A-4CBB-BF06-F25CF91455AE}"/>
              </a:ext>
            </a:extLst>
          </p:cNvPr>
          <p:cNvSpPr txBox="1"/>
          <p:nvPr/>
        </p:nvSpPr>
        <p:spPr>
          <a:xfrm>
            <a:off x="3183117" y="1"/>
            <a:ext cx="55523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Текущее состояние процесса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5122803"/>
              </p:ext>
            </p:extLst>
          </p:nvPr>
        </p:nvGraphicFramePr>
        <p:xfrm>
          <a:off x="598310" y="4391378"/>
          <a:ext cx="11232445" cy="1723944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5770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554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72394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Основания реализации проекта (проблемы и риски)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u="sng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Ключевой риск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– нарушение режима организа­ции жиз­недеятельности воспитанников из-за увеличения вре­мени, затраченного на подготовку к за­нятиям и уборку конструктора после образовательной деятельности.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u="sng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Проблемы: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1.Педагоги затрачивают много времени на подготовку к занятиям и уборку материала после.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2.Не все контейнеры с конструктором находятся в свободном доступе для детей.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.Не</a:t>
                      </a:r>
                      <a:r>
                        <a:rPr lang="ru-RU" sz="1600" baseline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рационально расположены столы для конструирования.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3F38CF5-CF43-46F1-8B5D-4D66B55C6DA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55379" y="720241"/>
            <a:ext cx="2503254" cy="35492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194318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1AB0118-7EFC-4D07-8872-70308A9AC0A0}"/>
              </a:ext>
            </a:extLst>
          </p:cNvPr>
          <p:cNvSpPr txBox="1"/>
          <p:nvPr/>
        </p:nvSpPr>
        <p:spPr>
          <a:xfrm>
            <a:off x="4141950" y="92292"/>
            <a:ext cx="402416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Карта текущего состояния</a:t>
            </a:r>
            <a:endParaRPr lang="ru-RU" sz="2000" b="1" dirty="0"/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30C2952F-0ACB-470F-93FF-434CCFE529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0367729"/>
              </p:ext>
            </p:extLst>
          </p:nvPr>
        </p:nvGraphicFramePr>
        <p:xfrm>
          <a:off x="240736" y="635535"/>
          <a:ext cx="6769664" cy="985965"/>
        </p:xfrm>
        <a:graphic>
          <a:graphicData uri="http://schemas.openxmlformats.org/drawingml/2006/table">
            <a:tbl>
              <a:tblPr firstRow="1" firstCol="1" bandRow="1"/>
              <a:tblGrid>
                <a:gridCol w="3112064">
                  <a:extLst>
                    <a:ext uri="{9D8B030D-6E8A-4147-A177-3AD203B41FA5}">
                      <a16:colId xmlns:a16="http://schemas.microsoft.com/office/drawing/2014/main" val="1417751042"/>
                    </a:ext>
                  </a:extLst>
                </a:gridCol>
                <a:gridCol w="3657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37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1853565" algn="l"/>
                        </a:tabLs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Текущее состояние: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ВПП  Подготовка -15 минут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Уборка (сортировка) - 20 минут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Цель: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ВПП = 7 минут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 минут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60230298"/>
                  </a:ext>
                </a:extLst>
              </a:tr>
            </a:tbl>
          </a:graphicData>
        </a:graphic>
      </p:graphicFrame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id="{B7335DDA-3AEB-46C4-A030-FF96F37AF07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9521282"/>
              </p:ext>
            </p:extLst>
          </p:nvPr>
        </p:nvGraphicFramePr>
        <p:xfrm>
          <a:off x="48181" y="2317232"/>
          <a:ext cx="1399479" cy="809696"/>
        </p:xfrm>
        <a:graphic>
          <a:graphicData uri="http://schemas.openxmlformats.org/drawingml/2006/table">
            <a:tbl>
              <a:tblPr firstRow="1" firstCol="1" bandRow="1"/>
              <a:tblGrid>
                <a:gridCol w="1399479">
                  <a:extLst>
                    <a:ext uri="{9D8B030D-6E8A-4147-A177-3AD203B41FA5}">
                      <a16:colId xmlns:a16="http://schemas.microsoft.com/office/drawing/2014/main" val="382098830"/>
                    </a:ext>
                  </a:extLst>
                </a:gridCol>
              </a:tblGrid>
              <a:tr h="80969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Составление перечня оборудования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70680451"/>
                  </a:ext>
                </a:extLst>
              </a:tr>
            </a:tbl>
          </a:graphicData>
        </a:graphic>
      </p:graphicFrame>
      <p:graphicFrame>
        <p:nvGraphicFramePr>
          <p:cNvPr id="7" name="Таблица 6">
            <a:extLst>
              <a:ext uri="{FF2B5EF4-FFF2-40B4-BE49-F238E27FC236}">
                <a16:creationId xmlns:a16="http://schemas.microsoft.com/office/drawing/2014/main" id="{1BFE80CD-CEF7-4F72-975C-E4269AA233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3976197"/>
              </p:ext>
            </p:extLst>
          </p:nvPr>
        </p:nvGraphicFramePr>
        <p:xfrm>
          <a:off x="1237798" y="3713417"/>
          <a:ext cx="3878372" cy="2606739"/>
        </p:xfrm>
        <a:graphic>
          <a:graphicData uri="http://schemas.openxmlformats.org/drawingml/2006/table">
            <a:tbl>
              <a:tblPr firstRow="1" firstCol="1" bandRow="1"/>
              <a:tblGrid>
                <a:gridCol w="3878372">
                  <a:extLst>
                    <a:ext uri="{9D8B030D-6E8A-4147-A177-3AD203B41FA5}">
                      <a16:colId xmlns:a16="http://schemas.microsoft.com/office/drawing/2014/main" val="3418841788"/>
                    </a:ext>
                  </a:extLst>
                </a:gridCol>
              </a:tblGrid>
              <a:tr h="2524175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Нет стандарта хранения конструктора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9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Излишнее перемещение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5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 все контейнеры находятся в свободном доступе</a:t>
                      </a:r>
                      <a:r>
                        <a:rPr lang="ru-RU" sz="120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для детей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50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Излишнее перемещение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7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Отсутствие систематизации размещения контейнеров с конструктором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78634268"/>
                  </a:ext>
                </a:extLst>
              </a:tr>
            </a:tbl>
          </a:graphicData>
        </a:graphic>
      </p:graphicFrame>
      <p:graphicFrame>
        <p:nvGraphicFramePr>
          <p:cNvPr id="10" name="Таблица 9">
            <a:extLst>
              <a:ext uri="{FF2B5EF4-FFF2-40B4-BE49-F238E27FC236}">
                <a16:creationId xmlns:a16="http://schemas.microsoft.com/office/drawing/2014/main" id="{34955B69-A620-47F1-BF9C-3B8AB9D421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7491556"/>
              </p:ext>
            </p:extLst>
          </p:nvPr>
        </p:nvGraphicFramePr>
        <p:xfrm>
          <a:off x="2101325" y="2358462"/>
          <a:ext cx="1355733" cy="751334"/>
        </p:xfrm>
        <a:graphic>
          <a:graphicData uri="http://schemas.openxmlformats.org/drawingml/2006/table">
            <a:tbl>
              <a:tblPr firstRow="1" firstCol="1" bandRow="1"/>
              <a:tblGrid>
                <a:gridCol w="1355733">
                  <a:extLst>
                    <a:ext uri="{9D8B030D-6E8A-4147-A177-3AD203B41FA5}">
                      <a16:colId xmlns:a16="http://schemas.microsoft.com/office/drawing/2014/main" val="1700670550"/>
                    </a:ext>
                  </a:extLst>
                </a:gridCol>
              </a:tblGrid>
              <a:tr h="75133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Поиск  и набор деталей конструктора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8677652"/>
                  </a:ext>
                </a:extLst>
              </a:tr>
            </a:tbl>
          </a:graphicData>
        </a:graphic>
      </p:graphicFrame>
      <p:graphicFrame>
        <p:nvGraphicFramePr>
          <p:cNvPr id="11" name="Таблица 10">
            <a:extLst>
              <a:ext uri="{FF2B5EF4-FFF2-40B4-BE49-F238E27FC236}">
                <a16:creationId xmlns:a16="http://schemas.microsoft.com/office/drawing/2014/main" id="{75C7402E-5B93-467C-BF1D-5B9ECABDD6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8799489"/>
              </p:ext>
            </p:extLst>
          </p:nvPr>
        </p:nvGraphicFramePr>
        <p:xfrm>
          <a:off x="6016008" y="2359434"/>
          <a:ext cx="1046913" cy="782828"/>
        </p:xfrm>
        <a:graphic>
          <a:graphicData uri="http://schemas.openxmlformats.org/drawingml/2006/table">
            <a:tbl>
              <a:tblPr firstRow="1" firstCol="1" bandRow="1"/>
              <a:tblGrid>
                <a:gridCol w="1046913">
                  <a:extLst>
                    <a:ext uri="{9D8B030D-6E8A-4147-A177-3AD203B41FA5}">
                      <a16:colId xmlns:a16="http://schemas.microsoft.com/office/drawing/2014/main" val="936290518"/>
                    </a:ext>
                  </a:extLst>
                </a:gridCol>
              </a:tblGrid>
              <a:tr h="69667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Проведение занятия по конструированию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2033023"/>
                  </a:ext>
                </a:extLst>
              </a:tr>
            </a:tbl>
          </a:graphicData>
        </a:graphic>
      </p:graphicFrame>
      <p:sp>
        <p:nvSpPr>
          <p:cNvPr id="12" name="Стрелка: вправо 11">
            <a:extLst>
              <a:ext uri="{FF2B5EF4-FFF2-40B4-BE49-F238E27FC236}">
                <a16:creationId xmlns:a16="http://schemas.microsoft.com/office/drawing/2014/main" id="{0B179B51-657C-4EE9-BCB4-6F66F5BFEA20}"/>
              </a:ext>
            </a:extLst>
          </p:cNvPr>
          <p:cNvSpPr/>
          <p:nvPr/>
        </p:nvSpPr>
        <p:spPr>
          <a:xfrm>
            <a:off x="1507099" y="2565914"/>
            <a:ext cx="545820" cy="279417"/>
          </a:xfrm>
          <a:prstGeom prst="rightArrow">
            <a:avLst/>
          </a:prstGeom>
          <a:solidFill>
            <a:sysClr val="window" lastClr="FFFFFF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3" name="Стрелка: вправо 12">
            <a:extLst>
              <a:ext uri="{FF2B5EF4-FFF2-40B4-BE49-F238E27FC236}">
                <a16:creationId xmlns:a16="http://schemas.microsoft.com/office/drawing/2014/main" id="{6BBCA852-B145-4523-9298-CCF7E4DE6B15}"/>
              </a:ext>
            </a:extLst>
          </p:cNvPr>
          <p:cNvSpPr/>
          <p:nvPr/>
        </p:nvSpPr>
        <p:spPr>
          <a:xfrm>
            <a:off x="3480487" y="2539097"/>
            <a:ext cx="607346" cy="306100"/>
          </a:xfrm>
          <a:prstGeom prst="rightArrow">
            <a:avLst/>
          </a:prstGeom>
          <a:solidFill>
            <a:sysClr val="window" lastClr="FFFFFF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4" name="Стрелка: вправо 13">
            <a:extLst>
              <a:ext uri="{FF2B5EF4-FFF2-40B4-BE49-F238E27FC236}">
                <a16:creationId xmlns:a16="http://schemas.microsoft.com/office/drawing/2014/main" id="{62362484-C7B1-4284-B97A-D4A26462D6F9}"/>
              </a:ext>
            </a:extLst>
          </p:cNvPr>
          <p:cNvSpPr/>
          <p:nvPr/>
        </p:nvSpPr>
        <p:spPr>
          <a:xfrm>
            <a:off x="5318822" y="2539097"/>
            <a:ext cx="654736" cy="355282"/>
          </a:xfrm>
          <a:prstGeom prst="rightArrow">
            <a:avLst/>
          </a:prstGeom>
          <a:solidFill>
            <a:sysClr val="window" lastClr="FFFFFF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6" name="Стрелка: вправо 15">
            <a:extLst>
              <a:ext uri="{FF2B5EF4-FFF2-40B4-BE49-F238E27FC236}">
                <a16:creationId xmlns:a16="http://schemas.microsoft.com/office/drawing/2014/main" id="{9BA4277E-1F6B-41E0-B7D4-A68DE7C6251A}"/>
              </a:ext>
            </a:extLst>
          </p:cNvPr>
          <p:cNvSpPr/>
          <p:nvPr/>
        </p:nvSpPr>
        <p:spPr>
          <a:xfrm>
            <a:off x="7103005" y="2579822"/>
            <a:ext cx="587110" cy="279922"/>
          </a:xfrm>
          <a:prstGeom prst="rightArrow">
            <a:avLst/>
          </a:prstGeom>
          <a:solidFill>
            <a:sysClr val="window" lastClr="FFFFFF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graphicFrame>
        <p:nvGraphicFramePr>
          <p:cNvPr id="19" name="Таблица 18">
            <a:extLst>
              <a:ext uri="{FF2B5EF4-FFF2-40B4-BE49-F238E27FC236}">
                <a16:creationId xmlns:a16="http://schemas.microsoft.com/office/drawing/2014/main" id="{C9032CA1-B8AC-4276-81A7-3BB4321C4CE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3883797"/>
              </p:ext>
            </p:extLst>
          </p:nvPr>
        </p:nvGraphicFramePr>
        <p:xfrm>
          <a:off x="4122076" y="2383008"/>
          <a:ext cx="1159805" cy="622650"/>
        </p:xfrm>
        <a:graphic>
          <a:graphicData uri="http://schemas.openxmlformats.org/drawingml/2006/table">
            <a:tbl>
              <a:tblPr firstRow="1" firstCol="1" bandRow="1"/>
              <a:tblGrid>
                <a:gridCol w="1159805">
                  <a:extLst>
                    <a:ext uri="{9D8B030D-6E8A-4147-A177-3AD203B41FA5}">
                      <a16:colId xmlns:a16="http://schemas.microsoft.com/office/drawing/2014/main" val="3518465827"/>
                    </a:ext>
                  </a:extLst>
                </a:gridCol>
              </a:tblGrid>
              <a:tr h="6226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Размещение деталей на столах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62537624"/>
                  </a:ext>
                </a:extLst>
              </a:tr>
            </a:tbl>
          </a:graphicData>
        </a:graphic>
      </p:graphicFrame>
      <p:sp>
        <p:nvSpPr>
          <p:cNvPr id="20" name="Звезда: 16 точек 19">
            <a:extLst>
              <a:ext uri="{FF2B5EF4-FFF2-40B4-BE49-F238E27FC236}">
                <a16:creationId xmlns:a16="http://schemas.microsoft.com/office/drawing/2014/main" id="{EEFD5E3A-758F-4712-B861-DBFB39F9E499}"/>
              </a:ext>
            </a:extLst>
          </p:cNvPr>
          <p:cNvSpPr/>
          <p:nvPr/>
        </p:nvSpPr>
        <p:spPr>
          <a:xfrm>
            <a:off x="3926629" y="1714927"/>
            <a:ext cx="649716" cy="586346"/>
          </a:xfrm>
          <a:prstGeom prst="star16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</a:p>
        </p:txBody>
      </p:sp>
      <p:graphicFrame>
        <p:nvGraphicFramePr>
          <p:cNvPr id="42" name="Таблица 41">
            <a:extLst>
              <a:ext uri="{FF2B5EF4-FFF2-40B4-BE49-F238E27FC236}">
                <a16:creationId xmlns:a16="http://schemas.microsoft.com/office/drawing/2014/main" id="{CD1B8938-B8F3-436F-8283-7A9581CE79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7296930"/>
              </p:ext>
            </p:extLst>
          </p:nvPr>
        </p:nvGraphicFramePr>
        <p:xfrm>
          <a:off x="5257799" y="4262619"/>
          <a:ext cx="6675121" cy="1597978"/>
        </p:xfrm>
        <a:graphic>
          <a:graphicData uri="http://schemas.openxmlformats.org/drawingml/2006/table">
            <a:tbl>
              <a:tblPr firstRow="1" firstCol="1" bandRow="1"/>
              <a:tblGrid>
                <a:gridCol w="2976224">
                  <a:extLst>
                    <a:ext uri="{9D8B030D-6E8A-4147-A177-3AD203B41FA5}">
                      <a16:colId xmlns:a16="http://schemas.microsoft.com/office/drawing/2014/main" val="1937800451"/>
                    </a:ext>
                  </a:extLst>
                </a:gridCol>
                <a:gridCol w="1746883">
                  <a:extLst>
                    <a:ext uri="{9D8B030D-6E8A-4147-A177-3AD203B41FA5}">
                      <a16:colId xmlns:a16="http://schemas.microsoft.com/office/drawing/2014/main" val="3294473511"/>
                    </a:ext>
                  </a:extLst>
                </a:gridCol>
                <a:gridCol w="1952014">
                  <a:extLst>
                    <a:ext uri="{9D8B030D-6E8A-4147-A177-3AD203B41FA5}">
                      <a16:colId xmlns:a16="http://schemas.microsoft.com/office/drawing/2014/main" val="933599214"/>
                    </a:ext>
                  </a:extLst>
                </a:gridCol>
              </a:tblGrid>
              <a:tr h="20637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Проблема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Коренная причина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Решение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0782610"/>
                  </a:ext>
                </a:extLst>
              </a:tr>
              <a:tr h="21653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Нарушение режима организа­ции жиз­недеятельности воспитанников из-за увеличения вре­мени, затраченного на подготовку к за­нятиям и уборку конструктора после образовательной деятельности.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Неэффективное хранение</a:t>
                      </a:r>
                      <a:r>
                        <a:rPr lang="ru-RU" sz="1400" baseline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материалов для конструирования.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Моделирование эффективного рабочего пространства для организации занятий по конструированию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38722643"/>
                  </a:ext>
                </a:extLst>
              </a:tr>
            </a:tbl>
          </a:graphicData>
        </a:graphic>
      </p:graphicFrame>
      <p:graphicFrame>
        <p:nvGraphicFramePr>
          <p:cNvPr id="39" name="Таблица 38">
            <a:extLst>
              <a:ext uri="{FF2B5EF4-FFF2-40B4-BE49-F238E27FC236}">
                <a16:creationId xmlns:a16="http://schemas.microsoft.com/office/drawing/2014/main" id="{85CD45B7-C426-4EBC-B647-2B5BFC224F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5084274"/>
              </p:ext>
            </p:extLst>
          </p:nvPr>
        </p:nvGraphicFramePr>
        <p:xfrm>
          <a:off x="7714761" y="2412419"/>
          <a:ext cx="1138365" cy="608638"/>
        </p:xfrm>
        <a:graphic>
          <a:graphicData uri="http://schemas.openxmlformats.org/drawingml/2006/table">
            <a:tbl>
              <a:tblPr firstRow="1" firstCol="1" bandRow="1"/>
              <a:tblGrid>
                <a:gridCol w="1138365">
                  <a:extLst>
                    <a:ext uri="{9D8B030D-6E8A-4147-A177-3AD203B41FA5}">
                      <a16:colId xmlns:a16="http://schemas.microsoft.com/office/drawing/2014/main" val="1765338023"/>
                    </a:ext>
                  </a:extLst>
                </a:gridCol>
              </a:tblGrid>
              <a:tr h="60863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Сбор деталей конструктора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75272402"/>
                  </a:ext>
                </a:extLst>
              </a:tr>
            </a:tbl>
          </a:graphicData>
        </a:graphic>
      </p:graphicFrame>
      <p:sp>
        <p:nvSpPr>
          <p:cNvPr id="45" name="Звезда: 16 точек 19">
            <a:extLst>
              <a:ext uri="{FF2B5EF4-FFF2-40B4-BE49-F238E27FC236}">
                <a16:creationId xmlns:a16="http://schemas.microsoft.com/office/drawing/2014/main" id="{EEFD5E3A-758F-4712-B861-DBFB39F9E499}"/>
              </a:ext>
            </a:extLst>
          </p:cNvPr>
          <p:cNvSpPr/>
          <p:nvPr/>
        </p:nvSpPr>
        <p:spPr>
          <a:xfrm>
            <a:off x="1780009" y="1714927"/>
            <a:ext cx="649716" cy="586346"/>
          </a:xfrm>
          <a:prstGeom prst="star16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lang="ru-RU" sz="1100" b="1" kern="0" noProof="0" dirty="0">
                <a:solidFill>
                  <a:srgbClr val="000000"/>
                </a:solidFill>
                <a:effectLst>
                  <a:outerShdw blurRad="38100" dist="19050" dir="2700000" algn="tl">
                    <a:sysClr val="windowText" lastClr="000000">
                      <a:alpha val="40000"/>
                    </a:sys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endParaRPr kumimoji="0" lang="ru-RU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6" name="Звезда: 16 точек 19">
            <a:extLst>
              <a:ext uri="{FF2B5EF4-FFF2-40B4-BE49-F238E27FC236}">
                <a16:creationId xmlns:a16="http://schemas.microsoft.com/office/drawing/2014/main" id="{EEFD5E3A-758F-4712-B861-DBFB39F9E499}"/>
              </a:ext>
            </a:extLst>
          </p:cNvPr>
          <p:cNvSpPr/>
          <p:nvPr/>
        </p:nvSpPr>
        <p:spPr>
          <a:xfrm>
            <a:off x="7582736" y="1738341"/>
            <a:ext cx="649716" cy="586346"/>
          </a:xfrm>
          <a:prstGeom prst="star16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lang="ru-RU" sz="1100" kern="0" dirty="0">
                <a:solidFill>
                  <a:sysClr val="windowText" lastClr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endParaRPr kumimoji="0" lang="ru-RU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7" name="Полилиния: фигура 23">
            <a:extLst>
              <a:ext uri="{FF2B5EF4-FFF2-40B4-BE49-F238E27FC236}">
                <a16:creationId xmlns:a16="http://schemas.microsoft.com/office/drawing/2014/main" id="{E6AB77DC-5C74-4957-8087-B04475791C4F}"/>
              </a:ext>
            </a:extLst>
          </p:cNvPr>
          <p:cNvSpPr/>
          <p:nvPr/>
        </p:nvSpPr>
        <p:spPr>
          <a:xfrm>
            <a:off x="1626731" y="2301272"/>
            <a:ext cx="372605" cy="290569"/>
          </a:xfrm>
          <a:custGeom>
            <a:avLst/>
            <a:gdLst>
              <a:gd name="connsiteX0" fmla="*/ 0 w 897924"/>
              <a:gd name="connsiteY0" fmla="*/ 561295 h 677068"/>
              <a:gd name="connsiteX1" fmla="*/ 98854 w 897924"/>
              <a:gd name="connsiteY1" fmla="*/ 643674 h 677068"/>
              <a:gd name="connsiteX2" fmla="*/ 337751 w 897924"/>
              <a:gd name="connsiteY2" fmla="*/ 75263 h 677068"/>
              <a:gd name="connsiteX3" fmla="*/ 617838 w 897924"/>
              <a:gd name="connsiteY3" fmla="*/ 67025 h 677068"/>
              <a:gd name="connsiteX4" fmla="*/ 749643 w 897924"/>
              <a:gd name="connsiteY4" fmla="*/ 635436 h 677068"/>
              <a:gd name="connsiteX5" fmla="*/ 897924 w 897924"/>
              <a:gd name="connsiteY5" fmla="*/ 503630 h 677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97924" h="677068">
                <a:moveTo>
                  <a:pt x="0" y="561295"/>
                </a:moveTo>
                <a:cubicBezTo>
                  <a:pt x="21281" y="642987"/>
                  <a:pt x="42562" y="724679"/>
                  <a:pt x="98854" y="643674"/>
                </a:cubicBezTo>
                <a:cubicBezTo>
                  <a:pt x="155146" y="562669"/>
                  <a:pt x="251254" y="171371"/>
                  <a:pt x="337751" y="75263"/>
                </a:cubicBezTo>
                <a:cubicBezTo>
                  <a:pt x="424248" y="-20845"/>
                  <a:pt x="549189" y="-26337"/>
                  <a:pt x="617838" y="67025"/>
                </a:cubicBezTo>
                <a:cubicBezTo>
                  <a:pt x="686487" y="160387"/>
                  <a:pt x="702962" y="562668"/>
                  <a:pt x="749643" y="635436"/>
                </a:cubicBezTo>
                <a:cubicBezTo>
                  <a:pt x="796324" y="708204"/>
                  <a:pt x="847124" y="605917"/>
                  <a:pt x="897924" y="503630"/>
                </a:cubicBezTo>
              </a:path>
            </a:pathLst>
          </a:custGeom>
          <a:noFill/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48" name="Звезда: 16 точек 19">
            <a:extLst>
              <a:ext uri="{FF2B5EF4-FFF2-40B4-BE49-F238E27FC236}">
                <a16:creationId xmlns:a16="http://schemas.microsoft.com/office/drawing/2014/main" id="{EEFD5E3A-758F-4712-B861-DBFB39F9E499}"/>
              </a:ext>
            </a:extLst>
          </p:cNvPr>
          <p:cNvSpPr/>
          <p:nvPr/>
        </p:nvSpPr>
        <p:spPr>
          <a:xfrm>
            <a:off x="549537" y="4654377"/>
            <a:ext cx="649716" cy="586346"/>
          </a:xfrm>
          <a:prstGeom prst="star16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49" name="Звезда: 16 точек 19">
            <a:extLst>
              <a:ext uri="{FF2B5EF4-FFF2-40B4-BE49-F238E27FC236}">
                <a16:creationId xmlns:a16="http://schemas.microsoft.com/office/drawing/2014/main" id="{EEFD5E3A-758F-4712-B861-DBFB39F9E499}"/>
              </a:ext>
            </a:extLst>
          </p:cNvPr>
          <p:cNvSpPr/>
          <p:nvPr/>
        </p:nvSpPr>
        <p:spPr>
          <a:xfrm>
            <a:off x="549537" y="4068031"/>
            <a:ext cx="649716" cy="586346"/>
          </a:xfrm>
          <a:prstGeom prst="star16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lang="ru-RU" sz="1100" b="1" kern="0" dirty="0">
                <a:solidFill>
                  <a:srgbClr val="000000"/>
                </a:solidFill>
                <a:effectLst>
                  <a:outerShdw blurRad="38100" dist="19050" dir="2700000" algn="tl">
                    <a:sysClr val="windowText" lastClr="000000">
                      <a:alpha val="40000"/>
                    </a:sys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endParaRPr kumimoji="0" lang="ru-RU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0" name="Звезда: 16 точек 19">
            <a:extLst>
              <a:ext uri="{FF2B5EF4-FFF2-40B4-BE49-F238E27FC236}">
                <a16:creationId xmlns:a16="http://schemas.microsoft.com/office/drawing/2014/main" id="{EEFD5E3A-758F-4712-B861-DBFB39F9E499}"/>
              </a:ext>
            </a:extLst>
          </p:cNvPr>
          <p:cNvSpPr/>
          <p:nvPr/>
        </p:nvSpPr>
        <p:spPr>
          <a:xfrm>
            <a:off x="549537" y="3481685"/>
            <a:ext cx="649716" cy="586346"/>
          </a:xfrm>
          <a:prstGeom prst="star16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lang="ru-RU" sz="1100" b="1" kern="0" noProof="0" dirty="0">
                <a:solidFill>
                  <a:srgbClr val="000000"/>
                </a:solidFill>
                <a:effectLst>
                  <a:outerShdw blurRad="38100" dist="19050" dir="2700000" algn="tl">
                    <a:sysClr val="windowText" lastClr="000000">
                      <a:alpha val="40000"/>
                    </a:sys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endParaRPr kumimoji="0" lang="ru-RU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1" name="Звезда: 16 точек 19">
            <a:extLst>
              <a:ext uri="{FF2B5EF4-FFF2-40B4-BE49-F238E27FC236}">
                <a16:creationId xmlns:a16="http://schemas.microsoft.com/office/drawing/2014/main" id="{EEFD5E3A-758F-4712-B861-DBFB39F9E499}"/>
              </a:ext>
            </a:extLst>
          </p:cNvPr>
          <p:cNvSpPr/>
          <p:nvPr/>
        </p:nvSpPr>
        <p:spPr>
          <a:xfrm>
            <a:off x="10362764" y="1759597"/>
            <a:ext cx="649716" cy="586346"/>
          </a:xfrm>
          <a:prstGeom prst="star16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lang="ru-RU" sz="1100" kern="0" noProof="0" dirty="0">
                <a:solidFill>
                  <a:sysClr val="windowText" lastClr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  <a:endParaRPr kumimoji="0" lang="ru-RU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2" name="Звезда: 16 точек 19">
            <a:extLst>
              <a:ext uri="{FF2B5EF4-FFF2-40B4-BE49-F238E27FC236}">
                <a16:creationId xmlns:a16="http://schemas.microsoft.com/office/drawing/2014/main" id="{EEFD5E3A-758F-4712-B861-DBFB39F9E499}"/>
              </a:ext>
            </a:extLst>
          </p:cNvPr>
          <p:cNvSpPr/>
          <p:nvPr/>
        </p:nvSpPr>
        <p:spPr>
          <a:xfrm>
            <a:off x="549537" y="5212557"/>
            <a:ext cx="649716" cy="586346"/>
          </a:xfrm>
          <a:prstGeom prst="star16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42900" y="3188970"/>
            <a:ext cx="1062990" cy="16002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мин</a:t>
            </a:r>
          </a:p>
        </p:txBody>
      </p:sp>
      <p:sp>
        <p:nvSpPr>
          <p:cNvPr id="53" name="Прямоугольник 52"/>
          <p:cNvSpPr/>
          <p:nvPr/>
        </p:nvSpPr>
        <p:spPr>
          <a:xfrm>
            <a:off x="2241331" y="3223260"/>
            <a:ext cx="1062990" cy="16002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 мин</a:t>
            </a:r>
          </a:p>
        </p:txBody>
      </p:sp>
      <p:sp>
        <p:nvSpPr>
          <p:cNvPr id="54" name="Прямоугольник 53"/>
          <p:cNvSpPr/>
          <p:nvPr/>
        </p:nvSpPr>
        <p:spPr>
          <a:xfrm>
            <a:off x="4368553" y="3108960"/>
            <a:ext cx="1062990" cy="16002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 мин</a:t>
            </a:r>
          </a:p>
        </p:txBody>
      </p:sp>
      <p:sp>
        <p:nvSpPr>
          <p:cNvPr id="55" name="Прямоугольник 54"/>
          <p:cNvSpPr/>
          <p:nvPr/>
        </p:nvSpPr>
        <p:spPr>
          <a:xfrm>
            <a:off x="7793749" y="3145931"/>
            <a:ext cx="1062990" cy="16002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 мин</a:t>
            </a:r>
          </a:p>
        </p:txBody>
      </p:sp>
      <p:sp>
        <p:nvSpPr>
          <p:cNvPr id="56" name="Прямоугольник 55"/>
          <p:cNvSpPr/>
          <p:nvPr/>
        </p:nvSpPr>
        <p:spPr>
          <a:xfrm>
            <a:off x="9438613" y="3113052"/>
            <a:ext cx="1062990" cy="16002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мин</a:t>
            </a:r>
          </a:p>
        </p:txBody>
      </p:sp>
      <p:graphicFrame>
        <p:nvGraphicFramePr>
          <p:cNvPr id="31" name="Таблица 30">
            <a:extLst>
              <a:ext uri="{FF2B5EF4-FFF2-40B4-BE49-F238E27FC236}">
                <a16:creationId xmlns:a16="http://schemas.microsoft.com/office/drawing/2014/main" id="{85CD45B7-C426-4EBC-B647-2B5BFC224F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517041"/>
              </p:ext>
            </p:extLst>
          </p:nvPr>
        </p:nvGraphicFramePr>
        <p:xfrm>
          <a:off x="9405035" y="2387544"/>
          <a:ext cx="1098977" cy="636155"/>
        </p:xfrm>
        <a:graphic>
          <a:graphicData uri="http://schemas.openxmlformats.org/drawingml/2006/table">
            <a:tbl>
              <a:tblPr firstRow="1" firstCol="1" bandRow="1"/>
              <a:tblGrid>
                <a:gridCol w="1098977">
                  <a:extLst>
                    <a:ext uri="{9D8B030D-6E8A-4147-A177-3AD203B41FA5}">
                      <a16:colId xmlns:a16="http://schemas.microsoft.com/office/drawing/2014/main" val="1765338023"/>
                    </a:ext>
                  </a:extLst>
                </a:gridCol>
              </a:tblGrid>
              <a:tr h="63615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Сортировка деталей конструктора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75272402"/>
                  </a:ext>
                </a:extLst>
              </a:tr>
            </a:tbl>
          </a:graphicData>
        </a:graphic>
      </p:graphicFrame>
      <p:sp>
        <p:nvSpPr>
          <p:cNvPr id="32" name="Стрелка: вправо 15">
            <a:extLst>
              <a:ext uri="{FF2B5EF4-FFF2-40B4-BE49-F238E27FC236}">
                <a16:creationId xmlns:a16="http://schemas.microsoft.com/office/drawing/2014/main" id="{9BA4277E-1F6B-41E0-B7D4-A68DE7C6251A}"/>
              </a:ext>
            </a:extLst>
          </p:cNvPr>
          <p:cNvSpPr/>
          <p:nvPr/>
        </p:nvSpPr>
        <p:spPr>
          <a:xfrm>
            <a:off x="8956761" y="2554128"/>
            <a:ext cx="403206" cy="279922"/>
          </a:xfrm>
          <a:prstGeom prst="rightArrow">
            <a:avLst/>
          </a:prstGeom>
          <a:solidFill>
            <a:sysClr val="window" lastClr="FFFFFF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graphicFrame>
        <p:nvGraphicFramePr>
          <p:cNvPr id="33" name="Таблица 32">
            <a:extLst>
              <a:ext uri="{FF2B5EF4-FFF2-40B4-BE49-F238E27FC236}">
                <a16:creationId xmlns:a16="http://schemas.microsoft.com/office/drawing/2014/main" id="{85CD45B7-C426-4EBC-B647-2B5BFC224F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0634604"/>
              </p:ext>
            </p:extLst>
          </p:nvPr>
        </p:nvGraphicFramePr>
        <p:xfrm>
          <a:off x="11011424" y="2401303"/>
          <a:ext cx="1091575" cy="608638"/>
        </p:xfrm>
        <a:graphic>
          <a:graphicData uri="http://schemas.openxmlformats.org/drawingml/2006/table">
            <a:tbl>
              <a:tblPr firstRow="1" firstCol="1" bandRow="1"/>
              <a:tblGrid>
                <a:gridCol w="1091575">
                  <a:extLst>
                    <a:ext uri="{9D8B030D-6E8A-4147-A177-3AD203B41FA5}">
                      <a16:colId xmlns:a16="http://schemas.microsoft.com/office/drawing/2014/main" val="1765338023"/>
                    </a:ext>
                  </a:extLst>
                </a:gridCol>
              </a:tblGrid>
              <a:tr h="60863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Размещение контейнеров на стеллажах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75272402"/>
                  </a:ext>
                </a:extLst>
              </a:tr>
            </a:tbl>
          </a:graphicData>
        </a:graphic>
      </p:graphicFrame>
      <p:sp>
        <p:nvSpPr>
          <p:cNvPr id="34" name="Прямоугольник 33"/>
          <p:cNvSpPr/>
          <p:nvPr/>
        </p:nvSpPr>
        <p:spPr>
          <a:xfrm>
            <a:off x="11083477" y="3145931"/>
            <a:ext cx="816777" cy="18838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мин</a:t>
            </a:r>
          </a:p>
        </p:txBody>
      </p:sp>
      <p:sp>
        <p:nvSpPr>
          <p:cNvPr id="35" name="Стрелка: вправо 15">
            <a:extLst>
              <a:ext uri="{FF2B5EF4-FFF2-40B4-BE49-F238E27FC236}">
                <a16:creationId xmlns:a16="http://schemas.microsoft.com/office/drawing/2014/main" id="{9BA4277E-1F6B-41E0-B7D4-A68DE7C6251A}"/>
              </a:ext>
            </a:extLst>
          </p:cNvPr>
          <p:cNvSpPr/>
          <p:nvPr/>
        </p:nvSpPr>
        <p:spPr>
          <a:xfrm>
            <a:off x="10609274" y="2569569"/>
            <a:ext cx="403206" cy="279922"/>
          </a:xfrm>
          <a:prstGeom prst="rightArrow">
            <a:avLst/>
          </a:prstGeom>
          <a:solidFill>
            <a:sysClr val="window" lastClr="FFFFFF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5973558" y="1917134"/>
            <a:ext cx="0" cy="179628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7103005" y="1904942"/>
            <a:ext cx="0" cy="179628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Полилиния: фигура 23">
            <a:extLst>
              <a:ext uri="{FF2B5EF4-FFF2-40B4-BE49-F238E27FC236}">
                <a16:creationId xmlns:a16="http://schemas.microsoft.com/office/drawing/2014/main" id="{E6AB77DC-5C74-4957-8087-B04475791C4F}"/>
              </a:ext>
            </a:extLst>
          </p:cNvPr>
          <p:cNvSpPr/>
          <p:nvPr/>
        </p:nvSpPr>
        <p:spPr>
          <a:xfrm>
            <a:off x="8943813" y="2248528"/>
            <a:ext cx="372605" cy="290569"/>
          </a:xfrm>
          <a:custGeom>
            <a:avLst/>
            <a:gdLst>
              <a:gd name="connsiteX0" fmla="*/ 0 w 897924"/>
              <a:gd name="connsiteY0" fmla="*/ 561295 h 677068"/>
              <a:gd name="connsiteX1" fmla="*/ 98854 w 897924"/>
              <a:gd name="connsiteY1" fmla="*/ 643674 h 677068"/>
              <a:gd name="connsiteX2" fmla="*/ 337751 w 897924"/>
              <a:gd name="connsiteY2" fmla="*/ 75263 h 677068"/>
              <a:gd name="connsiteX3" fmla="*/ 617838 w 897924"/>
              <a:gd name="connsiteY3" fmla="*/ 67025 h 677068"/>
              <a:gd name="connsiteX4" fmla="*/ 749643 w 897924"/>
              <a:gd name="connsiteY4" fmla="*/ 635436 h 677068"/>
              <a:gd name="connsiteX5" fmla="*/ 897924 w 897924"/>
              <a:gd name="connsiteY5" fmla="*/ 503630 h 677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97924" h="677068">
                <a:moveTo>
                  <a:pt x="0" y="561295"/>
                </a:moveTo>
                <a:cubicBezTo>
                  <a:pt x="21281" y="642987"/>
                  <a:pt x="42562" y="724679"/>
                  <a:pt x="98854" y="643674"/>
                </a:cubicBezTo>
                <a:cubicBezTo>
                  <a:pt x="155146" y="562669"/>
                  <a:pt x="251254" y="171371"/>
                  <a:pt x="337751" y="75263"/>
                </a:cubicBezTo>
                <a:cubicBezTo>
                  <a:pt x="424248" y="-20845"/>
                  <a:pt x="549189" y="-26337"/>
                  <a:pt x="617838" y="67025"/>
                </a:cubicBezTo>
                <a:cubicBezTo>
                  <a:pt x="686487" y="160387"/>
                  <a:pt x="702962" y="562668"/>
                  <a:pt x="749643" y="635436"/>
                </a:cubicBezTo>
                <a:cubicBezTo>
                  <a:pt x="796324" y="708204"/>
                  <a:pt x="847124" y="605917"/>
                  <a:pt x="897924" y="503630"/>
                </a:cubicBezTo>
              </a:path>
            </a:pathLst>
          </a:custGeom>
          <a:noFill/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41" name="Звезда: 16 точек 19">
            <a:extLst>
              <a:ext uri="{FF2B5EF4-FFF2-40B4-BE49-F238E27FC236}">
                <a16:creationId xmlns:a16="http://schemas.microsoft.com/office/drawing/2014/main" id="{EEFD5E3A-758F-4712-B861-DBFB39F9E499}"/>
              </a:ext>
            </a:extLst>
          </p:cNvPr>
          <p:cNvSpPr/>
          <p:nvPr/>
        </p:nvSpPr>
        <p:spPr>
          <a:xfrm>
            <a:off x="549537" y="5798903"/>
            <a:ext cx="649716" cy="586346"/>
          </a:xfrm>
          <a:prstGeom prst="star16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43" name="Звезда: 16 точек 19">
            <a:extLst>
              <a:ext uri="{FF2B5EF4-FFF2-40B4-BE49-F238E27FC236}">
                <a16:creationId xmlns:a16="http://schemas.microsoft.com/office/drawing/2014/main" id="{EEFD5E3A-758F-4712-B861-DBFB39F9E499}"/>
              </a:ext>
            </a:extLst>
          </p:cNvPr>
          <p:cNvSpPr/>
          <p:nvPr/>
        </p:nvSpPr>
        <p:spPr>
          <a:xfrm>
            <a:off x="9110168" y="1714926"/>
            <a:ext cx="649716" cy="586346"/>
          </a:xfrm>
          <a:prstGeom prst="star16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9566906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1AB0118-7EFC-4D07-8872-70308A9AC0A0}"/>
              </a:ext>
            </a:extLst>
          </p:cNvPr>
          <p:cNvSpPr txBox="1"/>
          <p:nvPr/>
        </p:nvSpPr>
        <p:spPr>
          <a:xfrm>
            <a:off x="4141950" y="92292"/>
            <a:ext cx="402416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Карта целевого состояния</a:t>
            </a:r>
            <a:endParaRPr lang="ru-RU" sz="2000" b="1" dirty="0"/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30C2952F-0ACB-470F-93FF-434CCFE52923}"/>
              </a:ext>
            </a:extLst>
          </p:cNvPr>
          <p:cNvGraphicFramePr>
            <a:graphicFrameLocks noGrp="1"/>
          </p:cNvGraphicFramePr>
          <p:nvPr/>
        </p:nvGraphicFramePr>
        <p:xfrm>
          <a:off x="240736" y="635535"/>
          <a:ext cx="6769664" cy="985965"/>
        </p:xfrm>
        <a:graphic>
          <a:graphicData uri="http://schemas.openxmlformats.org/drawingml/2006/table">
            <a:tbl>
              <a:tblPr firstRow="1" firstCol="1" bandRow="1"/>
              <a:tblGrid>
                <a:gridCol w="3112064">
                  <a:extLst>
                    <a:ext uri="{9D8B030D-6E8A-4147-A177-3AD203B41FA5}">
                      <a16:colId xmlns:a16="http://schemas.microsoft.com/office/drawing/2014/main" val="1417751042"/>
                    </a:ext>
                  </a:extLst>
                </a:gridCol>
                <a:gridCol w="3657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37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1853565" algn="l"/>
                        </a:tabLs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Текущее состояние: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ВПП  Подготовка -15 минут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Уборка (сортировка) - 20 минут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Цель: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ВПП = 7 минут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 минут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60230298"/>
                  </a:ext>
                </a:extLst>
              </a:tr>
            </a:tbl>
          </a:graphicData>
        </a:graphic>
      </p:graphicFrame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id="{B7335DDA-3AEB-46C4-A030-FF96F37AF07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5824320"/>
              </p:ext>
            </p:extLst>
          </p:nvPr>
        </p:nvGraphicFramePr>
        <p:xfrm>
          <a:off x="634567" y="2248528"/>
          <a:ext cx="1399479" cy="809696"/>
        </p:xfrm>
        <a:graphic>
          <a:graphicData uri="http://schemas.openxmlformats.org/drawingml/2006/table">
            <a:tbl>
              <a:tblPr firstRow="1" firstCol="1" bandRow="1"/>
              <a:tblGrid>
                <a:gridCol w="1399479">
                  <a:extLst>
                    <a:ext uri="{9D8B030D-6E8A-4147-A177-3AD203B41FA5}">
                      <a16:colId xmlns:a16="http://schemas.microsoft.com/office/drawing/2014/main" val="382098830"/>
                    </a:ext>
                  </a:extLst>
                </a:gridCol>
              </a:tblGrid>
              <a:tr h="80969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Составление перечня оборудования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70680451"/>
                  </a:ext>
                </a:extLst>
              </a:tr>
            </a:tbl>
          </a:graphicData>
        </a:graphic>
      </p:graphicFrame>
      <p:graphicFrame>
        <p:nvGraphicFramePr>
          <p:cNvPr id="7" name="Таблица 6">
            <a:extLst>
              <a:ext uri="{FF2B5EF4-FFF2-40B4-BE49-F238E27FC236}">
                <a16:creationId xmlns:a16="http://schemas.microsoft.com/office/drawing/2014/main" id="{1BFE80CD-CEF7-4F72-975C-E4269AA233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8155045"/>
              </p:ext>
            </p:extLst>
          </p:nvPr>
        </p:nvGraphicFramePr>
        <p:xfrm>
          <a:off x="1237798" y="3713417"/>
          <a:ext cx="3878372" cy="2524175"/>
        </p:xfrm>
        <a:graphic>
          <a:graphicData uri="http://schemas.openxmlformats.org/drawingml/2006/table">
            <a:tbl>
              <a:tblPr firstRow="1" firstCol="1" bandRow="1"/>
              <a:tblGrid>
                <a:gridCol w="3878372">
                  <a:extLst>
                    <a:ext uri="{9D8B030D-6E8A-4147-A177-3AD203B41FA5}">
                      <a16:colId xmlns:a16="http://schemas.microsoft.com/office/drawing/2014/main" val="3418841788"/>
                    </a:ext>
                  </a:extLst>
                </a:gridCol>
              </a:tblGrid>
              <a:tr h="2524175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Маркировка контейнеров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9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Использование</a:t>
                      </a:r>
                      <a:r>
                        <a:rPr lang="ru-RU" sz="120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мобильных стеллажей</a:t>
                      </a:r>
                      <a:endParaRPr lang="ru-RU" sz="12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5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Все контейнеры находятся в свободном доступе</a:t>
                      </a:r>
                      <a:r>
                        <a:rPr lang="ru-RU" sz="120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для детей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120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Исключение излишних перемещений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78634268"/>
                  </a:ext>
                </a:extLst>
              </a:tr>
            </a:tbl>
          </a:graphicData>
        </a:graphic>
      </p:graphicFrame>
      <p:graphicFrame>
        <p:nvGraphicFramePr>
          <p:cNvPr id="10" name="Таблица 9">
            <a:extLst>
              <a:ext uri="{FF2B5EF4-FFF2-40B4-BE49-F238E27FC236}">
                <a16:creationId xmlns:a16="http://schemas.microsoft.com/office/drawing/2014/main" id="{34955B69-A620-47F1-BF9C-3B8AB9D421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5924660"/>
              </p:ext>
            </p:extLst>
          </p:nvPr>
        </p:nvGraphicFramePr>
        <p:xfrm>
          <a:off x="2720500" y="2345943"/>
          <a:ext cx="1355733" cy="751334"/>
        </p:xfrm>
        <a:graphic>
          <a:graphicData uri="http://schemas.openxmlformats.org/drawingml/2006/table">
            <a:tbl>
              <a:tblPr firstRow="1" firstCol="1" bandRow="1"/>
              <a:tblGrid>
                <a:gridCol w="1355733">
                  <a:extLst>
                    <a:ext uri="{9D8B030D-6E8A-4147-A177-3AD203B41FA5}">
                      <a16:colId xmlns:a16="http://schemas.microsoft.com/office/drawing/2014/main" val="1700670550"/>
                    </a:ext>
                  </a:extLst>
                </a:gridCol>
              </a:tblGrid>
              <a:tr h="75133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Набор деталей конструктора 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8677652"/>
                  </a:ext>
                </a:extLst>
              </a:tr>
            </a:tbl>
          </a:graphicData>
        </a:graphic>
      </p:graphicFrame>
      <p:graphicFrame>
        <p:nvGraphicFramePr>
          <p:cNvPr id="11" name="Таблица 10">
            <a:extLst>
              <a:ext uri="{FF2B5EF4-FFF2-40B4-BE49-F238E27FC236}">
                <a16:creationId xmlns:a16="http://schemas.microsoft.com/office/drawing/2014/main" id="{75C7402E-5B93-467C-BF1D-5B9ECABDD60C}"/>
              </a:ext>
            </a:extLst>
          </p:cNvPr>
          <p:cNvGraphicFramePr>
            <a:graphicFrameLocks noGrp="1"/>
          </p:cNvGraphicFramePr>
          <p:nvPr/>
        </p:nvGraphicFramePr>
        <p:xfrm>
          <a:off x="6016008" y="2359434"/>
          <a:ext cx="1046913" cy="782828"/>
        </p:xfrm>
        <a:graphic>
          <a:graphicData uri="http://schemas.openxmlformats.org/drawingml/2006/table">
            <a:tbl>
              <a:tblPr firstRow="1" firstCol="1" bandRow="1"/>
              <a:tblGrid>
                <a:gridCol w="1046913">
                  <a:extLst>
                    <a:ext uri="{9D8B030D-6E8A-4147-A177-3AD203B41FA5}">
                      <a16:colId xmlns:a16="http://schemas.microsoft.com/office/drawing/2014/main" val="936290518"/>
                    </a:ext>
                  </a:extLst>
                </a:gridCol>
              </a:tblGrid>
              <a:tr h="69667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Проведение занятия по конструированию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2033023"/>
                  </a:ext>
                </a:extLst>
              </a:tr>
            </a:tbl>
          </a:graphicData>
        </a:graphic>
      </p:graphicFrame>
      <p:sp>
        <p:nvSpPr>
          <p:cNvPr id="12" name="Стрелка: вправо 11">
            <a:extLst>
              <a:ext uri="{FF2B5EF4-FFF2-40B4-BE49-F238E27FC236}">
                <a16:creationId xmlns:a16="http://schemas.microsoft.com/office/drawing/2014/main" id="{0B179B51-657C-4EE9-BCB4-6F66F5BFEA20}"/>
              </a:ext>
            </a:extLst>
          </p:cNvPr>
          <p:cNvSpPr/>
          <p:nvPr/>
        </p:nvSpPr>
        <p:spPr>
          <a:xfrm>
            <a:off x="2104867" y="2530999"/>
            <a:ext cx="545820" cy="279417"/>
          </a:xfrm>
          <a:prstGeom prst="rightArrow">
            <a:avLst/>
          </a:prstGeom>
          <a:solidFill>
            <a:sysClr val="window" lastClr="FFFFFF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4" name="Стрелка: вправо 13">
            <a:extLst>
              <a:ext uri="{FF2B5EF4-FFF2-40B4-BE49-F238E27FC236}">
                <a16:creationId xmlns:a16="http://schemas.microsoft.com/office/drawing/2014/main" id="{62362484-C7B1-4284-B97A-D4A26462D6F9}"/>
              </a:ext>
            </a:extLst>
          </p:cNvPr>
          <p:cNvSpPr/>
          <p:nvPr/>
        </p:nvSpPr>
        <p:spPr>
          <a:xfrm>
            <a:off x="5318822" y="2539097"/>
            <a:ext cx="654736" cy="355282"/>
          </a:xfrm>
          <a:prstGeom prst="rightArrow">
            <a:avLst/>
          </a:prstGeom>
          <a:solidFill>
            <a:sysClr val="window" lastClr="FFFFFF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6" name="Стрелка: вправо 15">
            <a:extLst>
              <a:ext uri="{FF2B5EF4-FFF2-40B4-BE49-F238E27FC236}">
                <a16:creationId xmlns:a16="http://schemas.microsoft.com/office/drawing/2014/main" id="{9BA4277E-1F6B-41E0-B7D4-A68DE7C6251A}"/>
              </a:ext>
            </a:extLst>
          </p:cNvPr>
          <p:cNvSpPr/>
          <p:nvPr/>
        </p:nvSpPr>
        <p:spPr>
          <a:xfrm>
            <a:off x="7103005" y="2579822"/>
            <a:ext cx="587110" cy="279922"/>
          </a:xfrm>
          <a:prstGeom prst="rightArrow">
            <a:avLst/>
          </a:prstGeom>
          <a:solidFill>
            <a:sysClr val="window" lastClr="FFFFFF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graphicFrame>
        <p:nvGraphicFramePr>
          <p:cNvPr id="19" name="Таблица 18">
            <a:extLst>
              <a:ext uri="{FF2B5EF4-FFF2-40B4-BE49-F238E27FC236}">
                <a16:creationId xmlns:a16="http://schemas.microsoft.com/office/drawing/2014/main" id="{C9032CA1-B8AC-4276-81A7-3BB4321C4CE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1641690"/>
              </p:ext>
            </p:extLst>
          </p:nvPr>
        </p:nvGraphicFramePr>
        <p:xfrm>
          <a:off x="4099968" y="2405413"/>
          <a:ext cx="1159805" cy="622650"/>
        </p:xfrm>
        <a:graphic>
          <a:graphicData uri="http://schemas.openxmlformats.org/drawingml/2006/table">
            <a:tbl>
              <a:tblPr firstRow="1" firstCol="1" bandRow="1"/>
              <a:tblGrid>
                <a:gridCol w="1159805">
                  <a:extLst>
                    <a:ext uri="{9D8B030D-6E8A-4147-A177-3AD203B41FA5}">
                      <a16:colId xmlns:a16="http://schemas.microsoft.com/office/drawing/2014/main" val="3518465827"/>
                    </a:ext>
                  </a:extLst>
                </a:gridCol>
              </a:tblGrid>
              <a:tr h="6226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Размещение деталей на столах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62537624"/>
                  </a:ext>
                </a:extLst>
              </a:tr>
            </a:tbl>
          </a:graphicData>
        </a:graphic>
      </p:graphicFrame>
      <p:graphicFrame>
        <p:nvGraphicFramePr>
          <p:cNvPr id="42" name="Таблица 41">
            <a:extLst>
              <a:ext uri="{FF2B5EF4-FFF2-40B4-BE49-F238E27FC236}">
                <a16:creationId xmlns:a16="http://schemas.microsoft.com/office/drawing/2014/main" id="{CD1B8938-B8F3-436F-8283-7A9581CE79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3148131"/>
              </p:ext>
            </p:extLst>
          </p:nvPr>
        </p:nvGraphicFramePr>
        <p:xfrm>
          <a:off x="5257799" y="4262619"/>
          <a:ext cx="6675121" cy="1597978"/>
        </p:xfrm>
        <a:graphic>
          <a:graphicData uri="http://schemas.openxmlformats.org/drawingml/2006/table">
            <a:tbl>
              <a:tblPr firstRow="1" firstCol="1" bandRow="1"/>
              <a:tblGrid>
                <a:gridCol w="2976224">
                  <a:extLst>
                    <a:ext uri="{9D8B030D-6E8A-4147-A177-3AD203B41FA5}">
                      <a16:colId xmlns:a16="http://schemas.microsoft.com/office/drawing/2014/main" val="1937800451"/>
                    </a:ext>
                  </a:extLst>
                </a:gridCol>
                <a:gridCol w="1746883">
                  <a:extLst>
                    <a:ext uri="{9D8B030D-6E8A-4147-A177-3AD203B41FA5}">
                      <a16:colId xmlns:a16="http://schemas.microsoft.com/office/drawing/2014/main" val="3294473511"/>
                    </a:ext>
                  </a:extLst>
                </a:gridCol>
                <a:gridCol w="1952014">
                  <a:extLst>
                    <a:ext uri="{9D8B030D-6E8A-4147-A177-3AD203B41FA5}">
                      <a16:colId xmlns:a16="http://schemas.microsoft.com/office/drawing/2014/main" val="933599214"/>
                    </a:ext>
                  </a:extLst>
                </a:gridCol>
              </a:tblGrid>
              <a:tr h="20637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Проблема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Коренная причина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Решение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0782610"/>
                  </a:ext>
                </a:extLst>
              </a:tr>
              <a:tr h="21653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Нарушение режима организа­ции жиз­недеятельности воспитанников из-за увеличения вре­мени, затраченного на подготовку к за­нятиям и уборку конструктора после образовательной деятельности.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Неэффективное хранение</a:t>
                      </a:r>
                      <a:r>
                        <a:rPr lang="ru-RU" sz="1400" baseline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материалов для конструирования.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Моделирование эффективного рабочего пространства для организации занятий по конструированию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38722643"/>
                  </a:ext>
                </a:extLst>
              </a:tr>
            </a:tbl>
          </a:graphicData>
        </a:graphic>
      </p:graphicFrame>
      <p:graphicFrame>
        <p:nvGraphicFramePr>
          <p:cNvPr id="39" name="Таблица 38">
            <a:extLst>
              <a:ext uri="{FF2B5EF4-FFF2-40B4-BE49-F238E27FC236}">
                <a16:creationId xmlns:a16="http://schemas.microsoft.com/office/drawing/2014/main" id="{85CD45B7-C426-4EBC-B647-2B5BFC224FA3}"/>
              </a:ext>
            </a:extLst>
          </p:cNvPr>
          <p:cNvGraphicFramePr>
            <a:graphicFrameLocks noGrp="1"/>
          </p:cNvGraphicFramePr>
          <p:nvPr/>
        </p:nvGraphicFramePr>
        <p:xfrm>
          <a:off x="7714761" y="2412419"/>
          <a:ext cx="1138365" cy="608638"/>
        </p:xfrm>
        <a:graphic>
          <a:graphicData uri="http://schemas.openxmlformats.org/drawingml/2006/table">
            <a:tbl>
              <a:tblPr firstRow="1" firstCol="1" bandRow="1"/>
              <a:tblGrid>
                <a:gridCol w="1138365">
                  <a:extLst>
                    <a:ext uri="{9D8B030D-6E8A-4147-A177-3AD203B41FA5}">
                      <a16:colId xmlns:a16="http://schemas.microsoft.com/office/drawing/2014/main" val="1765338023"/>
                    </a:ext>
                  </a:extLst>
                </a:gridCol>
              </a:tblGrid>
              <a:tr h="60863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Сбор деталей конструктора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75272402"/>
                  </a:ext>
                </a:extLst>
              </a:tr>
            </a:tbl>
          </a:graphicData>
        </a:graphic>
      </p:graphicFrame>
      <p:sp>
        <p:nvSpPr>
          <p:cNvPr id="47" name="Полилиния: фигура 23">
            <a:extLst>
              <a:ext uri="{FF2B5EF4-FFF2-40B4-BE49-F238E27FC236}">
                <a16:creationId xmlns:a16="http://schemas.microsoft.com/office/drawing/2014/main" id="{E6AB77DC-5C74-4957-8087-B04475791C4F}"/>
              </a:ext>
            </a:extLst>
          </p:cNvPr>
          <p:cNvSpPr/>
          <p:nvPr/>
        </p:nvSpPr>
        <p:spPr>
          <a:xfrm>
            <a:off x="2270721" y="2256684"/>
            <a:ext cx="372605" cy="290569"/>
          </a:xfrm>
          <a:custGeom>
            <a:avLst/>
            <a:gdLst>
              <a:gd name="connsiteX0" fmla="*/ 0 w 897924"/>
              <a:gd name="connsiteY0" fmla="*/ 561295 h 677068"/>
              <a:gd name="connsiteX1" fmla="*/ 98854 w 897924"/>
              <a:gd name="connsiteY1" fmla="*/ 643674 h 677068"/>
              <a:gd name="connsiteX2" fmla="*/ 337751 w 897924"/>
              <a:gd name="connsiteY2" fmla="*/ 75263 h 677068"/>
              <a:gd name="connsiteX3" fmla="*/ 617838 w 897924"/>
              <a:gd name="connsiteY3" fmla="*/ 67025 h 677068"/>
              <a:gd name="connsiteX4" fmla="*/ 749643 w 897924"/>
              <a:gd name="connsiteY4" fmla="*/ 635436 h 677068"/>
              <a:gd name="connsiteX5" fmla="*/ 897924 w 897924"/>
              <a:gd name="connsiteY5" fmla="*/ 503630 h 677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97924" h="677068">
                <a:moveTo>
                  <a:pt x="0" y="561295"/>
                </a:moveTo>
                <a:cubicBezTo>
                  <a:pt x="21281" y="642987"/>
                  <a:pt x="42562" y="724679"/>
                  <a:pt x="98854" y="643674"/>
                </a:cubicBezTo>
                <a:cubicBezTo>
                  <a:pt x="155146" y="562669"/>
                  <a:pt x="251254" y="171371"/>
                  <a:pt x="337751" y="75263"/>
                </a:cubicBezTo>
                <a:cubicBezTo>
                  <a:pt x="424248" y="-20845"/>
                  <a:pt x="549189" y="-26337"/>
                  <a:pt x="617838" y="67025"/>
                </a:cubicBezTo>
                <a:cubicBezTo>
                  <a:pt x="686487" y="160387"/>
                  <a:pt x="702962" y="562668"/>
                  <a:pt x="749643" y="635436"/>
                </a:cubicBezTo>
                <a:cubicBezTo>
                  <a:pt x="796324" y="708204"/>
                  <a:pt x="847124" y="605917"/>
                  <a:pt x="897924" y="503630"/>
                </a:cubicBezTo>
              </a:path>
            </a:pathLst>
          </a:custGeom>
          <a:noFill/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832970" y="3129499"/>
            <a:ext cx="1062990" cy="16002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мин</a:t>
            </a:r>
          </a:p>
        </p:txBody>
      </p:sp>
      <p:sp>
        <p:nvSpPr>
          <p:cNvPr id="54" name="Прямоугольник 53"/>
          <p:cNvSpPr/>
          <p:nvPr/>
        </p:nvSpPr>
        <p:spPr>
          <a:xfrm>
            <a:off x="3574144" y="3174294"/>
            <a:ext cx="1062990" cy="16002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 мин</a:t>
            </a:r>
          </a:p>
        </p:txBody>
      </p:sp>
      <p:sp>
        <p:nvSpPr>
          <p:cNvPr id="56" name="Прямоугольник 55"/>
          <p:cNvSpPr/>
          <p:nvPr/>
        </p:nvSpPr>
        <p:spPr>
          <a:xfrm>
            <a:off x="8348449" y="3080102"/>
            <a:ext cx="1062990" cy="16002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 мин</a:t>
            </a:r>
          </a:p>
        </p:txBody>
      </p:sp>
      <p:graphicFrame>
        <p:nvGraphicFramePr>
          <p:cNvPr id="31" name="Таблица 30">
            <a:extLst>
              <a:ext uri="{FF2B5EF4-FFF2-40B4-BE49-F238E27FC236}">
                <a16:creationId xmlns:a16="http://schemas.microsoft.com/office/drawing/2014/main" id="{85CD45B7-C426-4EBC-B647-2B5BFC224F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3851225"/>
              </p:ext>
            </p:extLst>
          </p:nvPr>
        </p:nvGraphicFramePr>
        <p:xfrm>
          <a:off x="8861950" y="2400623"/>
          <a:ext cx="1098977" cy="636155"/>
        </p:xfrm>
        <a:graphic>
          <a:graphicData uri="http://schemas.openxmlformats.org/drawingml/2006/table">
            <a:tbl>
              <a:tblPr firstRow="1" firstCol="1" bandRow="1"/>
              <a:tblGrid>
                <a:gridCol w="1098977">
                  <a:extLst>
                    <a:ext uri="{9D8B030D-6E8A-4147-A177-3AD203B41FA5}">
                      <a16:colId xmlns:a16="http://schemas.microsoft.com/office/drawing/2014/main" val="1765338023"/>
                    </a:ext>
                  </a:extLst>
                </a:gridCol>
              </a:tblGrid>
              <a:tr h="63615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Сортировка деталей конструктора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75272402"/>
                  </a:ext>
                </a:extLst>
              </a:tr>
            </a:tbl>
          </a:graphicData>
        </a:graphic>
      </p:graphicFrame>
      <p:graphicFrame>
        <p:nvGraphicFramePr>
          <p:cNvPr id="33" name="Таблица 32">
            <a:extLst>
              <a:ext uri="{FF2B5EF4-FFF2-40B4-BE49-F238E27FC236}">
                <a16:creationId xmlns:a16="http://schemas.microsoft.com/office/drawing/2014/main" id="{85CD45B7-C426-4EBC-B647-2B5BFC224F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4569247"/>
              </p:ext>
            </p:extLst>
          </p:nvPr>
        </p:nvGraphicFramePr>
        <p:xfrm>
          <a:off x="10485166" y="2401968"/>
          <a:ext cx="1091575" cy="608638"/>
        </p:xfrm>
        <a:graphic>
          <a:graphicData uri="http://schemas.openxmlformats.org/drawingml/2006/table">
            <a:tbl>
              <a:tblPr firstRow="1" firstCol="1" bandRow="1"/>
              <a:tblGrid>
                <a:gridCol w="1091575">
                  <a:extLst>
                    <a:ext uri="{9D8B030D-6E8A-4147-A177-3AD203B41FA5}">
                      <a16:colId xmlns:a16="http://schemas.microsoft.com/office/drawing/2014/main" val="1765338023"/>
                    </a:ext>
                  </a:extLst>
                </a:gridCol>
              </a:tblGrid>
              <a:tr h="60863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Перемещение стеллажа на место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75272402"/>
                  </a:ext>
                </a:extLst>
              </a:tr>
            </a:tbl>
          </a:graphicData>
        </a:graphic>
      </p:graphicFrame>
      <p:sp>
        <p:nvSpPr>
          <p:cNvPr id="34" name="Прямоугольник 33"/>
          <p:cNvSpPr/>
          <p:nvPr/>
        </p:nvSpPr>
        <p:spPr>
          <a:xfrm>
            <a:off x="10656882" y="3071917"/>
            <a:ext cx="816777" cy="18838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мин</a:t>
            </a:r>
          </a:p>
        </p:txBody>
      </p:sp>
      <p:sp>
        <p:nvSpPr>
          <p:cNvPr id="35" name="Стрелка: вправо 15">
            <a:extLst>
              <a:ext uri="{FF2B5EF4-FFF2-40B4-BE49-F238E27FC236}">
                <a16:creationId xmlns:a16="http://schemas.microsoft.com/office/drawing/2014/main" id="{9BA4277E-1F6B-41E0-B7D4-A68DE7C6251A}"/>
              </a:ext>
            </a:extLst>
          </p:cNvPr>
          <p:cNvSpPr/>
          <p:nvPr/>
        </p:nvSpPr>
        <p:spPr>
          <a:xfrm>
            <a:off x="10051156" y="2560466"/>
            <a:ext cx="403206" cy="279922"/>
          </a:xfrm>
          <a:prstGeom prst="rightArrow">
            <a:avLst/>
          </a:prstGeom>
          <a:solidFill>
            <a:sysClr val="window" lastClr="FFFFFF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5973558" y="1917134"/>
            <a:ext cx="0" cy="179628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7103005" y="1904942"/>
            <a:ext cx="0" cy="179628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Звезда: 16 точек 19">
            <a:extLst>
              <a:ext uri="{FF2B5EF4-FFF2-40B4-BE49-F238E27FC236}">
                <a16:creationId xmlns:a16="http://schemas.microsoft.com/office/drawing/2014/main" id="{EEFD5E3A-758F-4712-B861-DBFB39F9E499}"/>
              </a:ext>
            </a:extLst>
          </p:cNvPr>
          <p:cNvSpPr/>
          <p:nvPr/>
        </p:nvSpPr>
        <p:spPr>
          <a:xfrm>
            <a:off x="2419682" y="1740631"/>
            <a:ext cx="649716" cy="586346"/>
          </a:xfrm>
          <a:prstGeom prst="star16">
            <a:avLst/>
          </a:prstGeom>
          <a:solidFill>
            <a:srgbClr val="00B050"/>
          </a:solidFill>
          <a:ln w="12700" cap="flat" cmpd="sng" algn="ctr">
            <a:solidFill>
              <a:srgbClr val="00B05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lang="ru-RU" sz="1100" b="1" kern="0" noProof="0" dirty="0">
                <a:solidFill>
                  <a:srgbClr val="000000"/>
                </a:solidFill>
                <a:effectLst>
                  <a:outerShdw blurRad="38100" dist="19050" dir="2700000" algn="tl">
                    <a:sysClr val="windowText" lastClr="000000">
                      <a:alpha val="40000"/>
                    </a:sys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endParaRPr kumimoji="0" lang="ru-RU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7" name="Звезда: 16 точек 19">
            <a:extLst>
              <a:ext uri="{FF2B5EF4-FFF2-40B4-BE49-F238E27FC236}">
                <a16:creationId xmlns:a16="http://schemas.microsoft.com/office/drawing/2014/main" id="{EEFD5E3A-758F-4712-B861-DBFB39F9E499}"/>
              </a:ext>
            </a:extLst>
          </p:cNvPr>
          <p:cNvSpPr/>
          <p:nvPr/>
        </p:nvSpPr>
        <p:spPr>
          <a:xfrm>
            <a:off x="3285043" y="1714213"/>
            <a:ext cx="649716" cy="586346"/>
          </a:xfrm>
          <a:prstGeom prst="star16">
            <a:avLst/>
          </a:prstGeom>
          <a:solidFill>
            <a:srgbClr val="00B050"/>
          </a:solidFill>
          <a:ln w="12700" cap="flat" cmpd="sng" algn="ctr">
            <a:solidFill>
              <a:srgbClr val="00B05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lang="ru-RU" sz="1100" b="1" kern="0" noProof="0" dirty="0">
                <a:solidFill>
                  <a:srgbClr val="000000"/>
                </a:solidFill>
                <a:effectLst>
                  <a:outerShdw blurRad="38100" dist="19050" dir="2700000" algn="tl">
                    <a:sysClr val="windowText" lastClr="000000">
                      <a:alpha val="40000"/>
                    </a:sys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endParaRPr kumimoji="0" lang="ru-RU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8" name="Звезда: 16 точек 19">
            <a:extLst>
              <a:ext uri="{FF2B5EF4-FFF2-40B4-BE49-F238E27FC236}">
                <a16:creationId xmlns:a16="http://schemas.microsoft.com/office/drawing/2014/main" id="{EEFD5E3A-758F-4712-B861-DBFB39F9E499}"/>
              </a:ext>
            </a:extLst>
          </p:cNvPr>
          <p:cNvSpPr/>
          <p:nvPr/>
        </p:nvSpPr>
        <p:spPr>
          <a:xfrm>
            <a:off x="9726298" y="1740631"/>
            <a:ext cx="649716" cy="586346"/>
          </a:xfrm>
          <a:prstGeom prst="star16">
            <a:avLst/>
          </a:prstGeom>
          <a:solidFill>
            <a:srgbClr val="00B050"/>
          </a:solidFill>
          <a:ln w="12700" cap="flat" cmpd="sng" algn="ctr">
            <a:solidFill>
              <a:srgbClr val="00B05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lang="ru-RU" sz="1100" b="1" kern="0" noProof="0" dirty="0">
                <a:solidFill>
                  <a:srgbClr val="000000"/>
                </a:solidFill>
                <a:effectLst>
                  <a:outerShdw blurRad="38100" dist="19050" dir="2700000" algn="tl">
                    <a:sysClr val="windowText" lastClr="000000">
                      <a:alpha val="40000"/>
                    </a:sys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endParaRPr kumimoji="0" lang="ru-RU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9" name="Звезда: 16 точек 19">
            <a:extLst>
              <a:ext uri="{FF2B5EF4-FFF2-40B4-BE49-F238E27FC236}">
                <a16:creationId xmlns:a16="http://schemas.microsoft.com/office/drawing/2014/main" id="{EEFD5E3A-758F-4712-B861-DBFB39F9E499}"/>
              </a:ext>
            </a:extLst>
          </p:cNvPr>
          <p:cNvSpPr/>
          <p:nvPr/>
        </p:nvSpPr>
        <p:spPr>
          <a:xfrm>
            <a:off x="8555086" y="1746586"/>
            <a:ext cx="649716" cy="586346"/>
          </a:xfrm>
          <a:prstGeom prst="star16">
            <a:avLst/>
          </a:prstGeom>
          <a:solidFill>
            <a:srgbClr val="00B050"/>
          </a:solidFill>
          <a:ln w="12700" cap="flat" cmpd="sng" algn="ctr">
            <a:solidFill>
              <a:srgbClr val="00B05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lang="ru-RU" sz="1100" b="1" kern="0" noProof="0" dirty="0">
                <a:solidFill>
                  <a:srgbClr val="000000"/>
                </a:solidFill>
                <a:effectLst>
                  <a:outerShdw blurRad="38100" dist="19050" dir="2700000" algn="tl">
                    <a:sysClr val="windowText" lastClr="000000">
                      <a:alpha val="40000"/>
                    </a:sys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endParaRPr kumimoji="0" lang="ru-RU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0" name="Звезда: 16 точек 19">
            <a:extLst>
              <a:ext uri="{FF2B5EF4-FFF2-40B4-BE49-F238E27FC236}">
                <a16:creationId xmlns:a16="http://schemas.microsoft.com/office/drawing/2014/main" id="{EEFD5E3A-758F-4712-B861-DBFB39F9E499}"/>
              </a:ext>
            </a:extLst>
          </p:cNvPr>
          <p:cNvSpPr/>
          <p:nvPr/>
        </p:nvSpPr>
        <p:spPr>
          <a:xfrm>
            <a:off x="508112" y="4872678"/>
            <a:ext cx="649716" cy="586346"/>
          </a:xfrm>
          <a:prstGeom prst="star16">
            <a:avLst/>
          </a:prstGeom>
          <a:solidFill>
            <a:srgbClr val="00B050"/>
          </a:solidFill>
          <a:ln w="12700" cap="flat" cmpd="sng" algn="ctr">
            <a:solidFill>
              <a:srgbClr val="00B05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lang="ru-RU" sz="1100" b="1" kern="0" noProof="0" dirty="0">
                <a:solidFill>
                  <a:srgbClr val="000000"/>
                </a:solidFill>
                <a:effectLst>
                  <a:outerShdw blurRad="38100" dist="19050" dir="2700000" algn="tl">
                    <a:sysClr val="windowText" lastClr="000000">
                      <a:alpha val="40000"/>
                    </a:sys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endParaRPr kumimoji="0" lang="ru-RU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1" name="Звезда: 16 точек 19">
            <a:extLst>
              <a:ext uri="{FF2B5EF4-FFF2-40B4-BE49-F238E27FC236}">
                <a16:creationId xmlns:a16="http://schemas.microsoft.com/office/drawing/2014/main" id="{EEFD5E3A-758F-4712-B861-DBFB39F9E499}"/>
              </a:ext>
            </a:extLst>
          </p:cNvPr>
          <p:cNvSpPr/>
          <p:nvPr/>
        </p:nvSpPr>
        <p:spPr>
          <a:xfrm>
            <a:off x="508112" y="4201299"/>
            <a:ext cx="649716" cy="586346"/>
          </a:xfrm>
          <a:prstGeom prst="star16">
            <a:avLst/>
          </a:prstGeom>
          <a:solidFill>
            <a:srgbClr val="00B050"/>
          </a:solidFill>
          <a:ln w="12700" cap="flat" cmpd="sng" algn="ctr">
            <a:solidFill>
              <a:srgbClr val="00B05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lang="ru-RU" sz="1100" b="1" kern="0" noProof="0" dirty="0">
                <a:solidFill>
                  <a:srgbClr val="000000"/>
                </a:solidFill>
                <a:effectLst>
                  <a:outerShdw blurRad="38100" dist="19050" dir="2700000" algn="tl">
                    <a:sysClr val="windowText" lastClr="000000">
                      <a:alpha val="40000"/>
                    </a:sys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endParaRPr kumimoji="0" lang="ru-RU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2" name="Звезда: 16 точек 19">
            <a:extLst>
              <a:ext uri="{FF2B5EF4-FFF2-40B4-BE49-F238E27FC236}">
                <a16:creationId xmlns:a16="http://schemas.microsoft.com/office/drawing/2014/main" id="{EEFD5E3A-758F-4712-B861-DBFB39F9E499}"/>
              </a:ext>
            </a:extLst>
          </p:cNvPr>
          <p:cNvSpPr/>
          <p:nvPr/>
        </p:nvSpPr>
        <p:spPr>
          <a:xfrm>
            <a:off x="508112" y="3529920"/>
            <a:ext cx="649716" cy="586346"/>
          </a:xfrm>
          <a:prstGeom prst="star16">
            <a:avLst/>
          </a:prstGeom>
          <a:solidFill>
            <a:srgbClr val="00B050"/>
          </a:solidFill>
          <a:ln w="12700" cap="flat" cmpd="sng" algn="ctr">
            <a:solidFill>
              <a:srgbClr val="00B05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lang="ru-RU" sz="1100" b="1" kern="0" noProof="0" dirty="0">
                <a:solidFill>
                  <a:srgbClr val="000000"/>
                </a:solidFill>
                <a:effectLst>
                  <a:outerShdw blurRad="38100" dist="19050" dir="2700000" algn="tl">
                    <a:sysClr val="windowText" lastClr="000000">
                      <a:alpha val="40000"/>
                    </a:sys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endParaRPr kumimoji="0" lang="ru-RU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3" name="Звезда: 16 точек 19">
            <a:extLst>
              <a:ext uri="{FF2B5EF4-FFF2-40B4-BE49-F238E27FC236}">
                <a16:creationId xmlns:a16="http://schemas.microsoft.com/office/drawing/2014/main" id="{EEFD5E3A-758F-4712-B861-DBFB39F9E499}"/>
              </a:ext>
            </a:extLst>
          </p:cNvPr>
          <p:cNvSpPr/>
          <p:nvPr/>
        </p:nvSpPr>
        <p:spPr>
          <a:xfrm>
            <a:off x="508112" y="5527970"/>
            <a:ext cx="649716" cy="586346"/>
          </a:xfrm>
          <a:prstGeom prst="star16">
            <a:avLst/>
          </a:prstGeom>
          <a:solidFill>
            <a:srgbClr val="00B050"/>
          </a:solidFill>
          <a:ln w="12700" cap="flat" cmpd="sng" algn="ctr">
            <a:solidFill>
              <a:srgbClr val="00B05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lang="ru-RU" sz="1100" b="1" kern="0" noProof="0" dirty="0">
                <a:solidFill>
                  <a:srgbClr val="000000"/>
                </a:solidFill>
                <a:effectLst>
                  <a:outerShdw blurRad="38100" dist="19050" dir="2700000" algn="tl">
                    <a:sysClr val="windowText" lastClr="000000">
                      <a:alpha val="40000"/>
                    </a:sys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endParaRPr kumimoji="0" lang="ru-RU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4" name="Звезда: 16 точек 19">
            <a:extLst>
              <a:ext uri="{FF2B5EF4-FFF2-40B4-BE49-F238E27FC236}">
                <a16:creationId xmlns:a16="http://schemas.microsoft.com/office/drawing/2014/main" id="{EEFD5E3A-758F-4712-B861-DBFB39F9E499}"/>
              </a:ext>
            </a:extLst>
          </p:cNvPr>
          <p:cNvSpPr/>
          <p:nvPr/>
        </p:nvSpPr>
        <p:spPr>
          <a:xfrm>
            <a:off x="7885128" y="1740631"/>
            <a:ext cx="649716" cy="586346"/>
          </a:xfrm>
          <a:prstGeom prst="star16">
            <a:avLst/>
          </a:prstGeom>
          <a:solidFill>
            <a:srgbClr val="00B050"/>
          </a:solidFill>
          <a:ln w="12700" cap="flat" cmpd="sng" algn="ctr">
            <a:solidFill>
              <a:srgbClr val="00B05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lang="ru-RU" sz="1100" b="1" kern="0" noProof="0" dirty="0">
                <a:solidFill>
                  <a:srgbClr val="000000"/>
                </a:solidFill>
                <a:effectLst>
                  <a:outerShdw blurRad="38100" dist="19050" dir="2700000" algn="tl">
                    <a:sysClr val="windowText" lastClr="000000">
                      <a:alpha val="40000"/>
                    </a:sys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endParaRPr kumimoji="0" lang="ru-RU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5" name="Звезда: 16 точек 19">
            <a:extLst>
              <a:ext uri="{FF2B5EF4-FFF2-40B4-BE49-F238E27FC236}">
                <a16:creationId xmlns:a16="http://schemas.microsoft.com/office/drawing/2014/main" id="{EEFD5E3A-758F-4712-B861-DBFB39F9E499}"/>
              </a:ext>
            </a:extLst>
          </p:cNvPr>
          <p:cNvSpPr/>
          <p:nvPr/>
        </p:nvSpPr>
        <p:spPr>
          <a:xfrm>
            <a:off x="4095406" y="1714213"/>
            <a:ext cx="649716" cy="586346"/>
          </a:xfrm>
          <a:prstGeom prst="star16">
            <a:avLst/>
          </a:prstGeom>
          <a:solidFill>
            <a:srgbClr val="00B050"/>
          </a:solidFill>
          <a:ln w="12700" cap="flat" cmpd="sng" algn="ctr">
            <a:solidFill>
              <a:srgbClr val="00B05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lang="ru-RU" sz="1100" b="1" kern="0" noProof="0" dirty="0">
                <a:solidFill>
                  <a:srgbClr val="000000"/>
                </a:solidFill>
                <a:effectLst>
                  <a:outerShdw blurRad="38100" dist="19050" dir="2700000" algn="tl">
                    <a:sysClr val="windowText" lastClr="000000">
                      <a:alpha val="40000"/>
                    </a:sys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endParaRPr kumimoji="0" lang="ru-RU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79696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3431761"/>
              </p:ext>
            </p:extLst>
          </p:nvPr>
        </p:nvGraphicFramePr>
        <p:xfrm>
          <a:off x="2057400" y="1114025"/>
          <a:ext cx="8164287" cy="474942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5526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928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093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0935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8311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п/п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26" marR="671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мероприятий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26" marR="671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Срок реализации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26" marR="671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Ответственный исполнитель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26" marR="67126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26" marR="6712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Разработка системы хранения и перемещения детского деревянного конструктора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26" marR="671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24.09.20 - 30.09.20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26" marR="671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Лощинина М.Н.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26" marR="67126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26" marR="6712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Разработка новой планировки пространства комнаты развивающих игр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26" marR="671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24.09.20 - 30.09.20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26" marR="671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Копкина Т.В.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26" marR="67126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467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26" marR="6712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Закупка мобильных стеллажей для хранения конструктора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26" marR="671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1.10.20 – 14.10.20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26" marR="671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Толмачева Е.И.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26" marR="67126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311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26" marR="6712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Сборка мобильных стеллажей для хранения конструктора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26" marR="671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15.10.20 - 17.10.20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26" marR="671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Трошина Е.П.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26" marR="67126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311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26" marR="6712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Сортировка деталей конструктора и размещение их на новых стеллажах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26" marR="671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17.10.20 – 21.10.20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26" marR="671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Трошина Е.П.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26" marR="67126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311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26" marR="6712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Расстановка мебели с учетом перемещения мобильных стеллажей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26" marR="671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22.10.20 – 27.10.20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26" marR="671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Копкина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Т.В.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26" marR="67126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311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26" marR="6712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Визуализация оптимизированного пространства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26" marR="671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28.10.20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26" marR="671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Никитина О.В.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26" marR="67126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57A8BC71-812A-4CBB-BF06-F25CF91455AE}"/>
              </a:ext>
            </a:extLst>
          </p:cNvPr>
          <p:cNvSpPr txBox="1"/>
          <p:nvPr/>
        </p:nvSpPr>
        <p:spPr>
          <a:xfrm>
            <a:off x="1839686" y="97972"/>
            <a:ext cx="8305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 мероприятий по достижению </a:t>
            </a:r>
          </a:p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целевых показателей проекта</a:t>
            </a:r>
          </a:p>
        </p:txBody>
      </p:sp>
    </p:spTree>
    <p:extLst>
      <p:ext uri="{BB962C8B-B14F-4D97-AF65-F5344CB8AC3E}">
        <p14:creationId xmlns:p14="http://schemas.microsoft.com/office/powerpoint/2010/main" val="12332792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86629169-0BAF-4057-B8B3-E576456A72D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643" y="1080670"/>
            <a:ext cx="3578221" cy="26786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AFB6CED-B5BF-426C-9B43-74C91C5E46B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0302" y="1080669"/>
            <a:ext cx="3529208" cy="26420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7B46E85C-2821-4092-8D17-45F36DA75E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2667940"/>
              </p:ext>
            </p:extLst>
          </p:nvPr>
        </p:nvGraphicFramePr>
        <p:xfrm>
          <a:off x="970845" y="4380090"/>
          <a:ext cx="10442222" cy="1859026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3679017">
                  <a:extLst>
                    <a:ext uri="{9D8B030D-6E8A-4147-A177-3AD203B41FA5}">
                      <a16:colId xmlns:a16="http://schemas.microsoft.com/office/drawing/2014/main" val="171678756"/>
                    </a:ext>
                  </a:extLst>
                </a:gridCol>
                <a:gridCol w="6763205">
                  <a:extLst>
                    <a:ext uri="{9D8B030D-6E8A-4147-A177-3AD203B41FA5}">
                      <a16:colId xmlns:a16="http://schemas.microsoft.com/office/drawing/2014/main" val="2094034254"/>
                    </a:ext>
                  </a:extLst>
                </a:gridCol>
              </a:tblGrid>
              <a:tr h="176381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Мероприятия по достижению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целевых показателей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Разработка системы хранения и перемещения детского деревянного конструктора.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Закупка мобильных стеллажей для хранения конструктора.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 Оптимизация пространства комнаты развивающих игр.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 Визуализация оптимизированного пространства.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53873581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3661D0A1-0CD1-4826-BF09-ED8CC85B2D49}"/>
              </a:ext>
            </a:extLst>
          </p:cNvPr>
          <p:cNvSpPr txBox="1"/>
          <p:nvPr/>
        </p:nvSpPr>
        <p:spPr>
          <a:xfrm>
            <a:off x="3183119" y="245098"/>
            <a:ext cx="55523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Целевое состояние процесса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70200" y="1080670"/>
            <a:ext cx="3578223" cy="26786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770128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DC064F30-E4EE-40AD-95A7-A0ABA970684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5138" y="1006511"/>
            <a:ext cx="5491396" cy="41109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61D9206-5AF8-4598-A00C-0FB5374A4622}"/>
              </a:ext>
            </a:extLst>
          </p:cNvPr>
          <p:cNvSpPr txBox="1"/>
          <p:nvPr/>
        </p:nvSpPr>
        <p:spPr>
          <a:xfrm>
            <a:off x="3183119" y="245098"/>
            <a:ext cx="55523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Целевое состояние процесса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D698F8F-EB93-4C58-BD75-B8E1C199BA9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35351" y="1006510"/>
            <a:ext cx="2991509" cy="41976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001484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3F47AF2-1827-45D5-9D23-579D05B2B81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17218" y="831388"/>
            <a:ext cx="6673538" cy="40700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7" name="Таблица 6">
            <a:extLst>
              <a:ext uri="{FF2B5EF4-FFF2-40B4-BE49-F238E27FC236}">
                <a16:creationId xmlns:a16="http://schemas.microsoft.com/office/drawing/2014/main" id="{4A3A0AFB-9087-4CB7-96C3-8C733A42A73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0181485"/>
              </p:ext>
            </p:extLst>
          </p:nvPr>
        </p:nvGraphicFramePr>
        <p:xfrm>
          <a:off x="1174044" y="5050663"/>
          <a:ext cx="10013245" cy="765175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3301697">
                  <a:extLst>
                    <a:ext uri="{9D8B030D-6E8A-4147-A177-3AD203B41FA5}">
                      <a16:colId xmlns:a16="http://schemas.microsoft.com/office/drawing/2014/main" val="2383731119"/>
                    </a:ext>
                  </a:extLst>
                </a:gridCol>
                <a:gridCol w="6711548">
                  <a:extLst>
                    <a:ext uri="{9D8B030D-6E8A-4147-A177-3AD203B41FA5}">
                      <a16:colId xmlns:a16="http://schemas.microsoft.com/office/drawing/2014/main" val="316240043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Достигнутые результаты проекта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Сокращено время подготовки к занятиям по конструированию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Сокращено время уборки материалов после занятия по конструированию.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Оптимизирован процесс подготовки к занятиям по конструированию.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02762941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0A2D01D4-B711-409B-9E08-B65B9CAA5DDB}"/>
              </a:ext>
            </a:extLst>
          </p:cNvPr>
          <p:cNvSpPr txBox="1"/>
          <p:nvPr/>
        </p:nvSpPr>
        <p:spPr>
          <a:xfrm>
            <a:off x="3160541" y="132209"/>
            <a:ext cx="55523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Целевое состояние процесса</a:t>
            </a:r>
          </a:p>
        </p:txBody>
      </p:sp>
    </p:spTree>
    <p:extLst>
      <p:ext uri="{BB962C8B-B14F-4D97-AF65-F5344CB8AC3E}">
        <p14:creationId xmlns:p14="http://schemas.microsoft.com/office/powerpoint/2010/main" val="1280085359"/>
      </p:ext>
    </p:extLst>
  </p:cSld>
  <p:clrMapOvr>
    <a:masterClrMapping/>
  </p:clrMapOvr>
</p:sld>
</file>

<file path=ppt/theme/theme1.xml><?xml version="1.0" encoding="utf-8"?>
<a:theme xmlns:a="http://schemas.openxmlformats.org/drawingml/2006/main" name="Ретро">
  <a:themeElements>
    <a:clrScheme name="Ретро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407</TotalTime>
  <Words>957</Words>
  <Application>Microsoft Office PowerPoint</Application>
  <PresentationFormat>Широкоэкранный</PresentationFormat>
  <Paragraphs>199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Calibri</vt:lpstr>
      <vt:lpstr>Calibri Light</vt:lpstr>
      <vt:lpstr>Times New Roman</vt:lpstr>
      <vt:lpstr>Ретро</vt:lpstr>
      <vt:lpstr>Моделирование эффективного рабочего пространства для организации  занятий по конструированию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Моделирование эффективного рабочего пространства для организации занятий по конструированию</dc:title>
  <dc:creator>Мария</dc:creator>
  <cp:lastModifiedBy>Сергей С. Васькин</cp:lastModifiedBy>
  <cp:revision>32</cp:revision>
  <dcterms:created xsi:type="dcterms:W3CDTF">2019-11-18T12:34:09Z</dcterms:created>
  <dcterms:modified xsi:type="dcterms:W3CDTF">2021-02-11T06:24:39Z</dcterms:modified>
</cp:coreProperties>
</file>