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67" r:id="rId3"/>
    <p:sldId id="258" r:id="rId4"/>
    <p:sldId id="272" r:id="rId5"/>
    <p:sldId id="273" r:id="rId6"/>
    <p:sldId id="263" r:id="rId7"/>
    <p:sldId id="274" r:id="rId8"/>
    <p:sldId id="275" r:id="rId9"/>
    <p:sldId id="27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2782"/>
    <a:srgbClr val="28287A"/>
    <a:srgbClr val="3D3DB9"/>
    <a:srgbClr val="533FB7"/>
    <a:srgbClr val="4A66AC"/>
    <a:srgbClr val="798FC5"/>
    <a:srgbClr val="E0E5FE"/>
    <a:srgbClr val="0E3DFC"/>
    <a:srgbClr val="859CFA"/>
    <a:srgbClr val="FF2A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2" autoAdjust="0"/>
    <p:restoredTop sz="94660"/>
  </p:normalViewPr>
  <p:slideViewPr>
    <p:cSldViewPr>
      <p:cViewPr varScale="1">
        <p:scale>
          <a:sx n="91" d="100"/>
          <a:sy n="91" d="100"/>
        </p:scale>
        <p:origin x="53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1842" y="60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64841CAF-A07E-41D8-BD8F-52F73295D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188BD95-FBAB-4D16-BD86-CE51C950709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A3847C-6236-49F0-8959-82DC0EBC11ED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7E1B677-B06C-4E64-BFEC-82AE7D552D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768CD68-BDDA-40E2-B24A-A8ACE53D9EB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08E3F0-51D1-4467-BF31-1BD72ECE4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8021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hyperlink" Target="https://presentation-creation.ru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EEB5F3-46D5-4827-9176-87B3ED408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9C46714-EA01-4BA8-B3F4-1804E1ADDE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FFA0AC6-9EBA-40E1-BBC8-87B9F008B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DAAFA1-B9E1-4CF6-9E6D-876137767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847870-C82B-4F62-91CF-02C2A8DE6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00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F60D616-074D-47B4-B726-E9928A98B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9EA2C6B-320E-404F-B8A0-821D10932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FE942B-7393-4B73-A8D9-DB6C12184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42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7CEB6D-ED6D-4526-81A8-6B48D4500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52732C-DB42-4FF4-B63F-BDB95C239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D427B4B-0BA1-4E32-AC35-3A7656175D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8EFE849-CF36-4DF7-B3AA-B5613D278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0B612AF-149D-40FD-81B8-0BEF0CA21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86FBBA-6EDD-41C1-83F2-A92D6A1E1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24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E0E3E9-2EA0-4F93-ACF3-69B3BFD81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8FF30DC-8368-4617-B796-6D8CD1AA93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90E88DC-1E9E-475D-B470-7C75BF6F8A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7651535-13B0-4736-B6E0-8114A25C3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85029B0-26CA-4FD7-8F74-A5910734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CFDCF4F-29F3-434F-93BF-7145496CA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50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119624-59D1-41E3-AEA2-748028B57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761F556-4960-4FFB-84B0-6DD9DECFF6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3852AA-44AB-40DE-ABB5-D989F49F6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F99121-21B5-44CE-A3CC-FB750D001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A2C88A-CBD1-4F5D-AFDA-B87C66F4D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63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9D2C97F-DA00-4FE0-831A-7C4145CC87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9E203A0-4947-4CC0-B314-D5F901EC7B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9999C7-CA6F-4918-9A59-E4F9979B2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F7D328-60F9-4536-BF6F-A15329120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5CB392-EC5F-4163-9BD2-AD0959FD7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44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1F919D-1603-4E3D-95FD-FB1F4E055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C8CEC0-0D0B-453B-8963-A2AED8FB3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000" y="6356350"/>
            <a:ext cx="7650000" cy="365126"/>
          </a:xfrm>
        </p:spPr>
        <p:txBody>
          <a:bodyPr/>
          <a:lstStyle/>
          <a:p>
            <a:r>
              <a:rPr lang="ru-RU" dirty="0"/>
              <a:t>Шаблоны презентаций с сайта </a:t>
            </a:r>
            <a:r>
              <a:rPr lang="en-US" dirty="0">
                <a:hlinkClick r:id="rId2"/>
              </a:rPr>
              <a:t>presentation-creation.ru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1376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CF96D8-8510-4EF3-B422-332DC57E5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3007763-0BB5-4DD5-BC47-1C50AB65A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048DF2C-669A-4DCA-8793-1F7410D7F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933E309-0F6F-484F-98FA-46AB4551E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06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EEB5F3-46D5-4827-9176-87B3ED408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000" y="684000"/>
            <a:ext cx="7065000" cy="1305000"/>
          </a:xfrm>
        </p:spPr>
        <p:txBody>
          <a:bodyPr anchor="b"/>
          <a:lstStyle>
            <a:lvl1pPr algn="ctr">
              <a:defRPr sz="6000" b="1">
                <a:solidFill>
                  <a:schemeClr val="accent1"/>
                </a:solidFill>
                <a:effectLst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0464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D4EC29-EC9D-4966-9B2F-5A81BAAA1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1000" y="189000"/>
            <a:ext cx="9075600" cy="1325563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AF823D-AA6C-41CE-8369-D43088671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1000" y="2034000"/>
            <a:ext cx="10515600" cy="40979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3379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450B3A33-03F4-4866-B517-A54DC8904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1000" y="189000"/>
            <a:ext cx="9075600" cy="1325563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1703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78A106-66FA-4DD6-BAB3-B8D8393A6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C6B7C11-BF9E-408C-887F-6B9BC18637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79E133-BC16-4FB3-9BC0-B6A568D98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5CB5E0-055B-4886-BB25-0C7618D30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10B8AC-7215-4E96-8E27-FC440628E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50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456F72-33A8-4910-A853-F0EF915F0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EF7DE8-23CA-4D99-8CC9-4903DDD552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8C177F8-D6AF-47A0-B490-1B3CDFEE6E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B72E65B-AF1C-4F65-9941-D855AC96A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8AAEDA-38B0-46A7-BB17-DB378E2D8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07335DD-857A-49BC-BF94-7878B3D9B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99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7FFB23-FD3E-408F-A23F-485521549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557B89F-6135-4F2B-893F-E89610007D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995CA68-6719-40C1-95A2-F647EA7FA4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A4B353A-0A39-4E56-A1C1-2DDA22C594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2A394CB-908A-4E67-874E-EA58FD2B22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A4D78FF-9BDC-47EE-AD08-F85FEF056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B64B697-85E0-44B7-99FA-9C7AC6859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2D574AC-5168-4E22-8835-2D38CC2BB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35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9317D4-8ACB-498D-8524-425777540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58D9979-8217-47E8-9E8D-B2D0F8032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87BFD1B-2793-4D83-B874-8CE6EE8A1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293DF3D-5BBD-49D4-B217-881FB1389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23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7ACF60-303D-438B-ADDF-FD8A00C5B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57D61A-5D1E-48D1-8F9F-72DCC61312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FE97FC-8D71-4940-B6BB-6862C76594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9DCA0-1BB0-4A78-B9FD-CBA4791AF177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017A4A-6BE4-47CB-9CD4-A285E2D43D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B2747D-D825-4A66-8A60-C4EE4BC746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25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62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3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3" Type="http://schemas.microsoft.com/office/2007/relationships/hdphoto" Target="../media/hdphoto1.wdp"/><Relationship Id="rId18" Type="http://schemas.openxmlformats.org/officeDocument/2006/relationships/image" Target="../media/image9.png"/><Relationship Id="rId21" Type="http://schemas.microsoft.com/office/2007/relationships/hdphoto" Target="../media/hdphoto5.wdp"/><Relationship Id="rId12" Type="http://schemas.openxmlformats.org/officeDocument/2006/relationships/image" Target="../media/image6.png"/><Relationship Id="rId17" Type="http://schemas.microsoft.com/office/2007/relationships/hdphoto" Target="../media/hdphoto3.wdp"/><Relationship Id="rId25" Type="http://schemas.microsoft.com/office/2007/relationships/hdphoto" Target="../media/hdphoto7.wdp"/><Relationship Id="rId2" Type="http://schemas.openxmlformats.org/officeDocument/2006/relationships/image" Target="../media/image5.png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11" Type="http://schemas.openxmlformats.org/officeDocument/2006/relationships/image" Target="../media/image20.svg"/><Relationship Id="rId24" Type="http://schemas.openxmlformats.org/officeDocument/2006/relationships/image" Target="../media/image12.png"/><Relationship Id="rId15" Type="http://schemas.microsoft.com/office/2007/relationships/hdphoto" Target="../media/hdphoto2.wdp"/><Relationship Id="rId23" Type="http://schemas.microsoft.com/office/2007/relationships/hdphoto" Target="../media/hdphoto6.wdp"/><Relationship Id="rId19" Type="http://schemas.microsoft.com/office/2007/relationships/hdphoto" Target="../media/hdphoto4.wdp"/><Relationship Id="rId14" Type="http://schemas.openxmlformats.org/officeDocument/2006/relationships/image" Target="../media/image7.png"/><Relationship Id="rId2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9DE0BE0-A2C4-4428-86D8-D9DE377D54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1000" y="1044000"/>
            <a:ext cx="5049800" cy="4815000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/>
              <a:t>Внедрение инструментов цифровых ресурсов </a:t>
            </a:r>
            <a:br>
              <a:rPr lang="ru-RU" sz="4000" dirty="0" smtClean="0"/>
            </a:br>
            <a:r>
              <a:rPr lang="ru-RU" sz="4000" dirty="0" smtClean="0"/>
              <a:t>в профессиональную деятельность педагогических работников </a:t>
            </a:r>
            <a:br>
              <a:rPr lang="ru-RU" sz="4000" dirty="0" smtClean="0"/>
            </a:br>
            <a:r>
              <a:rPr lang="ru-RU" sz="4000" dirty="0" smtClean="0"/>
              <a:t>МБУ ДО ДДТ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26000" y="234000"/>
            <a:ext cx="10530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Муниципальное бюджетное учреждения дополнительного образования</a:t>
            </a:r>
          </a:p>
          <a:p>
            <a:pPr lvl="0"/>
            <a:r>
              <a:rPr lang="ru-RU" sz="2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«Дворец детского (юношеского) творчества» города Сарова</a:t>
            </a:r>
          </a:p>
        </p:txBody>
      </p:sp>
      <p:pic>
        <p:nvPicPr>
          <p:cNvPr id="2051" name="Picture 3" descr="C:\Users\Таня Веселова\Desktop\лого\Рисунок3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00" y="234000"/>
            <a:ext cx="679629" cy="6807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84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CF3881-357C-4FCA-874F-76CC57210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Вовлеченные лица и рамки проекта</a:t>
            </a:r>
            <a:endParaRPr lang="ru-RU" sz="4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F410A3-610B-4956-A4FE-6597D410A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000" y="2436037"/>
            <a:ext cx="3330000" cy="3467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Владелец проекта: </a:t>
            </a:r>
            <a:r>
              <a:rPr lang="ru-RU" dirty="0" smtClean="0"/>
              <a:t>директор </a:t>
            </a:r>
            <a:r>
              <a:rPr lang="ru-RU" dirty="0" err="1" smtClean="0"/>
              <a:t>Калипанова</a:t>
            </a:r>
            <a:r>
              <a:rPr lang="ru-RU" dirty="0" smtClean="0"/>
              <a:t> С.А.</a:t>
            </a:r>
          </a:p>
          <a:p>
            <a:pPr marL="0" indent="0">
              <a:buNone/>
            </a:pPr>
            <a:r>
              <a:rPr lang="ru-RU" b="1" dirty="0" smtClean="0"/>
              <a:t>Руководитель проекта: </a:t>
            </a:r>
            <a:r>
              <a:rPr lang="ru-RU" dirty="0" err="1" smtClean="0"/>
              <a:t>Яшкова</a:t>
            </a:r>
            <a:r>
              <a:rPr lang="ru-RU" dirty="0" smtClean="0"/>
              <a:t> Н.О. – </a:t>
            </a:r>
            <a:r>
              <a:rPr lang="ru-RU" dirty="0" err="1" smtClean="0"/>
              <a:t>мотодист</a:t>
            </a:r>
            <a:endParaRPr lang="en-US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2E003569-579D-4285-B007-005B990FF1A5}"/>
              </a:ext>
            </a:extLst>
          </p:cNvPr>
          <p:cNvSpPr txBox="1">
            <a:spLocks/>
          </p:cNvSpPr>
          <p:nvPr/>
        </p:nvSpPr>
        <p:spPr>
          <a:xfrm>
            <a:off x="4536800" y="2428558"/>
            <a:ext cx="3330000" cy="3467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b="1" dirty="0" smtClean="0"/>
              <a:t>Команда проекта: </a:t>
            </a:r>
            <a:r>
              <a:rPr lang="ru-RU" dirty="0" smtClean="0"/>
              <a:t>Козлова А.И. – заместитель директора,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Михайлова-</a:t>
            </a:r>
            <a:r>
              <a:rPr lang="ru-RU" dirty="0" err="1" smtClean="0"/>
              <a:t>Листрем</a:t>
            </a:r>
            <a:r>
              <a:rPr lang="ru-RU" dirty="0" smtClean="0"/>
              <a:t> С.А., Веселова Т.А., </a:t>
            </a:r>
            <a:r>
              <a:rPr lang="ru-RU" dirty="0" err="1" smtClean="0"/>
              <a:t>Яшкова</a:t>
            </a:r>
            <a:r>
              <a:rPr lang="ru-RU" dirty="0" smtClean="0"/>
              <a:t> Т.А. - методисты</a:t>
            </a:r>
            <a:endParaRPr lang="en-US" dirty="0"/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F3E7C23D-71B6-49F0-B7A1-F2BDD3357A70}"/>
              </a:ext>
            </a:extLst>
          </p:cNvPr>
          <p:cNvSpPr txBox="1">
            <a:spLocks/>
          </p:cNvSpPr>
          <p:nvPr/>
        </p:nvSpPr>
        <p:spPr>
          <a:xfrm>
            <a:off x="8422600" y="2428114"/>
            <a:ext cx="3330000" cy="3467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b="1" dirty="0" smtClean="0"/>
              <a:t>Периметр проекта: </a:t>
            </a:r>
            <a:r>
              <a:rPr lang="ru-RU" dirty="0" smtClean="0"/>
              <a:t>педагогические работники МБУ ДО ДДТ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b="1" dirty="0" smtClean="0"/>
              <a:t>Сроки реализации: </a:t>
            </a:r>
            <a:r>
              <a:rPr lang="ru-RU" dirty="0" smtClean="0"/>
              <a:t>январь – апрель 2021 г.</a:t>
            </a:r>
            <a:endParaRPr lang="en-US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67" t="26370" r="15416" b="65926"/>
          <a:stretch/>
        </p:blipFill>
        <p:spPr bwMode="auto">
          <a:xfrm rot="5400000">
            <a:off x="151974" y="2448052"/>
            <a:ext cx="426739" cy="418688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67" t="26370" r="15416" b="65926"/>
          <a:stretch/>
        </p:blipFill>
        <p:spPr bwMode="auto">
          <a:xfrm rot="5400000">
            <a:off x="4114087" y="2448052"/>
            <a:ext cx="426739" cy="418688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67" t="26370" r="15416" b="65926"/>
          <a:stretch/>
        </p:blipFill>
        <p:spPr bwMode="auto">
          <a:xfrm rot="5400000">
            <a:off x="7933192" y="2448052"/>
            <a:ext cx="426739" cy="418688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852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F4B98B-B04B-478F-A34E-960DCD668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Обоснование выбора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1000" y="2238548"/>
            <a:ext cx="10170000" cy="37709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222782"/>
                </a:solidFill>
              </a:rPr>
              <a:t>Ключевой риск: </a:t>
            </a:r>
            <a:r>
              <a:rPr lang="ru-RU" dirty="0" smtClean="0">
                <a:solidFill>
                  <a:srgbClr val="222782"/>
                </a:solidFill>
              </a:rPr>
              <a:t>малая эффективность профессиональной деятельности в условиях профилактики и предотвращения распространения новой </a:t>
            </a:r>
            <a:r>
              <a:rPr lang="ru-RU" dirty="0" err="1" smtClean="0">
                <a:solidFill>
                  <a:srgbClr val="222782"/>
                </a:solidFill>
              </a:rPr>
              <a:t>короновирусной</a:t>
            </a:r>
            <a:r>
              <a:rPr lang="ru-RU" dirty="0" smtClean="0">
                <a:solidFill>
                  <a:srgbClr val="222782"/>
                </a:solidFill>
              </a:rPr>
              <a:t> инфекции.</a:t>
            </a:r>
          </a:p>
          <a:p>
            <a:pPr marL="0" indent="0">
              <a:buNone/>
            </a:pPr>
            <a:endParaRPr lang="ru-RU" dirty="0">
              <a:solidFill>
                <a:srgbClr val="222782"/>
              </a:solidFill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222782"/>
                </a:solidFill>
              </a:rPr>
              <a:t>Проблема:</a:t>
            </a:r>
            <a:r>
              <a:rPr lang="ru-RU" dirty="0" smtClean="0">
                <a:solidFill>
                  <a:srgbClr val="222782"/>
                </a:solidFill>
              </a:rPr>
              <a:t> низкий процент педагогических работников, использующих современные приложения и цифровые образовательные ресурсы.</a:t>
            </a:r>
            <a:endParaRPr lang="ru-RU" dirty="0">
              <a:solidFill>
                <a:srgbClr val="22278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67" t="26370" r="15416" b="65926"/>
          <a:stretch/>
        </p:blipFill>
        <p:spPr bwMode="auto">
          <a:xfrm rot="5400000">
            <a:off x="687948" y="2357052"/>
            <a:ext cx="853480" cy="837377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67" t="26370" r="15416" b="65926"/>
          <a:stretch/>
        </p:blipFill>
        <p:spPr bwMode="auto">
          <a:xfrm rot="5400000">
            <a:off x="665468" y="4157053"/>
            <a:ext cx="853480" cy="837377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F53C19-0122-4D30-B443-6BAE9B903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плановый эффект</a:t>
            </a:r>
            <a:endParaRPr lang="ru-RU" dirty="0"/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id="{23E5A0F3-67EC-4EB8-B4F6-FB918EB44C06}"/>
              </a:ext>
            </a:extLst>
          </p:cNvPr>
          <p:cNvSpPr/>
          <p:nvPr/>
        </p:nvSpPr>
        <p:spPr>
          <a:xfrm>
            <a:off x="1466096" y="5902342"/>
            <a:ext cx="345231" cy="308037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Восьмиугольник 25">
            <a:extLst>
              <a:ext uri="{FF2B5EF4-FFF2-40B4-BE49-F238E27FC236}">
                <a16:creationId xmlns:a16="http://schemas.microsoft.com/office/drawing/2014/main" id="{BA789266-6042-45AA-BC89-031F70B21FE5}"/>
              </a:ext>
            </a:extLst>
          </p:cNvPr>
          <p:cNvSpPr/>
          <p:nvPr/>
        </p:nvSpPr>
        <p:spPr>
          <a:xfrm>
            <a:off x="426000" y="2228993"/>
            <a:ext cx="3568202" cy="3824060"/>
          </a:xfrm>
          <a:prstGeom prst="octagon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Полилиния: фигура 56">
            <a:extLst>
              <a:ext uri="{FF2B5EF4-FFF2-40B4-BE49-F238E27FC236}">
                <a16:creationId xmlns:a16="http://schemas.microsoft.com/office/drawing/2014/main" id="{FBA3E796-F31E-4965-9031-C25B43036D6E}"/>
              </a:ext>
            </a:extLst>
          </p:cNvPr>
          <p:cNvSpPr/>
          <p:nvPr/>
        </p:nvSpPr>
        <p:spPr>
          <a:xfrm>
            <a:off x="1256368" y="6053053"/>
            <a:ext cx="1907466" cy="339919"/>
          </a:xfrm>
          <a:custGeom>
            <a:avLst/>
            <a:gdLst>
              <a:gd name="connsiteX0" fmla="*/ 172616 w 1845419"/>
              <a:gd name="connsiteY0" fmla="*/ 0 h 308038"/>
              <a:gd name="connsiteX1" fmla="*/ 172621 w 1845419"/>
              <a:gd name="connsiteY1" fmla="*/ 1 h 308038"/>
              <a:gd name="connsiteX2" fmla="*/ 1672798 w 1845419"/>
              <a:gd name="connsiteY2" fmla="*/ 1 h 308038"/>
              <a:gd name="connsiteX3" fmla="*/ 1672803 w 1845419"/>
              <a:gd name="connsiteY3" fmla="*/ 0 h 308038"/>
              <a:gd name="connsiteX4" fmla="*/ 1672809 w 1845419"/>
              <a:gd name="connsiteY4" fmla="*/ 1 h 308038"/>
              <a:gd name="connsiteX5" fmla="*/ 1845001 w 1845419"/>
              <a:gd name="connsiteY5" fmla="*/ 1 h 308038"/>
              <a:gd name="connsiteX6" fmla="*/ 1845001 w 1845419"/>
              <a:gd name="connsiteY6" fmla="*/ 152172 h 308038"/>
              <a:gd name="connsiteX7" fmla="*/ 1845419 w 1845419"/>
              <a:gd name="connsiteY7" fmla="*/ 154019 h 308038"/>
              <a:gd name="connsiteX8" fmla="*/ 1739993 w 1845419"/>
              <a:gd name="connsiteY8" fmla="*/ 295935 h 308038"/>
              <a:gd name="connsiteX9" fmla="*/ 1694977 w 1845419"/>
              <a:gd name="connsiteY9" fmla="*/ 304044 h 308038"/>
              <a:gd name="connsiteX10" fmla="*/ 1690983 w 1845419"/>
              <a:gd name="connsiteY10" fmla="*/ 308037 h 308038"/>
              <a:gd name="connsiteX11" fmla="*/ 1672809 w 1845419"/>
              <a:gd name="connsiteY11" fmla="*/ 308037 h 308038"/>
              <a:gd name="connsiteX12" fmla="*/ 1672803 w 1845419"/>
              <a:gd name="connsiteY12" fmla="*/ 308038 h 308038"/>
              <a:gd name="connsiteX13" fmla="*/ 1672798 w 1845419"/>
              <a:gd name="connsiteY13" fmla="*/ 308037 h 308038"/>
              <a:gd name="connsiteX14" fmla="*/ 172621 w 1845419"/>
              <a:gd name="connsiteY14" fmla="*/ 308037 h 308038"/>
              <a:gd name="connsiteX15" fmla="*/ 172616 w 1845419"/>
              <a:gd name="connsiteY15" fmla="*/ 308038 h 308038"/>
              <a:gd name="connsiteX16" fmla="*/ 172610 w 1845419"/>
              <a:gd name="connsiteY16" fmla="*/ 308037 h 308038"/>
              <a:gd name="connsiteX17" fmla="*/ 154019 w 1845419"/>
              <a:gd name="connsiteY17" fmla="*/ 308037 h 308038"/>
              <a:gd name="connsiteX18" fmla="*/ 149934 w 1845419"/>
              <a:gd name="connsiteY18" fmla="*/ 303952 h 308038"/>
              <a:gd name="connsiteX19" fmla="*/ 105426 w 1845419"/>
              <a:gd name="connsiteY19" fmla="*/ 295935 h 308038"/>
              <a:gd name="connsiteX20" fmla="*/ 0 w 1845419"/>
              <a:gd name="connsiteY20" fmla="*/ 154019 h 308038"/>
              <a:gd name="connsiteX21" fmla="*/ 1 w 1845419"/>
              <a:gd name="connsiteY21" fmla="*/ 154015 h 308038"/>
              <a:gd name="connsiteX22" fmla="*/ 1 w 1845419"/>
              <a:gd name="connsiteY22" fmla="*/ 1 h 308038"/>
              <a:gd name="connsiteX23" fmla="*/ 172610 w 1845419"/>
              <a:gd name="connsiteY23" fmla="*/ 1 h 308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845419" h="308038">
                <a:moveTo>
                  <a:pt x="172616" y="0"/>
                </a:moveTo>
                <a:lnTo>
                  <a:pt x="172621" y="1"/>
                </a:lnTo>
                <a:lnTo>
                  <a:pt x="1672798" y="1"/>
                </a:lnTo>
                <a:lnTo>
                  <a:pt x="1672803" y="0"/>
                </a:lnTo>
                <a:lnTo>
                  <a:pt x="1672809" y="1"/>
                </a:lnTo>
                <a:lnTo>
                  <a:pt x="1845001" y="1"/>
                </a:lnTo>
                <a:lnTo>
                  <a:pt x="1845001" y="152172"/>
                </a:lnTo>
                <a:lnTo>
                  <a:pt x="1845419" y="154019"/>
                </a:lnTo>
                <a:cubicBezTo>
                  <a:pt x="1845419" y="217816"/>
                  <a:pt x="1801948" y="272553"/>
                  <a:pt x="1739993" y="295935"/>
                </a:cubicBezTo>
                <a:lnTo>
                  <a:pt x="1694977" y="304044"/>
                </a:lnTo>
                <a:lnTo>
                  <a:pt x="1690983" y="308037"/>
                </a:lnTo>
                <a:lnTo>
                  <a:pt x="1672809" y="308037"/>
                </a:lnTo>
                <a:lnTo>
                  <a:pt x="1672803" y="308038"/>
                </a:lnTo>
                <a:lnTo>
                  <a:pt x="1672798" y="308037"/>
                </a:lnTo>
                <a:lnTo>
                  <a:pt x="172621" y="308037"/>
                </a:lnTo>
                <a:lnTo>
                  <a:pt x="172616" y="308038"/>
                </a:lnTo>
                <a:lnTo>
                  <a:pt x="172610" y="308037"/>
                </a:lnTo>
                <a:lnTo>
                  <a:pt x="154019" y="308037"/>
                </a:lnTo>
                <a:lnTo>
                  <a:pt x="149934" y="303952"/>
                </a:lnTo>
                <a:lnTo>
                  <a:pt x="105426" y="295935"/>
                </a:lnTo>
                <a:cubicBezTo>
                  <a:pt x="43472" y="272553"/>
                  <a:pt x="0" y="217816"/>
                  <a:pt x="0" y="154019"/>
                </a:cubicBezTo>
                <a:lnTo>
                  <a:pt x="1" y="154015"/>
                </a:lnTo>
                <a:lnTo>
                  <a:pt x="1" y="1"/>
                </a:lnTo>
                <a:lnTo>
                  <a:pt x="172610" y="1"/>
                </a:lnTo>
                <a:close/>
              </a:path>
            </a:pathLst>
          </a:custGeom>
          <a:solidFill>
            <a:srgbClr val="4A66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30" name="Блок-схема: задержка 29">
            <a:extLst>
              <a:ext uri="{FF2B5EF4-FFF2-40B4-BE49-F238E27FC236}">
                <a16:creationId xmlns:a16="http://schemas.microsoft.com/office/drawing/2014/main" id="{C18EC7B8-F36E-49F6-A90A-5161518A3ADF}"/>
              </a:ext>
            </a:extLst>
          </p:cNvPr>
          <p:cNvSpPr/>
          <p:nvPr/>
        </p:nvSpPr>
        <p:spPr>
          <a:xfrm rot="5400000">
            <a:off x="1993500" y="1681648"/>
            <a:ext cx="425096" cy="1479904"/>
          </a:xfrm>
          <a:prstGeom prst="flowChartDelay">
            <a:avLst/>
          </a:prstGeom>
          <a:solidFill>
            <a:srgbClr val="4A66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1EF7D295-7C07-4A1C-932C-366D61DAEAD5}"/>
              </a:ext>
            </a:extLst>
          </p:cNvPr>
          <p:cNvSpPr/>
          <p:nvPr/>
        </p:nvSpPr>
        <p:spPr>
          <a:xfrm>
            <a:off x="642540" y="2759566"/>
            <a:ext cx="312701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222782"/>
                </a:solidFill>
              </a:rPr>
              <a:t>Формирование навыков уверенного пользователя цифровыми ресурсами и приложениями в рамках профессиональной деятельности</a:t>
            </a:r>
          </a:p>
          <a:p>
            <a:pPr algn="ctr"/>
            <a:r>
              <a:rPr lang="ru-RU" dirty="0">
                <a:solidFill>
                  <a:srgbClr val="222782"/>
                </a:solidFill>
              </a:rPr>
              <a:t>Оптимизация времени коммуникации между всеми субъектами образовательного </a:t>
            </a:r>
            <a:endParaRPr lang="ru-RU" dirty="0" smtClean="0">
              <a:solidFill>
                <a:srgbClr val="222782"/>
              </a:solidFill>
            </a:endParaRPr>
          </a:p>
          <a:p>
            <a:pPr algn="ctr"/>
            <a:r>
              <a:rPr lang="ru-RU" dirty="0" smtClean="0">
                <a:solidFill>
                  <a:srgbClr val="222782"/>
                </a:solidFill>
              </a:rPr>
              <a:t>процесса</a:t>
            </a:r>
            <a:endParaRPr lang="ru-RU" dirty="0">
              <a:solidFill>
                <a:srgbClr val="222782"/>
              </a:solidFill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DFD1D0DC-50AE-4960-88F7-559D728194B1}"/>
              </a:ext>
            </a:extLst>
          </p:cNvPr>
          <p:cNvSpPr/>
          <p:nvPr/>
        </p:nvSpPr>
        <p:spPr>
          <a:xfrm>
            <a:off x="1339185" y="6054418"/>
            <a:ext cx="17729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Цели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27" name="Восьмиугольник 26">
            <a:extLst>
              <a:ext uri="{FF2B5EF4-FFF2-40B4-BE49-F238E27FC236}">
                <a16:creationId xmlns:a16="http://schemas.microsoft.com/office/drawing/2014/main" id="{BA789266-6042-45AA-BC89-031F70B21FE5}"/>
              </a:ext>
            </a:extLst>
          </p:cNvPr>
          <p:cNvSpPr/>
          <p:nvPr/>
        </p:nvSpPr>
        <p:spPr>
          <a:xfrm>
            <a:off x="4281783" y="2209052"/>
            <a:ext cx="3568202" cy="3824060"/>
          </a:xfrm>
          <a:prstGeom prst="octagon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олилиния: фигура 56">
            <a:extLst>
              <a:ext uri="{FF2B5EF4-FFF2-40B4-BE49-F238E27FC236}">
                <a16:creationId xmlns:a16="http://schemas.microsoft.com/office/drawing/2014/main" id="{FBA3E796-F31E-4965-9031-C25B43036D6E}"/>
              </a:ext>
            </a:extLst>
          </p:cNvPr>
          <p:cNvSpPr/>
          <p:nvPr/>
        </p:nvSpPr>
        <p:spPr>
          <a:xfrm>
            <a:off x="5181465" y="6048930"/>
            <a:ext cx="1907466" cy="339919"/>
          </a:xfrm>
          <a:custGeom>
            <a:avLst/>
            <a:gdLst>
              <a:gd name="connsiteX0" fmla="*/ 172616 w 1845419"/>
              <a:gd name="connsiteY0" fmla="*/ 0 h 308038"/>
              <a:gd name="connsiteX1" fmla="*/ 172621 w 1845419"/>
              <a:gd name="connsiteY1" fmla="*/ 1 h 308038"/>
              <a:gd name="connsiteX2" fmla="*/ 1672798 w 1845419"/>
              <a:gd name="connsiteY2" fmla="*/ 1 h 308038"/>
              <a:gd name="connsiteX3" fmla="*/ 1672803 w 1845419"/>
              <a:gd name="connsiteY3" fmla="*/ 0 h 308038"/>
              <a:gd name="connsiteX4" fmla="*/ 1672809 w 1845419"/>
              <a:gd name="connsiteY4" fmla="*/ 1 h 308038"/>
              <a:gd name="connsiteX5" fmla="*/ 1845001 w 1845419"/>
              <a:gd name="connsiteY5" fmla="*/ 1 h 308038"/>
              <a:gd name="connsiteX6" fmla="*/ 1845001 w 1845419"/>
              <a:gd name="connsiteY6" fmla="*/ 152172 h 308038"/>
              <a:gd name="connsiteX7" fmla="*/ 1845419 w 1845419"/>
              <a:gd name="connsiteY7" fmla="*/ 154019 h 308038"/>
              <a:gd name="connsiteX8" fmla="*/ 1739993 w 1845419"/>
              <a:gd name="connsiteY8" fmla="*/ 295935 h 308038"/>
              <a:gd name="connsiteX9" fmla="*/ 1694977 w 1845419"/>
              <a:gd name="connsiteY9" fmla="*/ 304044 h 308038"/>
              <a:gd name="connsiteX10" fmla="*/ 1690983 w 1845419"/>
              <a:gd name="connsiteY10" fmla="*/ 308037 h 308038"/>
              <a:gd name="connsiteX11" fmla="*/ 1672809 w 1845419"/>
              <a:gd name="connsiteY11" fmla="*/ 308037 h 308038"/>
              <a:gd name="connsiteX12" fmla="*/ 1672803 w 1845419"/>
              <a:gd name="connsiteY12" fmla="*/ 308038 h 308038"/>
              <a:gd name="connsiteX13" fmla="*/ 1672798 w 1845419"/>
              <a:gd name="connsiteY13" fmla="*/ 308037 h 308038"/>
              <a:gd name="connsiteX14" fmla="*/ 172621 w 1845419"/>
              <a:gd name="connsiteY14" fmla="*/ 308037 h 308038"/>
              <a:gd name="connsiteX15" fmla="*/ 172616 w 1845419"/>
              <a:gd name="connsiteY15" fmla="*/ 308038 h 308038"/>
              <a:gd name="connsiteX16" fmla="*/ 172610 w 1845419"/>
              <a:gd name="connsiteY16" fmla="*/ 308037 h 308038"/>
              <a:gd name="connsiteX17" fmla="*/ 154019 w 1845419"/>
              <a:gd name="connsiteY17" fmla="*/ 308037 h 308038"/>
              <a:gd name="connsiteX18" fmla="*/ 149934 w 1845419"/>
              <a:gd name="connsiteY18" fmla="*/ 303952 h 308038"/>
              <a:gd name="connsiteX19" fmla="*/ 105426 w 1845419"/>
              <a:gd name="connsiteY19" fmla="*/ 295935 h 308038"/>
              <a:gd name="connsiteX20" fmla="*/ 0 w 1845419"/>
              <a:gd name="connsiteY20" fmla="*/ 154019 h 308038"/>
              <a:gd name="connsiteX21" fmla="*/ 1 w 1845419"/>
              <a:gd name="connsiteY21" fmla="*/ 154015 h 308038"/>
              <a:gd name="connsiteX22" fmla="*/ 1 w 1845419"/>
              <a:gd name="connsiteY22" fmla="*/ 1 h 308038"/>
              <a:gd name="connsiteX23" fmla="*/ 172610 w 1845419"/>
              <a:gd name="connsiteY23" fmla="*/ 1 h 308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845419" h="308038">
                <a:moveTo>
                  <a:pt x="172616" y="0"/>
                </a:moveTo>
                <a:lnTo>
                  <a:pt x="172621" y="1"/>
                </a:lnTo>
                <a:lnTo>
                  <a:pt x="1672798" y="1"/>
                </a:lnTo>
                <a:lnTo>
                  <a:pt x="1672803" y="0"/>
                </a:lnTo>
                <a:lnTo>
                  <a:pt x="1672809" y="1"/>
                </a:lnTo>
                <a:lnTo>
                  <a:pt x="1845001" y="1"/>
                </a:lnTo>
                <a:lnTo>
                  <a:pt x="1845001" y="152172"/>
                </a:lnTo>
                <a:lnTo>
                  <a:pt x="1845419" y="154019"/>
                </a:lnTo>
                <a:cubicBezTo>
                  <a:pt x="1845419" y="217816"/>
                  <a:pt x="1801948" y="272553"/>
                  <a:pt x="1739993" y="295935"/>
                </a:cubicBezTo>
                <a:lnTo>
                  <a:pt x="1694977" y="304044"/>
                </a:lnTo>
                <a:lnTo>
                  <a:pt x="1690983" y="308037"/>
                </a:lnTo>
                <a:lnTo>
                  <a:pt x="1672809" y="308037"/>
                </a:lnTo>
                <a:lnTo>
                  <a:pt x="1672803" y="308038"/>
                </a:lnTo>
                <a:lnTo>
                  <a:pt x="1672798" y="308037"/>
                </a:lnTo>
                <a:lnTo>
                  <a:pt x="172621" y="308037"/>
                </a:lnTo>
                <a:lnTo>
                  <a:pt x="172616" y="308038"/>
                </a:lnTo>
                <a:lnTo>
                  <a:pt x="172610" y="308037"/>
                </a:lnTo>
                <a:lnTo>
                  <a:pt x="154019" y="308037"/>
                </a:lnTo>
                <a:lnTo>
                  <a:pt x="149934" y="303952"/>
                </a:lnTo>
                <a:lnTo>
                  <a:pt x="105426" y="295935"/>
                </a:lnTo>
                <a:cubicBezTo>
                  <a:pt x="43472" y="272553"/>
                  <a:pt x="0" y="217816"/>
                  <a:pt x="0" y="154019"/>
                </a:cubicBezTo>
                <a:lnTo>
                  <a:pt x="1" y="154015"/>
                </a:lnTo>
                <a:lnTo>
                  <a:pt x="1" y="1"/>
                </a:lnTo>
                <a:lnTo>
                  <a:pt x="172610" y="1"/>
                </a:lnTo>
                <a:close/>
              </a:path>
            </a:pathLst>
          </a:custGeom>
          <a:solidFill>
            <a:srgbClr val="4A66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DFD1D0DC-50AE-4960-88F7-559D728194B1}"/>
              </a:ext>
            </a:extLst>
          </p:cNvPr>
          <p:cNvSpPr/>
          <p:nvPr/>
        </p:nvSpPr>
        <p:spPr>
          <a:xfrm>
            <a:off x="5046768" y="6041102"/>
            <a:ext cx="21768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Текущий показатель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31" name="Блок-схема: задержка 30">
            <a:extLst>
              <a:ext uri="{FF2B5EF4-FFF2-40B4-BE49-F238E27FC236}">
                <a16:creationId xmlns:a16="http://schemas.microsoft.com/office/drawing/2014/main" id="{C18EC7B8-F36E-49F6-A90A-5161518A3ADF}"/>
              </a:ext>
            </a:extLst>
          </p:cNvPr>
          <p:cNvSpPr/>
          <p:nvPr/>
        </p:nvSpPr>
        <p:spPr>
          <a:xfrm rot="5400000">
            <a:off x="5853336" y="1638321"/>
            <a:ext cx="425096" cy="1479904"/>
          </a:xfrm>
          <a:prstGeom prst="flowChartDelay">
            <a:avLst/>
          </a:prstGeom>
          <a:solidFill>
            <a:srgbClr val="4A66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1EF7D295-7C07-4A1C-932C-366D61DAEAD5}"/>
              </a:ext>
            </a:extLst>
          </p:cNvPr>
          <p:cNvSpPr/>
          <p:nvPr/>
        </p:nvSpPr>
        <p:spPr>
          <a:xfrm>
            <a:off x="5124932" y="3226742"/>
            <a:ext cx="188190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222782"/>
                </a:solidFill>
              </a:rPr>
              <a:t>Низкий процент педагогических работников уверенно пользующихся цифровыми ресурсами</a:t>
            </a:r>
          </a:p>
        </p:txBody>
      </p:sp>
      <p:sp>
        <p:nvSpPr>
          <p:cNvPr id="33" name="Овал 32">
            <a:extLst>
              <a:ext uri="{FF2B5EF4-FFF2-40B4-BE49-F238E27FC236}">
                <a16:creationId xmlns:a16="http://schemas.microsoft.com/office/drawing/2014/main" id="{23E5A0F3-67EC-4EB8-B4F6-FB918EB44C06}"/>
              </a:ext>
            </a:extLst>
          </p:cNvPr>
          <p:cNvSpPr/>
          <p:nvPr/>
        </p:nvSpPr>
        <p:spPr>
          <a:xfrm>
            <a:off x="9147894" y="5862290"/>
            <a:ext cx="345231" cy="308037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Восьмиугольник 33">
            <a:extLst>
              <a:ext uri="{FF2B5EF4-FFF2-40B4-BE49-F238E27FC236}">
                <a16:creationId xmlns:a16="http://schemas.microsoft.com/office/drawing/2014/main" id="{BA789266-6042-45AA-BC89-031F70B21FE5}"/>
              </a:ext>
            </a:extLst>
          </p:cNvPr>
          <p:cNvSpPr/>
          <p:nvPr/>
        </p:nvSpPr>
        <p:spPr>
          <a:xfrm>
            <a:off x="8107798" y="2188941"/>
            <a:ext cx="3568202" cy="3824060"/>
          </a:xfrm>
          <a:prstGeom prst="octagon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олилиния: фигура 56">
            <a:extLst>
              <a:ext uri="{FF2B5EF4-FFF2-40B4-BE49-F238E27FC236}">
                <a16:creationId xmlns:a16="http://schemas.microsoft.com/office/drawing/2014/main" id="{FBA3E796-F31E-4965-9031-C25B43036D6E}"/>
              </a:ext>
            </a:extLst>
          </p:cNvPr>
          <p:cNvSpPr/>
          <p:nvPr/>
        </p:nvSpPr>
        <p:spPr>
          <a:xfrm>
            <a:off x="8938166" y="6013001"/>
            <a:ext cx="1907466" cy="339919"/>
          </a:xfrm>
          <a:custGeom>
            <a:avLst/>
            <a:gdLst>
              <a:gd name="connsiteX0" fmla="*/ 172616 w 1845419"/>
              <a:gd name="connsiteY0" fmla="*/ 0 h 308038"/>
              <a:gd name="connsiteX1" fmla="*/ 172621 w 1845419"/>
              <a:gd name="connsiteY1" fmla="*/ 1 h 308038"/>
              <a:gd name="connsiteX2" fmla="*/ 1672798 w 1845419"/>
              <a:gd name="connsiteY2" fmla="*/ 1 h 308038"/>
              <a:gd name="connsiteX3" fmla="*/ 1672803 w 1845419"/>
              <a:gd name="connsiteY3" fmla="*/ 0 h 308038"/>
              <a:gd name="connsiteX4" fmla="*/ 1672809 w 1845419"/>
              <a:gd name="connsiteY4" fmla="*/ 1 h 308038"/>
              <a:gd name="connsiteX5" fmla="*/ 1845001 w 1845419"/>
              <a:gd name="connsiteY5" fmla="*/ 1 h 308038"/>
              <a:gd name="connsiteX6" fmla="*/ 1845001 w 1845419"/>
              <a:gd name="connsiteY6" fmla="*/ 152172 h 308038"/>
              <a:gd name="connsiteX7" fmla="*/ 1845419 w 1845419"/>
              <a:gd name="connsiteY7" fmla="*/ 154019 h 308038"/>
              <a:gd name="connsiteX8" fmla="*/ 1739993 w 1845419"/>
              <a:gd name="connsiteY8" fmla="*/ 295935 h 308038"/>
              <a:gd name="connsiteX9" fmla="*/ 1694977 w 1845419"/>
              <a:gd name="connsiteY9" fmla="*/ 304044 h 308038"/>
              <a:gd name="connsiteX10" fmla="*/ 1690983 w 1845419"/>
              <a:gd name="connsiteY10" fmla="*/ 308037 h 308038"/>
              <a:gd name="connsiteX11" fmla="*/ 1672809 w 1845419"/>
              <a:gd name="connsiteY11" fmla="*/ 308037 h 308038"/>
              <a:gd name="connsiteX12" fmla="*/ 1672803 w 1845419"/>
              <a:gd name="connsiteY12" fmla="*/ 308038 h 308038"/>
              <a:gd name="connsiteX13" fmla="*/ 1672798 w 1845419"/>
              <a:gd name="connsiteY13" fmla="*/ 308037 h 308038"/>
              <a:gd name="connsiteX14" fmla="*/ 172621 w 1845419"/>
              <a:gd name="connsiteY14" fmla="*/ 308037 h 308038"/>
              <a:gd name="connsiteX15" fmla="*/ 172616 w 1845419"/>
              <a:gd name="connsiteY15" fmla="*/ 308038 h 308038"/>
              <a:gd name="connsiteX16" fmla="*/ 172610 w 1845419"/>
              <a:gd name="connsiteY16" fmla="*/ 308037 h 308038"/>
              <a:gd name="connsiteX17" fmla="*/ 154019 w 1845419"/>
              <a:gd name="connsiteY17" fmla="*/ 308037 h 308038"/>
              <a:gd name="connsiteX18" fmla="*/ 149934 w 1845419"/>
              <a:gd name="connsiteY18" fmla="*/ 303952 h 308038"/>
              <a:gd name="connsiteX19" fmla="*/ 105426 w 1845419"/>
              <a:gd name="connsiteY19" fmla="*/ 295935 h 308038"/>
              <a:gd name="connsiteX20" fmla="*/ 0 w 1845419"/>
              <a:gd name="connsiteY20" fmla="*/ 154019 h 308038"/>
              <a:gd name="connsiteX21" fmla="*/ 1 w 1845419"/>
              <a:gd name="connsiteY21" fmla="*/ 154015 h 308038"/>
              <a:gd name="connsiteX22" fmla="*/ 1 w 1845419"/>
              <a:gd name="connsiteY22" fmla="*/ 1 h 308038"/>
              <a:gd name="connsiteX23" fmla="*/ 172610 w 1845419"/>
              <a:gd name="connsiteY23" fmla="*/ 1 h 308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845419" h="308038">
                <a:moveTo>
                  <a:pt x="172616" y="0"/>
                </a:moveTo>
                <a:lnTo>
                  <a:pt x="172621" y="1"/>
                </a:lnTo>
                <a:lnTo>
                  <a:pt x="1672798" y="1"/>
                </a:lnTo>
                <a:lnTo>
                  <a:pt x="1672803" y="0"/>
                </a:lnTo>
                <a:lnTo>
                  <a:pt x="1672809" y="1"/>
                </a:lnTo>
                <a:lnTo>
                  <a:pt x="1845001" y="1"/>
                </a:lnTo>
                <a:lnTo>
                  <a:pt x="1845001" y="152172"/>
                </a:lnTo>
                <a:lnTo>
                  <a:pt x="1845419" y="154019"/>
                </a:lnTo>
                <a:cubicBezTo>
                  <a:pt x="1845419" y="217816"/>
                  <a:pt x="1801948" y="272553"/>
                  <a:pt x="1739993" y="295935"/>
                </a:cubicBezTo>
                <a:lnTo>
                  <a:pt x="1694977" y="304044"/>
                </a:lnTo>
                <a:lnTo>
                  <a:pt x="1690983" y="308037"/>
                </a:lnTo>
                <a:lnTo>
                  <a:pt x="1672809" y="308037"/>
                </a:lnTo>
                <a:lnTo>
                  <a:pt x="1672803" y="308038"/>
                </a:lnTo>
                <a:lnTo>
                  <a:pt x="1672798" y="308037"/>
                </a:lnTo>
                <a:lnTo>
                  <a:pt x="172621" y="308037"/>
                </a:lnTo>
                <a:lnTo>
                  <a:pt x="172616" y="308038"/>
                </a:lnTo>
                <a:lnTo>
                  <a:pt x="172610" y="308037"/>
                </a:lnTo>
                <a:lnTo>
                  <a:pt x="154019" y="308037"/>
                </a:lnTo>
                <a:lnTo>
                  <a:pt x="149934" y="303952"/>
                </a:lnTo>
                <a:lnTo>
                  <a:pt x="105426" y="295935"/>
                </a:lnTo>
                <a:cubicBezTo>
                  <a:pt x="43472" y="272553"/>
                  <a:pt x="0" y="217816"/>
                  <a:pt x="0" y="154019"/>
                </a:cubicBezTo>
                <a:lnTo>
                  <a:pt x="1" y="154015"/>
                </a:lnTo>
                <a:lnTo>
                  <a:pt x="1" y="1"/>
                </a:lnTo>
                <a:lnTo>
                  <a:pt x="17261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36" name="Блок-схема: задержка 35">
            <a:extLst>
              <a:ext uri="{FF2B5EF4-FFF2-40B4-BE49-F238E27FC236}">
                <a16:creationId xmlns:a16="http://schemas.microsoft.com/office/drawing/2014/main" id="{C18EC7B8-F36E-49F6-A90A-5161518A3ADF}"/>
              </a:ext>
            </a:extLst>
          </p:cNvPr>
          <p:cNvSpPr/>
          <p:nvPr/>
        </p:nvSpPr>
        <p:spPr>
          <a:xfrm rot="5400000">
            <a:off x="9675298" y="1641596"/>
            <a:ext cx="425096" cy="1479904"/>
          </a:xfrm>
          <a:prstGeom prst="flowChartDelay">
            <a:avLst/>
          </a:prstGeom>
          <a:solidFill>
            <a:srgbClr val="4A66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1EF7D295-7C07-4A1C-932C-366D61DAEAD5}"/>
              </a:ext>
            </a:extLst>
          </p:cNvPr>
          <p:cNvSpPr/>
          <p:nvPr/>
        </p:nvSpPr>
        <p:spPr>
          <a:xfrm>
            <a:off x="8323378" y="2894963"/>
            <a:ext cx="31270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222782"/>
                </a:solidFill>
              </a:rPr>
              <a:t>Создание условий для оптимизации времени педагогических работников на освоение цифровых ресурсов</a:t>
            </a:r>
          </a:p>
          <a:p>
            <a:pPr algn="ctr"/>
            <a:r>
              <a:rPr lang="ru-RU" dirty="0">
                <a:solidFill>
                  <a:srgbClr val="222782"/>
                </a:solidFill>
              </a:rPr>
              <a:t>Повышение процента педагогических работников уверенно пользующихся цифровыми ресурсами 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id="{DFD1D0DC-50AE-4960-88F7-559D728194B1}"/>
              </a:ext>
            </a:extLst>
          </p:cNvPr>
          <p:cNvSpPr/>
          <p:nvPr/>
        </p:nvSpPr>
        <p:spPr>
          <a:xfrm>
            <a:off x="8858309" y="6016308"/>
            <a:ext cx="2057154" cy="338554"/>
          </a:xfrm>
          <a:prstGeom prst="rect">
            <a:avLst/>
          </a:prstGeom>
          <a:solidFill>
            <a:srgbClr val="4A66AC"/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Целевой показатель</a:t>
            </a:r>
            <a:endParaRPr lang="ru-RU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01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6AA7EC-AF89-4DB1-A474-B5A9B00AC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Ключевые события проекта</a:t>
            </a:r>
            <a:endParaRPr lang="ru-RU" dirty="0"/>
          </a:p>
        </p:txBody>
      </p:sp>
      <p:sp>
        <p:nvSpPr>
          <p:cNvPr id="13" name="ссылка" hidden="1">
            <a:extLst>
              <a:ext uri="{FF2B5EF4-FFF2-40B4-BE49-F238E27FC236}">
                <a16:creationId xmlns:a16="http://schemas.microsoft.com/office/drawing/2014/main" id="{AC0CBA2E-A8EE-4ED1-AF1C-FFE1E5F45D11}"/>
              </a:ext>
            </a:extLst>
          </p:cNvPr>
          <p:cNvSpPr/>
          <p:nvPr/>
        </p:nvSpPr>
        <p:spPr>
          <a:xfrm>
            <a:off x="3168650" y="501650"/>
            <a:ext cx="5854700" cy="5854700"/>
          </a:xfrm>
          <a:custGeom>
            <a:avLst/>
            <a:gdLst>
              <a:gd name="connsiteX0" fmla="*/ 2927350 w 5854700"/>
              <a:gd name="connsiteY0" fmla="*/ 1442350 h 5854700"/>
              <a:gd name="connsiteX1" fmla="*/ 1442350 w 5854700"/>
              <a:gd name="connsiteY1" fmla="*/ 2927350 h 5854700"/>
              <a:gd name="connsiteX2" fmla="*/ 2927350 w 5854700"/>
              <a:gd name="connsiteY2" fmla="*/ 4412350 h 5854700"/>
              <a:gd name="connsiteX3" fmla="*/ 4412350 w 5854700"/>
              <a:gd name="connsiteY3" fmla="*/ 2927350 h 5854700"/>
              <a:gd name="connsiteX4" fmla="*/ 2927350 w 5854700"/>
              <a:gd name="connsiteY4" fmla="*/ 1442350 h 5854700"/>
              <a:gd name="connsiteX5" fmla="*/ 2927350 w 5854700"/>
              <a:gd name="connsiteY5" fmla="*/ 0 h 5854700"/>
              <a:gd name="connsiteX6" fmla="*/ 5854700 w 5854700"/>
              <a:gd name="connsiteY6" fmla="*/ 2927350 h 5854700"/>
              <a:gd name="connsiteX7" fmla="*/ 2927350 w 5854700"/>
              <a:gd name="connsiteY7" fmla="*/ 5854700 h 5854700"/>
              <a:gd name="connsiteX8" fmla="*/ 0 w 5854700"/>
              <a:gd name="connsiteY8" fmla="*/ 2927350 h 5854700"/>
              <a:gd name="connsiteX9" fmla="*/ 2927350 w 5854700"/>
              <a:gd name="connsiteY9" fmla="*/ 0 h 58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854700" h="5854700">
                <a:moveTo>
                  <a:pt x="2927350" y="1442350"/>
                </a:moveTo>
                <a:cubicBezTo>
                  <a:pt x="2107207" y="1442350"/>
                  <a:pt x="1442350" y="2107207"/>
                  <a:pt x="1442350" y="2927350"/>
                </a:cubicBezTo>
                <a:cubicBezTo>
                  <a:pt x="1442350" y="3747493"/>
                  <a:pt x="2107207" y="4412350"/>
                  <a:pt x="2927350" y="4412350"/>
                </a:cubicBezTo>
                <a:cubicBezTo>
                  <a:pt x="3747493" y="4412350"/>
                  <a:pt x="4412350" y="3747493"/>
                  <a:pt x="4412350" y="2927350"/>
                </a:cubicBezTo>
                <a:cubicBezTo>
                  <a:pt x="4412350" y="2107207"/>
                  <a:pt x="3747493" y="1442350"/>
                  <a:pt x="2927350" y="1442350"/>
                </a:cubicBezTo>
                <a:close/>
                <a:moveTo>
                  <a:pt x="2927350" y="0"/>
                </a:moveTo>
                <a:cubicBezTo>
                  <a:pt x="4544081" y="0"/>
                  <a:pt x="5854700" y="1310619"/>
                  <a:pt x="5854700" y="2927350"/>
                </a:cubicBezTo>
                <a:cubicBezTo>
                  <a:pt x="5854700" y="4544081"/>
                  <a:pt x="4544081" y="5854700"/>
                  <a:pt x="2927350" y="5854700"/>
                </a:cubicBezTo>
                <a:cubicBezTo>
                  <a:pt x="1310619" y="5854700"/>
                  <a:pt x="0" y="4544081"/>
                  <a:pt x="0" y="2927350"/>
                </a:cubicBezTo>
                <a:cubicBezTo>
                  <a:pt x="0" y="1310619"/>
                  <a:pt x="1310619" y="0"/>
                  <a:pt x="292735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22" name="Овал 21" hidden="1">
            <a:extLst>
              <a:ext uri="{FF2B5EF4-FFF2-40B4-BE49-F238E27FC236}">
                <a16:creationId xmlns:a16="http://schemas.microsoft.com/office/drawing/2014/main" id="{222C5F0B-6EFC-4407-96C1-A95810130485}"/>
              </a:ext>
            </a:extLst>
          </p:cNvPr>
          <p:cNvSpPr/>
          <p:nvPr/>
        </p:nvSpPr>
        <p:spPr>
          <a:xfrm>
            <a:off x="5239105" y="2187426"/>
            <a:ext cx="2475000" cy="2475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A9F6514-AF7C-44F8-9D18-65518C1B2CEF}"/>
              </a:ext>
            </a:extLst>
          </p:cNvPr>
          <p:cNvSpPr/>
          <p:nvPr/>
        </p:nvSpPr>
        <p:spPr>
          <a:xfrm>
            <a:off x="1596000" y="4311787"/>
            <a:ext cx="9090000" cy="1575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0A046E5A-3AE2-4455-8773-0AAB6BF5E6FE}"/>
              </a:ext>
            </a:extLst>
          </p:cNvPr>
          <p:cNvSpPr/>
          <p:nvPr/>
        </p:nvSpPr>
        <p:spPr>
          <a:xfrm>
            <a:off x="5848500" y="4131787"/>
            <a:ext cx="495000" cy="495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150AFF46-C280-429E-96E0-C414BA7E41E5}"/>
              </a:ext>
            </a:extLst>
          </p:cNvPr>
          <p:cNvSpPr/>
          <p:nvPr/>
        </p:nvSpPr>
        <p:spPr>
          <a:xfrm>
            <a:off x="8098500" y="4131787"/>
            <a:ext cx="495000" cy="495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12C4CF22-39A0-40C7-8041-5B487238A60E}"/>
              </a:ext>
            </a:extLst>
          </p:cNvPr>
          <p:cNvSpPr/>
          <p:nvPr/>
        </p:nvSpPr>
        <p:spPr>
          <a:xfrm>
            <a:off x="3598500" y="4131787"/>
            <a:ext cx="495000" cy="495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3EBCACA3-D779-49E5-8CF7-DE06C68741CD}"/>
              </a:ext>
            </a:extLst>
          </p:cNvPr>
          <p:cNvSpPr/>
          <p:nvPr/>
        </p:nvSpPr>
        <p:spPr>
          <a:xfrm>
            <a:off x="1348500" y="4131787"/>
            <a:ext cx="495000" cy="495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DFD465D4-6C6E-4543-B9CB-2FE32FE10A88}"/>
              </a:ext>
            </a:extLst>
          </p:cNvPr>
          <p:cNvSpPr/>
          <p:nvPr/>
        </p:nvSpPr>
        <p:spPr>
          <a:xfrm>
            <a:off x="10348500" y="4131787"/>
            <a:ext cx="495000" cy="495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апля 14">
            <a:extLst>
              <a:ext uri="{FF2B5EF4-FFF2-40B4-BE49-F238E27FC236}">
                <a16:creationId xmlns:a16="http://schemas.microsoft.com/office/drawing/2014/main" id="{3997F7A9-E392-4CD9-A952-1275B41300CF}"/>
              </a:ext>
            </a:extLst>
          </p:cNvPr>
          <p:cNvSpPr/>
          <p:nvPr/>
        </p:nvSpPr>
        <p:spPr>
          <a:xfrm rot="8092213">
            <a:off x="5466001" y="2121191"/>
            <a:ext cx="1260000" cy="1260000"/>
          </a:xfrm>
          <a:prstGeom prst="teardrop">
            <a:avLst/>
          </a:prstGeom>
          <a:solidFill>
            <a:srgbClr val="4A66AC"/>
          </a:solidFill>
          <a:ln>
            <a:noFill/>
          </a:ln>
          <a:effectLst>
            <a:outerShdw blurRad="152400" dist="1016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апля 48">
            <a:extLst>
              <a:ext uri="{FF2B5EF4-FFF2-40B4-BE49-F238E27FC236}">
                <a16:creationId xmlns:a16="http://schemas.microsoft.com/office/drawing/2014/main" id="{EF4C5898-F841-46D5-AB2B-388CD44F0F34}"/>
              </a:ext>
            </a:extLst>
          </p:cNvPr>
          <p:cNvSpPr/>
          <p:nvPr/>
        </p:nvSpPr>
        <p:spPr>
          <a:xfrm rot="8092213">
            <a:off x="965999" y="2121193"/>
            <a:ext cx="1260000" cy="1260000"/>
          </a:xfrm>
          <a:prstGeom prst="teardrop">
            <a:avLst/>
          </a:prstGeom>
          <a:solidFill>
            <a:srgbClr val="E0E5FE"/>
          </a:solidFill>
          <a:ln>
            <a:noFill/>
          </a:ln>
          <a:effectLst>
            <a:outerShdw blurRad="152400" dist="1016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Капля 15">
            <a:extLst>
              <a:ext uri="{FF2B5EF4-FFF2-40B4-BE49-F238E27FC236}">
                <a16:creationId xmlns:a16="http://schemas.microsoft.com/office/drawing/2014/main" id="{C425B52C-62C6-4DEC-B848-CE70C1ED8408}"/>
              </a:ext>
            </a:extLst>
          </p:cNvPr>
          <p:cNvSpPr/>
          <p:nvPr/>
        </p:nvSpPr>
        <p:spPr>
          <a:xfrm rot="8092213">
            <a:off x="3221930" y="2108443"/>
            <a:ext cx="1260000" cy="1260000"/>
          </a:xfrm>
          <a:prstGeom prst="teardrop">
            <a:avLst/>
          </a:prstGeom>
          <a:solidFill>
            <a:srgbClr val="798FC5"/>
          </a:solidFill>
          <a:ln>
            <a:noFill/>
          </a:ln>
          <a:effectLst>
            <a:outerShdw blurRad="152400" dist="1016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апля 16">
            <a:extLst>
              <a:ext uri="{FF2B5EF4-FFF2-40B4-BE49-F238E27FC236}">
                <a16:creationId xmlns:a16="http://schemas.microsoft.com/office/drawing/2014/main" id="{369ED830-6457-43A3-BB1C-C611185D4F5F}"/>
              </a:ext>
            </a:extLst>
          </p:cNvPr>
          <p:cNvSpPr/>
          <p:nvPr/>
        </p:nvSpPr>
        <p:spPr>
          <a:xfrm rot="8092213">
            <a:off x="7710071" y="2108443"/>
            <a:ext cx="1260000" cy="1260000"/>
          </a:xfrm>
          <a:prstGeom prst="teardrop">
            <a:avLst/>
          </a:prstGeom>
          <a:solidFill>
            <a:srgbClr val="3D3DB9"/>
          </a:solidFill>
          <a:ln>
            <a:noFill/>
          </a:ln>
          <a:effectLst>
            <a:outerShdw blurRad="152400" dist="1016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апля 17">
            <a:extLst>
              <a:ext uri="{FF2B5EF4-FFF2-40B4-BE49-F238E27FC236}">
                <a16:creationId xmlns:a16="http://schemas.microsoft.com/office/drawing/2014/main" id="{1755BC43-72DD-492B-9A9F-7509BE6C97A5}"/>
              </a:ext>
            </a:extLst>
          </p:cNvPr>
          <p:cNvSpPr/>
          <p:nvPr/>
        </p:nvSpPr>
        <p:spPr>
          <a:xfrm rot="8092213">
            <a:off x="9954140" y="2117488"/>
            <a:ext cx="1260000" cy="1260000"/>
          </a:xfrm>
          <a:prstGeom prst="teardrop">
            <a:avLst/>
          </a:prstGeom>
          <a:solidFill>
            <a:srgbClr val="28287A"/>
          </a:solidFill>
          <a:ln>
            <a:noFill/>
          </a:ln>
          <a:effectLst>
            <a:outerShdw blurRad="152400" dist="1016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3053F30-5597-4C87-AEFB-B1B81CEC8747}"/>
              </a:ext>
            </a:extLst>
          </p:cNvPr>
          <p:cNvSpPr txBox="1"/>
          <p:nvPr/>
        </p:nvSpPr>
        <p:spPr>
          <a:xfrm>
            <a:off x="1138183" y="2476833"/>
            <a:ext cx="101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222782"/>
                </a:solidFill>
              </a:rPr>
              <a:t>17.02</a:t>
            </a:r>
            <a:endParaRPr lang="ru-RU" sz="2800" b="1" dirty="0">
              <a:solidFill>
                <a:srgbClr val="22278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787AD0-0C23-4F61-BF58-490CC027DA01}"/>
              </a:ext>
            </a:extLst>
          </p:cNvPr>
          <p:cNvSpPr txBox="1"/>
          <p:nvPr/>
        </p:nvSpPr>
        <p:spPr>
          <a:xfrm>
            <a:off x="5683182" y="2485878"/>
            <a:ext cx="101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17.03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7C5A8F-3379-411C-A98B-E1F4835CC1EF}"/>
              </a:ext>
            </a:extLst>
          </p:cNvPr>
          <p:cNvSpPr txBox="1"/>
          <p:nvPr/>
        </p:nvSpPr>
        <p:spPr>
          <a:xfrm>
            <a:off x="7888183" y="2485878"/>
            <a:ext cx="101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31.03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6E88C70-8E7D-4DB6-B6D7-DECDF239B1CD}"/>
              </a:ext>
            </a:extLst>
          </p:cNvPr>
          <p:cNvSpPr txBox="1"/>
          <p:nvPr/>
        </p:nvSpPr>
        <p:spPr>
          <a:xfrm>
            <a:off x="10138182" y="2476833"/>
            <a:ext cx="101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07.04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2CF824-F446-4CCD-89E9-547BC747B3E1}"/>
              </a:ext>
            </a:extLst>
          </p:cNvPr>
          <p:cNvSpPr txBox="1"/>
          <p:nvPr/>
        </p:nvSpPr>
        <p:spPr>
          <a:xfrm>
            <a:off x="3382252" y="2487289"/>
            <a:ext cx="101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03.03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A184A5-55F3-4C41-AF7F-19DB9F211CA4}"/>
              </a:ext>
            </a:extLst>
          </p:cNvPr>
          <p:cNvSpPr txBox="1"/>
          <p:nvPr/>
        </p:nvSpPr>
        <p:spPr>
          <a:xfrm>
            <a:off x="104220" y="4768410"/>
            <a:ext cx="27967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222782"/>
                </a:solidFill>
              </a:rPr>
              <a:t>Апробация цифровых ресурсов по сбору обратной связи в социальной сети </a:t>
            </a:r>
            <a:r>
              <a:rPr lang="ru-RU" b="1" dirty="0" err="1" smtClean="0">
                <a:solidFill>
                  <a:srgbClr val="222782"/>
                </a:solidFill>
              </a:rPr>
              <a:t>ВКонтакте</a:t>
            </a:r>
            <a:endParaRPr lang="ru-RU" b="1" dirty="0">
              <a:solidFill>
                <a:srgbClr val="22278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F00167-715E-4784-A595-C92A0C5631FB}"/>
              </a:ext>
            </a:extLst>
          </p:cNvPr>
          <p:cNvSpPr txBox="1"/>
          <p:nvPr/>
        </p:nvSpPr>
        <p:spPr>
          <a:xfrm>
            <a:off x="2796997" y="4757567"/>
            <a:ext cx="21710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smtClean="0">
                <a:solidFill>
                  <a:srgbClr val="222782"/>
                </a:solidFill>
              </a:rPr>
              <a:t>Апробация платформы </a:t>
            </a:r>
            <a:r>
              <a:rPr lang="en-US" sz="1800" b="1" dirty="0" smtClean="0">
                <a:solidFill>
                  <a:srgbClr val="222782"/>
                </a:solidFill>
              </a:rPr>
              <a:t>Zoom</a:t>
            </a:r>
            <a:r>
              <a:rPr lang="ru-RU" sz="1800" b="1" dirty="0" smtClean="0">
                <a:solidFill>
                  <a:srgbClr val="222782"/>
                </a:solidFill>
              </a:rPr>
              <a:t>, для организации онлайн-конференций</a:t>
            </a:r>
            <a:endParaRPr lang="ru-RU" b="1" dirty="0">
              <a:solidFill>
                <a:srgbClr val="22278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262CF33-FAA6-4B1B-86F4-B3EF8336C8CD}"/>
              </a:ext>
            </a:extLst>
          </p:cNvPr>
          <p:cNvSpPr txBox="1"/>
          <p:nvPr/>
        </p:nvSpPr>
        <p:spPr>
          <a:xfrm>
            <a:off x="4865642" y="4783005"/>
            <a:ext cx="24607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smtClean="0">
                <a:solidFill>
                  <a:srgbClr val="222782"/>
                </a:solidFill>
              </a:rPr>
              <a:t>Апробация цифровых сервисов </a:t>
            </a:r>
            <a:r>
              <a:rPr lang="en-US" sz="1800" b="1" dirty="0" smtClean="0">
                <a:solidFill>
                  <a:srgbClr val="222782"/>
                </a:solidFill>
              </a:rPr>
              <a:t>Instagram, Whats</a:t>
            </a:r>
            <a:r>
              <a:rPr lang="en-US" b="1" dirty="0" smtClean="0">
                <a:solidFill>
                  <a:srgbClr val="222782"/>
                </a:solidFill>
              </a:rPr>
              <a:t>App, Viber</a:t>
            </a:r>
            <a:r>
              <a:rPr lang="ru-RU" sz="1800" b="1" dirty="0" smtClean="0">
                <a:solidFill>
                  <a:srgbClr val="222782"/>
                </a:solidFill>
              </a:rPr>
              <a:t> </a:t>
            </a:r>
            <a:endParaRPr lang="ru-RU" b="1" dirty="0">
              <a:solidFill>
                <a:srgbClr val="22278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570801A-FDFE-4F9A-8E99-C8B82FE9699C}"/>
              </a:ext>
            </a:extLst>
          </p:cNvPr>
          <p:cNvSpPr txBox="1"/>
          <p:nvPr/>
        </p:nvSpPr>
        <p:spPr>
          <a:xfrm>
            <a:off x="7384219" y="4768410"/>
            <a:ext cx="19117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222782"/>
                </a:solidFill>
              </a:rPr>
              <a:t>Апробация цифровых ресурсов </a:t>
            </a:r>
            <a:r>
              <a:rPr lang="en-US" b="1" dirty="0" err="1" smtClean="0">
                <a:solidFill>
                  <a:srgbClr val="222782"/>
                </a:solidFill>
              </a:rPr>
              <a:t>TikTok</a:t>
            </a:r>
            <a:r>
              <a:rPr lang="en-US" b="1" dirty="0" smtClean="0">
                <a:solidFill>
                  <a:srgbClr val="222782"/>
                </a:solidFill>
              </a:rPr>
              <a:t>, </a:t>
            </a:r>
            <a:r>
              <a:rPr lang="en-US" b="1" dirty="0" err="1" smtClean="0">
                <a:solidFill>
                  <a:srgbClr val="222782"/>
                </a:solidFill>
              </a:rPr>
              <a:t>InShot</a:t>
            </a:r>
            <a:endParaRPr lang="ru-RU" b="1" dirty="0">
              <a:solidFill>
                <a:srgbClr val="22278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77ED81A-1C6E-477D-B9CC-97C716A63B4B}"/>
              </a:ext>
            </a:extLst>
          </p:cNvPr>
          <p:cNvSpPr txBox="1"/>
          <p:nvPr/>
        </p:nvSpPr>
        <p:spPr>
          <a:xfrm>
            <a:off x="9827334" y="4757567"/>
            <a:ext cx="1513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smtClean="0">
                <a:solidFill>
                  <a:srgbClr val="222782"/>
                </a:solidFill>
              </a:rPr>
              <a:t>Сбор обратной связи</a:t>
            </a:r>
            <a:endParaRPr lang="ru-RU" b="1" dirty="0">
              <a:solidFill>
                <a:srgbClr val="222782"/>
              </a:solidFill>
            </a:endParaRPr>
          </a:p>
        </p:txBody>
      </p:sp>
      <p:pic>
        <p:nvPicPr>
          <p:cNvPr id="93" name="Рисунок 92">
            <a:extLst>
              <a:ext uri="{FF2B5EF4-FFF2-40B4-BE49-F238E27FC236}">
                <a16:creationId xmlns:a16="http://schemas.microsoft.com/office/drawing/2014/main" id="{F926461A-216E-4F58-AFEB-3CA1899D77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10416002" y="4210537"/>
            <a:ext cx="360000" cy="360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46849" y="4190302"/>
            <a:ext cx="496651" cy="3955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625" b="100000" l="0" r="100000">
                        <a14:foregroundMark x1="11250" y1="43125" x2="23438" y2="42813"/>
                        <a14:foregroundMark x1="23750" y1="42813" x2="10000" y2="56875"/>
                        <a14:foregroundMark x1="12188" y1="56875" x2="25313" y2="56875"/>
                        <a14:foregroundMark x1="28750" y1="52500" x2="42188" y2="45000"/>
                        <a14:foregroundMark x1="38125" y1="56563" x2="45000" y2="50625"/>
                        <a14:foregroundMark x1="29688" y1="45938" x2="38438" y2="42813"/>
                        <a14:foregroundMark x1="49063" y1="46250" x2="51563" y2="57500"/>
                        <a14:foregroundMark x1="57813" y1="58750" x2="63438" y2="45000"/>
                        <a14:foregroundMark x1="68125" y1="43125" x2="68125" y2="56875"/>
                        <a14:foregroundMark x1="71250" y1="44063" x2="79063" y2="47188"/>
                        <a14:foregroundMark x1="79063" y1="47188" x2="79063" y2="56563"/>
                        <a14:foregroundMark x1="81563" y1="44688" x2="86563" y2="43750"/>
                        <a14:foregroundMark x1="87500" y1="43750" x2="89375" y2="5531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1193" y="4114480"/>
            <a:ext cx="512307" cy="5123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0000" b="90000" l="10000" r="90000">
                        <a14:foregroundMark x1="38933" y1="31975" x2="64533" y2="57531"/>
                        <a14:foregroundMark x1="49467" y1="31975" x2="63200" y2="33210"/>
                        <a14:foregroundMark x1="35600" y1="35679" x2="36267" y2="58765"/>
                        <a14:foregroundMark x1="41600" y1="61111" x2="60533" y2="58765"/>
                        <a14:foregroundMark x1="64533" y1="55062" x2="64533" y2="34444"/>
                        <a14:foregroundMark x1="40267" y1="54444" x2="59867" y2="32593"/>
                        <a14:foregroundMark x1="30400" y1="54444" x2="63867" y2="35062"/>
                        <a14:foregroundMark x1="42933" y1="30864" x2="48800" y2="3259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45559" y="3479869"/>
            <a:ext cx="866326" cy="9356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701" b="100000" l="2805" r="100000">
                        <a14:foregroundMark x1="41367" y1="2937" x2="59904" y2="3683"/>
                        <a14:foregroundMark x1="7099" y1="30075" x2="2805" y2="6580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41972" y="4125372"/>
            <a:ext cx="508052" cy="5078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10000" b="98254" l="25500" r="73750">
                        <a14:foregroundMark x1="42667" y1="31429" x2="57417" y2="31429"/>
                        <a14:foregroundMark x1="58250" y1="31429" x2="58250" y2="67143"/>
                        <a14:foregroundMark x1="58250" y1="67143" x2="40250" y2="67143"/>
                        <a14:foregroundMark x1="40250" y1="74921" x2="40250" y2="29841"/>
                        <a14:foregroundMark x1="41083" y1="34444" x2="61500" y2="32857"/>
                        <a14:foregroundMark x1="58250" y1="31429" x2="61500" y2="67143"/>
                        <a14:foregroundMark x1="43500" y1="37619" x2="54167" y2="57778"/>
                        <a14:foregroundMark x1="38417" y1="36667" x2="39333" y2="57937"/>
                        <a14:foregroundMark x1="40417" y1="62222" x2="44417" y2="64921"/>
                        <a14:foregroundMark x1="44750" y1="66032" x2="44750" y2="73651"/>
                        <a14:foregroundMark x1="44750" y1="73651" x2="44750" y2="73651"/>
                        <a14:foregroundMark x1="44750" y1="46032" x2="51917" y2="54603"/>
                        <a14:foregroundMark x1="49917" y1="39365" x2="53583" y2="39365"/>
                        <a14:foregroundMark x1="54750" y1="37302" x2="54750" y2="42698"/>
                        <a14:foregroundMark x1="60750" y1="38413" x2="61333" y2="51429"/>
                        <a14:foregroundMark x1="53333" y1="28571" x2="43333" y2="29048"/>
                        <a14:foregroundMark x1="53333" y1="36190" x2="51333" y2="3936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23723" y="3578754"/>
            <a:ext cx="1286008" cy="675154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9950" b="89798" l="26417" r="75000">
                        <a14:foregroundMark x1="52667" y1="36146" x2="52667" y2="62972"/>
                        <a14:foregroundMark x1="41083" y1="70025" x2="58833" y2="67758"/>
                        <a14:foregroundMark x1="42250" y1="63854" x2="41333" y2="70277"/>
                        <a14:foregroundMark x1="50250" y1="64987" x2="50250" y2="6750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59116" y="3494199"/>
            <a:ext cx="1340557" cy="88700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24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13056" b="88056" l="28203" r="72969">
                        <a14:foregroundMark x1="39531" y1="27778" x2="41328" y2="68056"/>
                        <a14:foregroundMark x1="41797" y1="68056" x2="63516" y2="67222"/>
                        <a14:foregroundMark x1="59844" y1="74583" x2="59844" y2="33611"/>
                        <a14:foregroundMark x1="59609" y1="32778" x2="39922" y2="31944"/>
                        <a14:foregroundMark x1="46875" y1="43056" x2="43906" y2="54028"/>
                        <a14:foregroundMark x1="44375" y1="54028" x2="50391" y2="57778"/>
                        <a14:foregroundMark x1="51953" y1="58194" x2="55937" y2="50417"/>
                        <a14:foregroundMark x1="55937" y1="50417" x2="47344" y2="41806"/>
                        <a14:foregroundMark x1="52188" y1="43056" x2="54063" y2="4458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56351" y="3581660"/>
            <a:ext cx="1254305" cy="70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67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50ECA6-2C10-42CC-8823-AE3421095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Результаты реализации проекта</a:t>
            </a:r>
            <a:endParaRPr lang="ru-RU" sz="4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A69E54-D44B-4DB4-89D6-039D8E202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000" y="1989000"/>
            <a:ext cx="5220000" cy="3915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4A66AC"/>
                </a:solidFill>
              </a:rPr>
              <a:t>Сокращено время </a:t>
            </a:r>
            <a:r>
              <a:rPr lang="ru-RU" dirty="0">
                <a:solidFill>
                  <a:srgbClr val="4A66AC"/>
                </a:solidFill>
              </a:rPr>
              <a:t>на поиск и сбор </a:t>
            </a:r>
            <a:r>
              <a:rPr lang="ru-RU" dirty="0" smtClean="0">
                <a:solidFill>
                  <a:srgbClr val="4A66AC"/>
                </a:solidFill>
              </a:rPr>
              <a:t>информации</a:t>
            </a:r>
          </a:p>
          <a:p>
            <a:r>
              <a:rPr lang="ru-RU" dirty="0" smtClean="0">
                <a:solidFill>
                  <a:srgbClr val="4A66AC"/>
                </a:solidFill>
              </a:rPr>
              <a:t>Ускорено взаимодействие педагогического работника с коллегами и воспитанниками МБУ ДО ДДТ с использованием цифровых ресурсов: </a:t>
            </a:r>
            <a:r>
              <a:rPr lang="ru-RU" dirty="0" err="1" smtClean="0">
                <a:solidFill>
                  <a:srgbClr val="4A66AC"/>
                </a:solidFill>
              </a:rPr>
              <a:t>ВКонтакте</a:t>
            </a:r>
            <a:r>
              <a:rPr lang="ru-RU" dirty="0" smtClean="0">
                <a:solidFill>
                  <a:srgbClr val="4A66AC"/>
                </a:solidFill>
              </a:rPr>
              <a:t>, </a:t>
            </a:r>
            <a:r>
              <a:rPr lang="en-US" dirty="0" smtClean="0">
                <a:solidFill>
                  <a:srgbClr val="4A66AC"/>
                </a:solidFill>
              </a:rPr>
              <a:t>WhatsApp, Viber</a:t>
            </a:r>
            <a:endParaRPr lang="ru-RU" dirty="0">
              <a:solidFill>
                <a:srgbClr val="4A66AC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BBA34A7-773F-4B5F-8831-BD7E417260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000" y="1969200"/>
            <a:ext cx="5537162" cy="369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71113" y="5642390"/>
            <a:ext cx="54897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2A4F"/>
                </a:solidFill>
              </a:rPr>
              <a:t>с нескольких часов до 20-30 минут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67" t="26370" r="15416" b="65926"/>
          <a:stretch/>
        </p:blipFill>
        <p:spPr bwMode="auto">
          <a:xfrm rot="5400000">
            <a:off x="-191184" y="5668444"/>
            <a:ext cx="853480" cy="47111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543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Результаты реализации проекта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1760" y="1674000"/>
            <a:ext cx="2205000" cy="294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000" y="2754000"/>
            <a:ext cx="2205000" cy="294000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463" y="3699000"/>
            <a:ext cx="2193750" cy="2925000"/>
          </a:xfrm>
        </p:spPr>
      </p:pic>
      <p:sp>
        <p:nvSpPr>
          <p:cNvPr id="8" name="Объект 2">
            <a:extLst>
              <a:ext uri="{FF2B5EF4-FFF2-40B4-BE49-F238E27FC236}">
                <a16:creationId xmlns:a16="http://schemas.microsoft.com/office/drawing/2014/main" id="{06A69E54-D44B-4DB4-89D6-039D8E202736}"/>
              </a:ext>
            </a:extLst>
          </p:cNvPr>
          <p:cNvSpPr txBox="1">
            <a:spLocks/>
          </p:cNvSpPr>
          <p:nvPr/>
        </p:nvSpPr>
        <p:spPr>
          <a:xfrm>
            <a:off x="606000" y="1989000"/>
            <a:ext cx="5220000" cy="391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rgbClr val="4A66AC"/>
                </a:solidFill>
              </a:rPr>
              <a:t>Повышение процента педагогических работников, уверенно пользующихся цифровыми ресурсами в личных </a:t>
            </a:r>
            <a:r>
              <a:rPr lang="ru-RU" dirty="0" smtClean="0">
                <a:solidFill>
                  <a:srgbClr val="4A66AC"/>
                </a:solidFill>
              </a:rPr>
              <a:t>целях</a:t>
            </a:r>
            <a:endParaRPr lang="ru-RU" dirty="0">
              <a:solidFill>
                <a:srgbClr val="4A66AC"/>
              </a:solidFill>
            </a:endParaRPr>
          </a:p>
          <a:p>
            <a:endParaRPr lang="en-US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021979" y="5642390"/>
            <a:ext cx="22121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dirty="0">
                <a:solidFill>
                  <a:srgbClr val="FF264D"/>
                </a:solidFill>
              </a:rPr>
              <a:t>с 30</a:t>
            </a:r>
            <a:r>
              <a:rPr lang="ru-RU" sz="2800" dirty="0">
                <a:solidFill>
                  <a:srgbClr val="FF2A4F"/>
                </a:solidFill>
              </a:rPr>
              <a:t>% до 50%</a:t>
            </a:r>
            <a:endParaRPr lang="en-US" sz="2800" dirty="0">
              <a:solidFill>
                <a:srgbClr val="FF2A4F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67" t="26370" r="15416" b="65926"/>
          <a:stretch/>
        </p:blipFill>
        <p:spPr bwMode="auto">
          <a:xfrm rot="5400000">
            <a:off x="-191184" y="5668444"/>
            <a:ext cx="853480" cy="47111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220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3D8FF0-30C2-49C2-B43E-5FA1B956C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Перспективы проекта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8A402B-EC8F-4913-9E37-C2F778C4F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6000" y="2349000"/>
            <a:ext cx="9435600" cy="4097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rgbClr val="222782"/>
                </a:solidFill>
              </a:rPr>
              <a:t>Использование цифровых ресурсов педагогическими работниками в профессиональных </a:t>
            </a:r>
            <a:r>
              <a:rPr lang="ru-RU" sz="3200" dirty="0" smtClean="0">
                <a:solidFill>
                  <a:srgbClr val="222782"/>
                </a:solidFill>
              </a:rPr>
              <a:t>целях</a:t>
            </a:r>
          </a:p>
          <a:p>
            <a:pPr marL="0" indent="0">
              <a:buNone/>
            </a:pPr>
            <a:endParaRPr lang="ru-RU" sz="3200" dirty="0" smtClean="0">
              <a:solidFill>
                <a:srgbClr val="222782"/>
              </a:solidFill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rgbClr val="222782"/>
                </a:solidFill>
              </a:rPr>
              <a:t>Увеличение количества педагогических работников, использующих цифровые ресурсы, в профессиональных целях.</a:t>
            </a:r>
          </a:p>
          <a:p>
            <a:endParaRPr lang="ru-RU" dirty="0" smtClean="0">
              <a:solidFill>
                <a:srgbClr val="4A66AC"/>
              </a:solidFill>
            </a:endParaRPr>
          </a:p>
          <a:p>
            <a:endParaRPr lang="en-US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67" t="26370" r="15416" b="65926"/>
          <a:stretch/>
        </p:blipFill>
        <p:spPr bwMode="auto">
          <a:xfrm rot="5400000">
            <a:off x="687948" y="2357052"/>
            <a:ext cx="853480" cy="837377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67" t="26370" r="15416" b="65926"/>
          <a:stretch/>
        </p:blipFill>
        <p:spPr bwMode="auto">
          <a:xfrm rot="5400000">
            <a:off x="665468" y="4157053"/>
            <a:ext cx="853480" cy="837377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6958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D7062D2-87BA-47CB-AA8D-848BE686EE02}"/>
              </a:ext>
            </a:extLst>
          </p:cNvPr>
          <p:cNvSpPr txBox="1"/>
          <p:nvPr/>
        </p:nvSpPr>
        <p:spPr>
          <a:xfrm>
            <a:off x="1371000" y="3024000"/>
            <a:ext cx="945906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78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СПАСИБО 	ЗА ВНИМАНИЕ!</a:t>
            </a:r>
            <a:endParaRPr kumimoji="0" lang="ru-RU" sz="6600" b="0" i="0" u="none" strike="noStrike" kern="1200" cap="none" spc="0" normalizeH="0" baseline="0" noProof="0" dirty="0">
              <a:ln>
                <a:noFill/>
              </a:ln>
              <a:solidFill>
                <a:srgbClr val="222782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619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292</Words>
  <Application>Microsoft Office PowerPoint</Application>
  <PresentationFormat>Широкоэкранный</PresentationFormat>
  <Paragraphs>48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Внедрение инструментов цифровых ресурсов  в профессиональную деятельность педагогических работников  МБУ ДО ДДТ</vt:lpstr>
      <vt:lpstr>Вовлеченные лица и рамки проекта</vt:lpstr>
      <vt:lpstr>Обоснование выбора</vt:lpstr>
      <vt:lpstr>Цели и плановый эффект</vt:lpstr>
      <vt:lpstr>Ключевые события проекта</vt:lpstr>
      <vt:lpstr>Результаты реализации проекта</vt:lpstr>
      <vt:lpstr>Результаты реализации проекта</vt:lpstr>
      <vt:lpstr>Перспективы проекта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ddt4</cp:lastModifiedBy>
  <cp:revision>30</cp:revision>
  <dcterms:created xsi:type="dcterms:W3CDTF">2020-07-05T17:04:43Z</dcterms:created>
  <dcterms:modified xsi:type="dcterms:W3CDTF">2021-11-26T13:32:13Z</dcterms:modified>
</cp:coreProperties>
</file>