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3"/>
    <a:srgbClr val="A6CEF3"/>
    <a:srgbClr val="4978CD"/>
    <a:srgbClr val="70AB46"/>
    <a:srgbClr val="44B564"/>
    <a:srgbClr val="42BDB7"/>
    <a:srgbClr val="70AD47"/>
    <a:srgbClr val="43B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9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3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9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0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30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1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3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910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56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26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1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D356-6023-45E0-A8D2-56CB53510DB3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4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8366688" y="2717974"/>
            <a:ext cx="1972128" cy="1744298"/>
          </a:xfrm>
          <a:prstGeom prst="roundRect">
            <a:avLst/>
          </a:prstGeom>
          <a:solidFill>
            <a:srgbClr val="44B564"/>
          </a:solidFill>
          <a:scene3d>
            <a:camera prst="orthographicFront"/>
            <a:lightRig rig="threePt" dir="t"/>
          </a:scene3d>
          <a:sp3d contourW="12700" prstMaterial="plastic">
            <a:bevelT/>
            <a:bevelB prst="relaxedInset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Окончание поиска информации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8502" y="849702"/>
            <a:ext cx="9144000" cy="398861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целевого состояния проекта</a:t>
            </a:r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6948691" y="3013491"/>
            <a:ext cx="1417997" cy="947580"/>
            <a:chOff x="9245340" y="978732"/>
            <a:chExt cx="2206473" cy="19287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2" name="Стрелка вправо 61"/>
            <p:cNvSpPr/>
            <p:nvPr/>
          </p:nvSpPr>
          <p:spPr>
            <a:xfrm>
              <a:off x="9245340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Стрелка вправо 15"/>
            <p:cNvSpPr txBox="1"/>
            <p:nvPr/>
          </p:nvSpPr>
          <p:spPr>
            <a:xfrm>
              <a:off x="9390809" y="1268041"/>
              <a:ext cx="1869088" cy="1350115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dirty="0" smtClean="0"/>
                <a:t> 5</a:t>
              </a:r>
              <a:r>
                <a:rPr lang="ru-RU" b="1" kern="1200" dirty="0" smtClean="0"/>
                <a:t> мин</a:t>
              </a:r>
              <a:endParaRPr lang="ru-RU" b="1" kern="1200" dirty="0"/>
            </a:p>
          </p:txBody>
        </p:sp>
      </p:grpSp>
      <p:sp>
        <p:nvSpPr>
          <p:cNvPr id="24" name="Облако 23"/>
          <p:cNvSpPr/>
          <p:nvPr/>
        </p:nvSpPr>
        <p:spPr>
          <a:xfrm>
            <a:off x="4410337" y="2688484"/>
            <a:ext cx="2566839" cy="1956395"/>
          </a:xfrm>
          <a:prstGeom prst="cloud">
            <a:avLst/>
          </a:prstGeom>
          <a:solidFill>
            <a:srgbClr val="42BDB7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Ознакомление </a:t>
            </a:r>
            <a:r>
              <a:rPr lang="ru-RU" sz="1600" b="1" dirty="0" smtClean="0">
                <a:solidFill>
                  <a:schemeClr val="tx1"/>
                </a:solidFill>
              </a:rPr>
              <a:t>с необходимыми материалами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(20 мин.)</a:t>
            </a:r>
            <a:endParaRPr lang="ru-RU" sz="1600" b="1" dirty="0">
              <a:solidFill>
                <a:schemeClr val="tx1"/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3255567" y="2881089"/>
            <a:ext cx="1336160" cy="1079982"/>
            <a:chOff x="1174872" y="355941"/>
            <a:chExt cx="1588952" cy="255152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2" name="Стрелка вправо 71"/>
            <p:cNvSpPr/>
            <p:nvPr/>
          </p:nvSpPr>
          <p:spPr>
            <a:xfrm>
              <a:off x="1174872" y="978732"/>
              <a:ext cx="1588952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Стрелка вправо 4"/>
            <p:cNvSpPr txBox="1"/>
            <p:nvPr/>
          </p:nvSpPr>
          <p:spPr>
            <a:xfrm>
              <a:off x="1280241" y="355941"/>
              <a:ext cx="1176449" cy="2262216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100" b="1" kern="1200" dirty="0"/>
            </a:p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dirty="0" smtClean="0"/>
                <a:t>5</a:t>
              </a:r>
              <a:r>
                <a:rPr lang="ru-RU" b="1" kern="1200" dirty="0" smtClean="0"/>
                <a:t> мин</a:t>
              </a:r>
              <a:endParaRPr lang="ru-RU" b="1" kern="1200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1011937" y="2825445"/>
            <a:ext cx="2248720" cy="1682474"/>
            <a:chOff x="5734" y="1391481"/>
            <a:chExt cx="1103236" cy="110323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5734" y="1391481"/>
              <a:ext cx="1103236" cy="1103236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Овал 6"/>
            <p:cNvSpPr txBox="1"/>
            <p:nvPr/>
          </p:nvSpPr>
          <p:spPr>
            <a:xfrm>
              <a:off x="105878" y="1560571"/>
              <a:ext cx="900451" cy="7672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</a:rPr>
                <a:t>Начало </a:t>
              </a:r>
              <a:r>
                <a:rPr lang="ru-RU" sz="1600" b="1" dirty="0" smtClean="0">
                  <a:solidFill>
                    <a:schemeClr val="tx1"/>
                  </a:solidFill>
                </a:rPr>
                <a:t>поиска педагогами нужной информации</a:t>
              </a:r>
              <a:endParaRPr lang="ru-RU" sz="16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Овальная выноска 73"/>
          <p:cNvSpPr/>
          <p:nvPr/>
        </p:nvSpPr>
        <p:spPr>
          <a:xfrm>
            <a:off x="2822639" y="1508203"/>
            <a:ext cx="2136455" cy="945804"/>
          </a:xfrm>
          <a:prstGeom prst="wedgeEllipseCallout">
            <a:avLst/>
          </a:prstGeom>
          <a:solidFill>
            <a:srgbClr val="4472C3"/>
          </a:solidFill>
          <a:scene3d>
            <a:camera prst="orthographicFront"/>
            <a:lightRig rig="threePt" dir="t"/>
          </a:scene3d>
          <a:sp3d contourW="12700" prstMaterial="plastic">
            <a:bevelT/>
            <a:bevelB prst="relaxedInset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Вход в сеть Интернет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8" name="Овальная выноска 77"/>
          <p:cNvSpPr/>
          <p:nvPr/>
        </p:nvSpPr>
        <p:spPr>
          <a:xfrm>
            <a:off x="5739581" y="1434429"/>
            <a:ext cx="2401094" cy="969186"/>
          </a:xfrm>
          <a:prstGeom prst="wedgeEllipseCallout">
            <a:avLst/>
          </a:prstGeom>
          <a:solidFill>
            <a:srgbClr val="4472C3"/>
          </a:solidFill>
          <a:scene3d>
            <a:camera prst="orthographicFront"/>
            <a:lightRig rig="threePt" dir="t"/>
          </a:scene3d>
          <a:sp3d contourW="12700" prstMaterial="plastic">
            <a:bevelT/>
            <a:bevelB prst="relaxedInset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Выбор необходимой информации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24" y="2522198"/>
            <a:ext cx="657180" cy="63135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495" y="2353419"/>
            <a:ext cx="657180" cy="631352"/>
          </a:xfrm>
          <a:prstGeom prst="rect">
            <a:avLst/>
          </a:prstGeom>
        </p:spPr>
      </p:pic>
      <p:sp>
        <p:nvSpPr>
          <p:cNvPr id="87" name="Заголовок 1"/>
          <p:cNvSpPr txBox="1">
            <a:spLocks/>
          </p:cNvSpPr>
          <p:nvPr/>
        </p:nvSpPr>
        <p:spPr>
          <a:xfrm>
            <a:off x="424888" y="5058538"/>
            <a:ext cx="10830941" cy="1471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100" b="1" dirty="0" smtClean="0">
                <a:solidFill>
                  <a:srgbClr val="002060"/>
                </a:solidFill>
              </a:rPr>
              <a:t>Перечень улучшений:</a:t>
            </a:r>
          </a:p>
          <a:p>
            <a:pPr marL="457200" indent="-457200" algn="just">
              <a:buAutoNum type="arabicPeriod"/>
            </a:pPr>
            <a:r>
              <a:rPr lang="ru-RU" sz="2100" b="1" dirty="0">
                <a:solidFill>
                  <a:srgbClr val="002060"/>
                </a:solidFill>
              </a:rPr>
              <a:t>И</a:t>
            </a:r>
            <a:r>
              <a:rPr lang="ru-RU" sz="2100" b="1" dirty="0" smtClean="0">
                <a:solidFill>
                  <a:srgbClr val="002060"/>
                </a:solidFill>
              </a:rPr>
              <a:t>сключены лишние перемещения;</a:t>
            </a:r>
          </a:p>
          <a:p>
            <a:pPr marL="457200" indent="-457200" algn="just">
              <a:buAutoNum type="arabicPeriod"/>
            </a:pPr>
            <a:r>
              <a:rPr lang="ru-RU" sz="2100" b="1" dirty="0" smtClean="0">
                <a:solidFill>
                  <a:srgbClr val="002060"/>
                </a:solidFill>
              </a:rPr>
              <a:t>Минимизировано время на ознакомление с </a:t>
            </a:r>
            <a:r>
              <a:rPr lang="ru-RU" sz="2100" b="1" dirty="0" smtClean="0">
                <a:solidFill>
                  <a:srgbClr val="002060"/>
                </a:solidFill>
              </a:rPr>
              <a:t>необходимыми материалами;</a:t>
            </a:r>
            <a:endParaRPr lang="ru-RU" sz="2100" b="1" dirty="0" smtClean="0">
              <a:solidFill>
                <a:srgbClr val="002060"/>
              </a:solidFill>
            </a:endParaRPr>
          </a:p>
          <a:p>
            <a:pPr marL="457200" indent="-457200" algn="just">
              <a:buAutoNum type="arabicPeriod"/>
            </a:pPr>
            <a:r>
              <a:rPr lang="ru-RU" sz="2100" b="1" dirty="0" smtClean="0">
                <a:solidFill>
                  <a:srgbClr val="002060"/>
                </a:solidFill>
              </a:rPr>
              <a:t>Увеличивается охват информируемых;</a:t>
            </a:r>
          </a:p>
          <a:p>
            <a:pPr marL="457200" indent="-457200" algn="just">
              <a:buAutoNum type="arabicPeriod"/>
            </a:pPr>
            <a:r>
              <a:rPr lang="ru-RU" sz="2100" b="1" dirty="0" smtClean="0">
                <a:solidFill>
                  <a:srgbClr val="002060"/>
                </a:solidFill>
              </a:rPr>
              <a:t>Не </a:t>
            </a:r>
            <a:r>
              <a:rPr lang="ru-RU" sz="2100" b="1" dirty="0" smtClean="0">
                <a:solidFill>
                  <a:srgbClr val="002060"/>
                </a:solidFill>
              </a:rPr>
              <a:t>тратятся расходные материалы для принтера.</a:t>
            </a:r>
            <a:endParaRPr lang="ru-RU" sz="2100" b="1" dirty="0">
              <a:solidFill>
                <a:srgbClr val="002060"/>
              </a:solidFill>
            </a:endParaRPr>
          </a:p>
        </p:txBody>
      </p:sp>
      <p:sp>
        <p:nvSpPr>
          <p:cNvPr id="88" name="Заголовок 1"/>
          <p:cNvSpPr txBox="1">
            <a:spLocks/>
          </p:cNvSpPr>
          <p:nvPr/>
        </p:nvSpPr>
        <p:spPr>
          <a:xfrm>
            <a:off x="8340174" y="4906365"/>
            <a:ext cx="1899305" cy="4478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ВВП = </a:t>
            </a:r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</a:t>
            </a:r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</a:t>
            </a:r>
            <a:endParaRPr lang="ru-RU" sz="2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28256" y="588813"/>
            <a:ext cx="11931918" cy="6149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Проект: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«Оптимизация организации  методической работы с педагогами ДОО через виртуальный методический кабинет»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9947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блако 26"/>
          <p:cNvSpPr/>
          <p:nvPr/>
        </p:nvSpPr>
        <p:spPr>
          <a:xfrm>
            <a:off x="322423" y="1165296"/>
            <a:ext cx="2587861" cy="1276726"/>
          </a:xfrm>
          <a:prstGeom prst="cloud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Лишнее перемещение по ДОУ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8645230" y="2950507"/>
            <a:ext cx="1899024" cy="2043583"/>
          </a:xfrm>
          <a:prstGeom prst="roundRect">
            <a:avLst/>
          </a:prstGeom>
          <a:solidFill>
            <a:srgbClr val="44B564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Распечатывает на принтере </a:t>
            </a:r>
            <a:r>
              <a:rPr lang="ru-RU" b="1" dirty="0" smtClean="0">
                <a:solidFill>
                  <a:schemeClr val="tx1"/>
                </a:solidFill>
              </a:rPr>
              <a:t>необходимую информацию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6354" y="559025"/>
            <a:ext cx="9144000" cy="614997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текущего состояния проекта</a:t>
            </a:r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6479709" y="3339954"/>
            <a:ext cx="2129841" cy="877757"/>
            <a:chOff x="9245340" y="978732"/>
            <a:chExt cx="2206473" cy="19287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2" name="Стрелка вправо 61"/>
            <p:cNvSpPr/>
            <p:nvPr/>
          </p:nvSpPr>
          <p:spPr>
            <a:xfrm>
              <a:off x="9245340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Стрелка вправо 15"/>
            <p:cNvSpPr txBox="1"/>
            <p:nvPr/>
          </p:nvSpPr>
          <p:spPr>
            <a:xfrm>
              <a:off x="9668819" y="1268041"/>
              <a:ext cx="1203794" cy="1350115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dirty="0" smtClean="0"/>
                <a:t> 5</a:t>
              </a:r>
              <a:r>
                <a:rPr lang="ru-RU" b="1" kern="1200" dirty="0" smtClean="0"/>
                <a:t> </a:t>
              </a:r>
              <a:r>
                <a:rPr lang="ru-RU" b="1" kern="1200" dirty="0" smtClean="0"/>
                <a:t>мин</a:t>
              </a:r>
              <a:endParaRPr lang="ru-RU" b="1" kern="1200" dirty="0"/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4482425" y="2974629"/>
            <a:ext cx="1894533" cy="2063474"/>
          </a:xfrm>
          <a:prstGeom prst="roundRect">
            <a:avLst/>
          </a:prstGeom>
          <a:solidFill>
            <a:srgbClr val="42BDB7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Получает консультацию по актуальным </a:t>
            </a:r>
            <a:r>
              <a:rPr lang="ru-RU" b="1" dirty="0" smtClean="0">
                <a:solidFill>
                  <a:schemeClr val="tx1"/>
                </a:solidFill>
              </a:rPr>
              <a:t>вопросам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(от 1 часа до 2 часов)</a:t>
            </a:r>
            <a:endParaRPr lang="ru-RU" b="1" dirty="0">
              <a:solidFill>
                <a:schemeClr val="tx1"/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2401242" y="3163403"/>
            <a:ext cx="1973438" cy="1079982"/>
            <a:chOff x="557352" y="355941"/>
            <a:chExt cx="2206473" cy="255152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2" name="Стрелка вправо 71"/>
            <p:cNvSpPr/>
            <p:nvPr/>
          </p:nvSpPr>
          <p:spPr>
            <a:xfrm>
              <a:off x="557352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Стрелка вправо 4"/>
            <p:cNvSpPr txBox="1"/>
            <p:nvPr/>
          </p:nvSpPr>
          <p:spPr>
            <a:xfrm>
              <a:off x="1073988" y="355941"/>
              <a:ext cx="1382703" cy="2262216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100" b="1" kern="1200" dirty="0"/>
            </a:p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dirty="0" smtClean="0"/>
                <a:t>5</a:t>
              </a:r>
              <a:r>
                <a:rPr lang="ru-RU" b="1" kern="1200" dirty="0" smtClean="0"/>
                <a:t> мин</a:t>
              </a:r>
              <a:endParaRPr lang="ru-RU" b="1" kern="1200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611720" y="2907328"/>
            <a:ext cx="1751451" cy="1944304"/>
            <a:chOff x="5734" y="1391481"/>
            <a:chExt cx="1103236" cy="110323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5734" y="1391481"/>
              <a:ext cx="1103236" cy="1103236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Овал 6"/>
            <p:cNvSpPr txBox="1"/>
            <p:nvPr/>
          </p:nvSpPr>
          <p:spPr>
            <a:xfrm>
              <a:off x="94135" y="1531857"/>
              <a:ext cx="974930" cy="7672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chemeClr val="tx1"/>
                  </a:solidFill>
                </a:rPr>
                <a:t>Педагог идет в методический кабинет</a:t>
              </a:r>
              <a:endParaRPr lang="ru-RU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Облако 78"/>
          <p:cNvSpPr/>
          <p:nvPr/>
        </p:nvSpPr>
        <p:spPr>
          <a:xfrm>
            <a:off x="9391255" y="1435862"/>
            <a:ext cx="2305999" cy="1267199"/>
          </a:xfrm>
          <a:prstGeom prst="cloud">
            <a:avLst/>
          </a:prstGeom>
          <a:solidFill>
            <a:srgbClr val="A6CEF3"/>
          </a:solidFill>
          <a:scene3d>
            <a:camera prst="orthographicFront"/>
            <a:lightRig rig="threePt" dir="t"/>
          </a:scene3d>
          <a:sp3d contourW="12700" prstMaterial="plastic">
            <a:bevelT/>
            <a:bevelB prst="relaxedInset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Потеря времени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705" y="2802865"/>
            <a:ext cx="657180" cy="631352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859" y="2761286"/>
            <a:ext cx="657180" cy="631352"/>
          </a:xfrm>
          <a:prstGeom prst="rect">
            <a:avLst/>
          </a:prstGeom>
        </p:spPr>
      </p:pic>
      <p:sp>
        <p:nvSpPr>
          <p:cNvPr id="87" name="Заголовок 1"/>
          <p:cNvSpPr txBox="1">
            <a:spLocks/>
          </p:cNvSpPr>
          <p:nvPr/>
        </p:nvSpPr>
        <p:spPr>
          <a:xfrm>
            <a:off x="430836" y="5227540"/>
            <a:ext cx="8624908" cy="1471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100" b="1" dirty="0" smtClean="0">
                <a:solidFill>
                  <a:srgbClr val="002060"/>
                </a:solidFill>
              </a:rPr>
              <a:t>Перечень проблем: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1.Лишнее </a:t>
            </a:r>
            <a:r>
              <a:rPr lang="ru-RU" sz="1600" b="1" dirty="0">
                <a:solidFill>
                  <a:srgbClr val="002060"/>
                </a:solidFill>
              </a:rPr>
              <a:t>перемещение по детскому саду.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2.Дублирование </a:t>
            </a:r>
            <a:r>
              <a:rPr lang="ru-RU" sz="1600" b="1" dirty="0">
                <a:solidFill>
                  <a:srgbClr val="002060"/>
                </a:solidFill>
              </a:rPr>
              <a:t>информации.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3.Длительная </a:t>
            </a:r>
            <a:r>
              <a:rPr lang="ru-RU" sz="1600" b="1" dirty="0">
                <a:solidFill>
                  <a:srgbClr val="002060"/>
                </a:solidFill>
              </a:rPr>
              <a:t>затрата времени для </a:t>
            </a:r>
            <a:r>
              <a:rPr lang="ru-RU" sz="1600" b="1" dirty="0" smtClean="0">
                <a:solidFill>
                  <a:srgbClr val="002060"/>
                </a:solidFill>
              </a:rPr>
              <a:t>консультации педагогов по общим вопросам.</a:t>
            </a:r>
            <a:endParaRPr lang="ru-RU" sz="1600" b="1" dirty="0">
              <a:solidFill>
                <a:srgbClr val="00206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4.Лишняя </a:t>
            </a:r>
            <a:r>
              <a:rPr lang="ru-RU" sz="1600" b="1" dirty="0">
                <a:solidFill>
                  <a:srgbClr val="002060"/>
                </a:solidFill>
              </a:rPr>
              <a:t>затрата средств (расходные материалы для принтера</a:t>
            </a:r>
            <a:r>
              <a:rPr lang="ru-RU" sz="1600" b="1" dirty="0" smtClean="0">
                <a:solidFill>
                  <a:srgbClr val="002060"/>
                </a:solidFill>
              </a:rPr>
              <a:t>).</a:t>
            </a:r>
            <a:endParaRPr lang="ru-RU" sz="1600" b="1" dirty="0" smtClean="0">
              <a:solidFill>
                <a:srgbClr val="002060"/>
              </a:solidFill>
            </a:endParaRPr>
          </a:p>
        </p:txBody>
      </p:sp>
      <p:sp>
        <p:nvSpPr>
          <p:cNvPr id="88" name="Заголовок 1"/>
          <p:cNvSpPr txBox="1">
            <a:spLocks/>
          </p:cNvSpPr>
          <p:nvPr/>
        </p:nvSpPr>
        <p:spPr>
          <a:xfrm>
            <a:off x="8497824" y="5087932"/>
            <a:ext cx="2281815" cy="4478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ВВП = </a:t>
            </a:r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2ч 10 </a:t>
            </a:r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</a:t>
            </a:r>
            <a:endParaRPr lang="ru-RU" sz="2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Облако 28"/>
          <p:cNvSpPr/>
          <p:nvPr/>
        </p:nvSpPr>
        <p:spPr>
          <a:xfrm>
            <a:off x="5026528" y="1234571"/>
            <a:ext cx="2478758" cy="1276726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Обращения к сотрудникам, отвлечение их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Облако 29"/>
          <p:cNvSpPr/>
          <p:nvPr/>
        </p:nvSpPr>
        <p:spPr>
          <a:xfrm>
            <a:off x="3030814" y="1321995"/>
            <a:ext cx="1935086" cy="1276726"/>
          </a:xfrm>
          <a:prstGeom prst="cloud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Потеря времени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200092" y="514163"/>
            <a:ext cx="11931918" cy="6149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Проект: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«Оптимизация организации  методической работы с педагогами ДОО через виртуальный методический кабинет»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Облако 31"/>
          <p:cNvSpPr/>
          <p:nvPr/>
        </p:nvSpPr>
        <p:spPr>
          <a:xfrm>
            <a:off x="7565915" y="1353167"/>
            <a:ext cx="1935086" cy="1276726"/>
          </a:xfrm>
          <a:prstGeom prst="cloud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Лишняя затрата средств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1315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177</Words>
  <Application>Microsoft Office PowerPoint</Application>
  <PresentationFormat>Широкоэкранный</PresentationFormat>
  <Paragraphs>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Карта целевого состояния проекта</vt:lpstr>
      <vt:lpstr>Карта текущего состояния проекта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 целевого состояния проекта</dc:title>
  <dc:creator>admin</dc:creator>
  <cp:lastModifiedBy>Boss</cp:lastModifiedBy>
  <cp:revision>36</cp:revision>
  <dcterms:created xsi:type="dcterms:W3CDTF">2019-12-03T05:57:08Z</dcterms:created>
  <dcterms:modified xsi:type="dcterms:W3CDTF">2021-04-26T10:19:37Z</dcterms:modified>
</cp:coreProperties>
</file>