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3"/>
    <a:srgbClr val="A6CEF3"/>
    <a:srgbClr val="4978CD"/>
    <a:srgbClr val="70AB46"/>
    <a:srgbClr val="44B564"/>
    <a:srgbClr val="42BDB7"/>
    <a:srgbClr val="70AD47"/>
    <a:srgbClr val="43B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9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3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9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0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3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1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3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1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6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26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16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D356-6023-45E0-A8D2-56CB53510DB3}" type="datetimeFigureOut">
              <a:rPr lang="ru-RU" smtClean="0"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46297-0A82-463F-8288-D7B0D931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4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Скругленный прямоугольник 76"/>
          <p:cNvSpPr/>
          <p:nvPr/>
        </p:nvSpPr>
        <p:spPr>
          <a:xfrm>
            <a:off x="10779639" y="2938792"/>
            <a:ext cx="1347556" cy="2070354"/>
          </a:xfrm>
          <a:prstGeom prst="roundRect">
            <a:avLst/>
          </a:prstGeom>
          <a:solidFill>
            <a:srgbClr val="70AB46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План написан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595044" y="3078876"/>
            <a:ext cx="1796506" cy="2043583"/>
          </a:xfrm>
          <a:prstGeom prst="roundRect">
            <a:avLst/>
          </a:prstGeom>
          <a:solidFill>
            <a:srgbClr val="44B564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Переписывает необходимую информацию из источника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6354" y="559025"/>
            <a:ext cx="9144000" cy="614997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текущего состояния проекта</a:t>
            </a: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4594725" y="3467157"/>
            <a:ext cx="1053244" cy="894491"/>
            <a:chOff x="9245340" y="978732"/>
            <a:chExt cx="2206473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2" name="Стрелка вправо 61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Стрелка вправо 15"/>
            <p:cNvSpPr txBox="1"/>
            <p:nvPr/>
          </p:nvSpPr>
          <p:spPr>
            <a:xfrm>
              <a:off x="9351788" y="1234919"/>
              <a:ext cx="1993578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100" b="1" kern="1200" dirty="0" smtClean="0"/>
                <a:t>  </a:t>
              </a:r>
              <a:r>
                <a:rPr lang="ru-RU" b="1" dirty="0" smtClean="0"/>
                <a:t>9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2757588" y="3019338"/>
            <a:ext cx="1802602" cy="2063474"/>
          </a:xfrm>
          <a:prstGeom prst="roundRect">
            <a:avLst/>
          </a:prstGeom>
          <a:solidFill>
            <a:srgbClr val="42BDB7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Поиск необходимой методической литературы</a:t>
            </a:r>
            <a:endParaRPr lang="ru-RU" b="1" dirty="0">
              <a:solidFill>
                <a:schemeClr val="tx1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627504" y="3272511"/>
            <a:ext cx="1152941" cy="1046451"/>
            <a:chOff x="557352" y="355941"/>
            <a:chExt cx="2206473" cy="255152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2" name="Стрелка вправо 71"/>
            <p:cNvSpPr/>
            <p:nvPr/>
          </p:nvSpPr>
          <p:spPr>
            <a:xfrm>
              <a:off x="557352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Стрелка вправо 4"/>
            <p:cNvSpPr txBox="1"/>
            <p:nvPr/>
          </p:nvSpPr>
          <p:spPr>
            <a:xfrm>
              <a:off x="1073988" y="355941"/>
              <a:ext cx="1382703" cy="226221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100" b="1" kern="1200" dirty="0"/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1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49083" y="2899002"/>
            <a:ext cx="1688813" cy="2039414"/>
            <a:chOff x="5734" y="1391481"/>
            <a:chExt cx="1103236" cy="11032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5734" y="1391481"/>
              <a:ext cx="1103236" cy="1103236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Овал 6"/>
            <p:cNvSpPr txBox="1"/>
            <p:nvPr/>
          </p:nvSpPr>
          <p:spPr>
            <a:xfrm>
              <a:off x="105878" y="1560571"/>
              <a:ext cx="900451" cy="7672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tx1"/>
                  </a:solidFill>
                </a:rPr>
                <a:t>Педагог открывает бумажный план</a:t>
              </a:r>
              <a:endParaRPr lang="ru-RU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Облако 78"/>
          <p:cNvSpPr/>
          <p:nvPr/>
        </p:nvSpPr>
        <p:spPr>
          <a:xfrm>
            <a:off x="9643357" y="1478920"/>
            <a:ext cx="2483838" cy="1267199"/>
          </a:xfrm>
          <a:prstGeom prst="cloud">
            <a:avLst/>
          </a:prstGeom>
          <a:solidFill>
            <a:srgbClr val="A6CEF3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Неэстетичный вид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7" name="Заголовок 1"/>
          <p:cNvSpPr txBox="1">
            <a:spLocks/>
          </p:cNvSpPr>
          <p:nvPr/>
        </p:nvSpPr>
        <p:spPr>
          <a:xfrm>
            <a:off x="74549" y="5372944"/>
            <a:ext cx="8624908" cy="1471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Перечень проблем:</a:t>
            </a:r>
          </a:p>
          <a:p>
            <a:pPr marL="457200" indent="-457200" algn="just">
              <a:buAutoNum type="arabicPeriod"/>
            </a:pPr>
            <a:r>
              <a:rPr lang="ru-RU" sz="1800" b="1" dirty="0">
                <a:solidFill>
                  <a:srgbClr val="002060"/>
                </a:solidFill>
              </a:rPr>
              <a:t>Длительность написания документации по планированию образовательного процесса.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Длительный </a:t>
            </a:r>
            <a:r>
              <a:rPr lang="ru-RU" sz="1800" b="1" dirty="0">
                <a:solidFill>
                  <a:srgbClr val="002060"/>
                </a:solidFill>
              </a:rPr>
              <a:t>поиск информации.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Сложность </a:t>
            </a:r>
            <a:r>
              <a:rPr lang="ru-RU" sz="1800" b="1" dirty="0">
                <a:solidFill>
                  <a:srgbClr val="002060"/>
                </a:solidFill>
              </a:rPr>
              <a:t>при использовании другими педагогами.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Неэстетичный</a:t>
            </a:r>
            <a:r>
              <a:rPr lang="ru-RU" sz="1800" b="1" dirty="0">
                <a:solidFill>
                  <a:srgbClr val="002060"/>
                </a:solidFill>
              </a:rPr>
              <a:t>, небрежный вид документации, не отвечающий современным требованиям.</a:t>
            </a:r>
          </a:p>
        </p:txBody>
      </p:sp>
      <p:sp>
        <p:nvSpPr>
          <p:cNvPr id="88" name="Заголовок 1"/>
          <p:cNvSpPr txBox="1">
            <a:spLocks/>
          </p:cNvSpPr>
          <p:nvPr/>
        </p:nvSpPr>
        <p:spPr>
          <a:xfrm>
            <a:off x="9562980" y="5593678"/>
            <a:ext cx="1899305" cy="447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ВВП = 40 мин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2371015" y="1262066"/>
            <a:ext cx="2144097" cy="1496579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Лишние движения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Облако 28"/>
          <p:cNvSpPr/>
          <p:nvPr/>
        </p:nvSpPr>
        <p:spPr>
          <a:xfrm>
            <a:off x="7109706" y="1157241"/>
            <a:ext cx="2720833" cy="178155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Сложности, при использовании другими педагогами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Облако 29"/>
          <p:cNvSpPr/>
          <p:nvPr/>
        </p:nvSpPr>
        <p:spPr>
          <a:xfrm>
            <a:off x="4560190" y="1399842"/>
            <a:ext cx="2381375" cy="1334138"/>
          </a:xfrm>
          <a:prstGeom prst="cloud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Потеря времени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195277" y="99086"/>
            <a:ext cx="11931918" cy="614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«Оптимизация планирования образовательной работы с дошкольниками»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8455346" y="3031368"/>
            <a:ext cx="1688813" cy="2039414"/>
            <a:chOff x="5734" y="1391481"/>
            <a:chExt cx="1103236" cy="11032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5734" y="1391481"/>
              <a:ext cx="1103236" cy="1103236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Овал 6"/>
            <p:cNvSpPr txBox="1"/>
            <p:nvPr/>
          </p:nvSpPr>
          <p:spPr>
            <a:xfrm>
              <a:off x="105584" y="1559461"/>
              <a:ext cx="939865" cy="7672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tx1"/>
                  </a:solidFill>
                </a:rPr>
                <a:t>Корректирует план под индивид.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tx1"/>
                  </a:solidFill>
                </a:rPr>
                <a:t>особенности группы</a:t>
              </a:r>
              <a:endParaRPr lang="ru-RU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7423714" y="3527935"/>
            <a:ext cx="1141755" cy="727975"/>
            <a:chOff x="9245340" y="978732"/>
            <a:chExt cx="2206473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3" name="Стрелка вправо 82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4" name="Стрелка вправо 15"/>
            <p:cNvSpPr txBox="1"/>
            <p:nvPr/>
          </p:nvSpPr>
          <p:spPr>
            <a:xfrm>
              <a:off x="9401695" y="1268042"/>
              <a:ext cx="1470920" cy="135011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100" b="1" kern="1200" dirty="0" smtClean="0"/>
                <a:t>15</a:t>
              </a:r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kern="1200" dirty="0" smtClean="0"/>
                <a:t>мин</a:t>
              </a:r>
              <a:endParaRPr lang="ru-RU" b="1" kern="1200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0105932" y="3398731"/>
            <a:ext cx="813403" cy="889724"/>
            <a:chOff x="557352" y="355941"/>
            <a:chExt cx="2206473" cy="255152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7" name="Стрелка вправо 36"/>
            <p:cNvSpPr/>
            <p:nvPr/>
          </p:nvSpPr>
          <p:spPr>
            <a:xfrm>
              <a:off x="557352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Стрелка вправо 4"/>
            <p:cNvSpPr txBox="1"/>
            <p:nvPr/>
          </p:nvSpPr>
          <p:spPr>
            <a:xfrm>
              <a:off x="890619" y="355941"/>
              <a:ext cx="1566075" cy="2262217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100" b="1" kern="1200" dirty="0"/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15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513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10664165" y="2955313"/>
            <a:ext cx="1438879" cy="1184387"/>
          </a:xfrm>
          <a:prstGeom prst="roundRect">
            <a:avLst/>
          </a:prstGeom>
          <a:solidFill>
            <a:srgbClr val="44B564"/>
          </a:solidFill>
          <a:scene3d>
            <a:camera prst="orthographicFront"/>
            <a:lightRig rig="threePt" dir="t"/>
          </a:scene3d>
          <a:sp3d contourW="12700" prstMaterial="plastic">
            <a:bevelT/>
            <a:bevelB prst="relaxedInset"/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План написан</a:t>
            </a:r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82" name="Группа 81"/>
          <p:cNvGrpSpPr/>
          <p:nvPr/>
        </p:nvGrpSpPr>
        <p:grpSpPr>
          <a:xfrm>
            <a:off x="9508519" y="3131716"/>
            <a:ext cx="1317213" cy="877757"/>
            <a:chOff x="9279621" y="617613"/>
            <a:chExt cx="1839268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3" name="Стрелка вправо 82"/>
            <p:cNvSpPr/>
            <p:nvPr/>
          </p:nvSpPr>
          <p:spPr>
            <a:xfrm>
              <a:off x="9279621" y="617613"/>
              <a:ext cx="1839268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4" name="Стрелка вправо 15"/>
            <p:cNvSpPr txBox="1"/>
            <p:nvPr/>
          </p:nvSpPr>
          <p:spPr>
            <a:xfrm>
              <a:off x="9850223" y="908900"/>
              <a:ext cx="1046570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1600" b="1" kern="1200" dirty="0" smtClean="0"/>
                <a:t>5 </a:t>
              </a:r>
              <a:r>
                <a:rPr lang="ru-RU" sz="1600" b="1" kern="1200" dirty="0" smtClean="0"/>
                <a:t>мин</a:t>
              </a:r>
              <a:endParaRPr lang="ru-RU" sz="1600" b="1" kern="1200" dirty="0"/>
            </a:p>
          </p:txBody>
        </p:sp>
      </p:grpSp>
      <p:sp>
        <p:nvSpPr>
          <p:cNvPr id="28" name="Облако 27"/>
          <p:cNvSpPr/>
          <p:nvPr/>
        </p:nvSpPr>
        <p:spPr>
          <a:xfrm>
            <a:off x="7787544" y="2530121"/>
            <a:ext cx="2104537" cy="1974912"/>
          </a:xfrm>
          <a:prstGeom prst="cloud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963300" y="3164323"/>
            <a:ext cx="1267907" cy="877757"/>
            <a:chOff x="9245340" y="978732"/>
            <a:chExt cx="2206473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0" name="Стрелка вправо 29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Стрелка вправо 15"/>
            <p:cNvSpPr txBox="1"/>
            <p:nvPr/>
          </p:nvSpPr>
          <p:spPr>
            <a:xfrm>
              <a:off x="9824244" y="1268041"/>
              <a:ext cx="1349679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100" b="1" kern="1200" dirty="0" smtClean="0"/>
                <a:t>  </a:t>
              </a:r>
              <a:r>
                <a:rPr lang="ru-RU" sz="1600" b="1" kern="1200" dirty="0" smtClean="0"/>
                <a:t>2 </a:t>
              </a:r>
              <a:r>
                <a:rPr lang="ru-RU" sz="1600" b="1" kern="1200" dirty="0" smtClean="0"/>
                <a:t>мин</a:t>
              </a:r>
              <a:endParaRPr lang="ru-RU" sz="1600" b="1" kern="1200" dirty="0"/>
            </a:p>
          </p:txBody>
        </p:sp>
      </p:grpSp>
      <p:sp>
        <p:nvSpPr>
          <p:cNvPr id="75" name="Облако 74"/>
          <p:cNvSpPr/>
          <p:nvPr/>
        </p:nvSpPr>
        <p:spPr>
          <a:xfrm>
            <a:off x="5403192" y="2646437"/>
            <a:ext cx="1892765" cy="1974912"/>
          </a:xfrm>
          <a:prstGeom prst="cloud">
            <a:avLst/>
          </a:prstGeom>
          <a:solidFill>
            <a:srgbClr val="44B564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Копирует нужный элемент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8502" y="849702"/>
            <a:ext cx="9144000" cy="398861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целевого состояния проекта</a:t>
            </a: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4610181" y="3172988"/>
            <a:ext cx="1267907" cy="877757"/>
            <a:chOff x="9245340" y="978732"/>
            <a:chExt cx="2206474" cy="192873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2" name="Стрелка вправо 61"/>
            <p:cNvSpPr/>
            <p:nvPr/>
          </p:nvSpPr>
          <p:spPr>
            <a:xfrm>
              <a:off x="9245340" y="978732"/>
              <a:ext cx="2206473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lnRef>
            <a:fillRef idx="1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7391755"/>
                <a:satOff val="-12816"/>
                <a:lumOff val="-128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Стрелка вправо 15"/>
            <p:cNvSpPr txBox="1"/>
            <p:nvPr/>
          </p:nvSpPr>
          <p:spPr>
            <a:xfrm>
              <a:off x="9822158" y="1187796"/>
              <a:ext cx="1629656" cy="1350115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100" b="1" kern="1200" dirty="0" smtClean="0"/>
                <a:t>  </a:t>
              </a:r>
              <a:r>
                <a:rPr lang="ru-RU" b="1" dirty="0" smtClean="0"/>
                <a:t>2,5</a:t>
              </a:r>
              <a:r>
                <a:rPr lang="ru-RU" b="1" kern="1200" dirty="0" smtClean="0"/>
                <a:t> </a:t>
              </a:r>
              <a:r>
                <a:rPr lang="ru-RU" b="1" kern="1200" dirty="0" smtClean="0"/>
                <a:t>мин</a:t>
              </a:r>
              <a:endParaRPr lang="ru-RU" b="1" kern="1200" dirty="0"/>
            </a:p>
          </p:txBody>
        </p:sp>
      </p:grpSp>
      <p:sp>
        <p:nvSpPr>
          <p:cNvPr id="24" name="Облако 23"/>
          <p:cNvSpPr/>
          <p:nvPr/>
        </p:nvSpPr>
        <p:spPr>
          <a:xfrm>
            <a:off x="2416744" y="2745057"/>
            <a:ext cx="2534100" cy="1956395"/>
          </a:xfrm>
          <a:prstGeom prst="cloud">
            <a:avLst/>
          </a:prstGeom>
          <a:solidFill>
            <a:srgbClr val="42BDB7"/>
          </a:solidFill>
          <a:scene3d>
            <a:camera prst="orthographicFront"/>
            <a:lightRig rig="threePt" dir="t"/>
          </a:scene3d>
          <a:sp3d extrusionH="152400"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Открывает банк электронных методических ресурсов, поиск необходимого материала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634955" y="2962098"/>
            <a:ext cx="1154323" cy="1079982"/>
            <a:chOff x="1174872" y="355941"/>
            <a:chExt cx="1588952" cy="255152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2" name="Стрелка вправо 71"/>
            <p:cNvSpPr/>
            <p:nvPr/>
          </p:nvSpPr>
          <p:spPr>
            <a:xfrm>
              <a:off x="1174872" y="978732"/>
              <a:ext cx="1588952" cy="1928735"/>
            </a:xfrm>
            <a:prstGeom prst="rightArrow">
              <a:avLst>
                <a:gd name="adj1" fmla="val 70000"/>
                <a:gd name="adj2" fmla="val 50000"/>
              </a:avLst>
            </a:prstGeom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Стрелка вправо 4"/>
            <p:cNvSpPr txBox="1"/>
            <p:nvPr/>
          </p:nvSpPr>
          <p:spPr>
            <a:xfrm>
              <a:off x="1280241" y="355941"/>
              <a:ext cx="1176449" cy="2262216"/>
            </a:xfrm>
            <a:prstGeom prst="rect">
              <a:avLst/>
            </a:prstGeom>
            <a:sp3d z="-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13335" rIns="26670" bIns="13335" numCol="1" spcCol="1270" anchor="ctr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100" b="1" kern="1200" dirty="0"/>
            </a:p>
            <a:p>
              <a:pPr marL="0" lvl="1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b="1" dirty="0" smtClean="0"/>
                <a:t>0,5</a:t>
              </a:r>
              <a:r>
                <a:rPr lang="ru-RU" b="1" kern="1200" dirty="0" smtClean="0"/>
                <a:t> мин</a:t>
              </a:r>
              <a:endParaRPr lang="ru-RU" b="1" kern="12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81106" y="2882018"/>
            <a:ext cx="1621077" cy="1682474"/>
            <a:chOff x="5734" y="1391481"/>
            <a:chExt cx="1103236" cy="110323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70" name="Скругленный прямоугольник 69"/>
            <p:cNvSpPr/>
            <p:nvPr/>
          </p:nvSpPr>
          <p:spPr>
            <a:xfrm>
              <a:off x="5734" y="1391481"/>
              <a:ext cx="1103236" cy="1103236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Овал 6"/>
            <p:cNvSpPr txBox="1"/>
            <p:nvPr/>
          </p:nvSpPr>
          <p:spPr>
            <a:xfrm>
              <a:off x="105878" y="1560571"/>
              <a:ext cx="900451" cy="7672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</a:rPr>
                <a:t>Педагог открывает электронный план</a:t>
              </a:r>
              <a:endParaRPr lang="ru-RU" sz="16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7" name="Заголовок 1"/>
          <p:cNvSpPr txBox="1">
            <a:spLocks/>
          </p:cNvSpPr>
          <p:nvPr/>
        </p:nvSpPr>
        <p:spPr>
          <a:xfrm>
            <a:off x="552663" y="4959320"/>
            <a:ext cx="10830941" cy="1471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Перечень улучшений:</a:t>
            </a:r>
          </a:p>
          <a:p>
            <a:pPr algn="just"/>
            <a:endParaRPr lang="ru-RU" sz="1800" b="1" dirty="0" smtClean="0">
              <a:solidFill>
                <a:srgbClr val="002060"/>
              </a:solidFill>
            </a:endParaRPr>
          </a:p>
          <a:p>
            <a:pPr marL="457200" indent="-457200" algn="just">
              <a:buAutoNum type="arabicPeriod"/>
            </a:pPr>
            <a:r>
              <a:rPr lang="ru-RU" sz="1800" b="1" dirty="0">
                <a:solidFill>
                  <a:srgbClr val="002060"/>
                </a:solidFill>
              </a:rPr>
              <a:t>И</a:t>
            </a:r>
            <a:r>
              <a:rPr lang="ru-RU" sz="1800" b="1" dirty="0" smtClean="0">
                <a:solidFill>
                  <a:srgbClr val="002060"/>
                </a:solidFill>
              </a:rPr>
              <a:t>сключены лишние перемещения;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Минимизировано время на поиск нужного методического пособия;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Минимизировано время для написания документации по планированию;</a:t>
            </a:r>
          </a:p>
          <a:p>
            <a:pPr marL="457200" indent="-457200" algn="just"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Аккуратный, эстетичный вид документации, удобный для использования коллегами.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88" name="Заголовок 1"/>
          <p:cNvSpPr txBox="1">
            <a:spLocks/>
          </p:cNvSpPr>
          <p:nvPr/>
        </p:nvSpPr>
        <p:spPr>
          <a:xfrm>
            <a:off x="8340174" y="4906365"/>
            <a:ext cx="1899305" cy="4478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ВВП </a:t>
            </a:r>
            <a:r>
              <a:rPr lang="ru-RU" sz="21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10 </a:t>
            </a:r>
            <a:r>
              <a:rPr lang="ru-RU" sz="2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</a:t>
            </a:r>
            <a:endParaRPr lang="ru-RU" sz="2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195277" y="99086"/>
            <a:ext cx="11931918" cy="614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«Оптимизация планирования образовательной работы с дошкольниками»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Овал 6"/>
          <p:cNvSpPr txBox="1"/>
          <p:nvPr/>
        </p:nvSpPr>
        <p:spPr>
          <a:xfrm>
            <a:off x="8150499" y="2804250"/>
            <a:ext cx="1438728" cy="1418365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" tIns="13335" rIns="13335" bIns="1333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tx1"/>
                </a:solidFill>
              </a:rPr>
              <a:t>Корректирует план под индивид.</a:t>
            </a:r>
          </a:p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solidFill>
                  <a:schemeClr val="tx1"/>
                </a:solidFill>
              </a:rPr>
              <a:t>особенности группы</a:t>
            </a:r>
            <a:endParaRPr lang="ru-RU" b="1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47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181</Words>
  <Application>Microsoft Office PowerPoint</Application>
  <PresentationFormat>Широкоэкранный</PresentationFormat>
  <Paragraphs>45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Карта текущего состояния проекта</vt:lpstr>
      <vt:lpstr>Карта целевого состояния проекта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целевого состояния проекта</dc:title>
  <dc:creator>admin</dc:creator>
  <cp:lastModifiedBy>Boss</cp:lastModifiedBy>
  <cp:revision>36</cp:revision>
  <dcterms:created xsi:type="dcterms:W3CDTF">2019-12-03T05:57:08Z</dcterms:created>
  <dcterms:modified xsi:type="dcterms:W3CDTF">2021-05-13T08:29:46Z</dcterms:modified>
</cp:coreProperties>
</file>