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8" r:id="rId3"/>
    <p:sldId id="261" r:id="rId4"/>
    <p:sldId id="260" r:id="rId5"/>
    <p:sldId id="264" r:id="rId6"/>
    <p:sldId id="259" r:id="rId7"/>
    <p:sldId id="266" r:id="rId8"/>
    <p:sldId id="267" r:id="rId9"/>
    <p:sldId id="265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54" autoAdjust="0"/>
  </p:normalViewPr>
  <p:slideViewPr>
    <p:cSldViewPr snapToGrid="0">
      <p:cViewPr varScale="1">
        <p:scale>
          <a:sx n="84" d="100"/>
          <a:sy n="84" d="100"/>
        </p:scale>
        <p:origin x="78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669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206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4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22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358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425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80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653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76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463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2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FBFE720-1964-483B-8106-FBBD716D54A3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31BDD1B-6533-432D-BF95-C2D5CA88E60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48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6E158D-7F3F-4213-9B90-DB28835D4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1287516"/>
            <a:ext cx="10058400" cy="3065732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«Оптимизация процесса подготовки к организованной образовательной деятельности по экспериментирования»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0F338-7CA1-4298-A8AD-9B7F996EE6EC}"/>
              </a:ext>
            </a:extLst>
          </p:cNvPr>
          <p:cNvSpPr txBox="1"/>
          <p:nvPr/>
        </p:nvSpPr>
        <p:spPr>
          <a:xfrm>
            <a:off x="1995267" y="548852"/>
            <a:ext cx="820146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Муниципальное  бюджетное дошкольное образовательное учреждение детский сад № 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607183 Нижегородская область, г. Саров, ул. Московская, д. 26 а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e-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mail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info@ds4.edusarov.ru   тел.8(83130) 92377</a:t>
            </a:r>
          </a:p>
        </p:txBody>
      </p:sp>
      <p:pic>
        <p:nvPicPr>
          <p:cNvPr id="4" name="Picture 2" descr="фото 191">
            <a:extLst>
              <a:ext uri="{FF2B5EF4-FFF2-40B4-BE49-F238E27FC236}">
                <a16:creationId xmlns:a16="http://schemas.microsoft.com/office/drawing/2014/main" id="{EA8CF77C-7AD0-4647-B2D8-260D85F2F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" b="17862"/>
          <a:stretch>
            <a:fillRect/>
          </a:stretch>
        </p:blipFill>
        <p:spPr bwMode="auto">
          <a:xfrm>
            <a:off x="3624631" y="3224913"/>
            <a:ext cx="4942735" cy="3051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69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345412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26715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CBA1F1-8471-415D-AFF9-3673D752333F}"/>
              </a:ext>
            </a:extLst>
          </p:cNvPr>
          <p:cNvSpPr txBox="1"/>
          <p:nvPr/>
        </p:nvSpPr>
        <p:spPr>
          <a:xfrm>
            <a:off x="872197" y="261035"/>
            <a:ext cx="107477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КАРТОЧКА ПРОЕКТА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процесса подготовки к организованной образовательной деятельности по экспериментированию»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67E9DC3-FB1E-4746-8C33-4CC9C98C4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868768"/>
              </p:ext>
            </p:extLst>
          </p:nvPr>
        </p:nvGraphicFramePr>
        <p:xfrm>
          <a:off x="872197" y="973026"/>
          <a:ext cx="4881489" cy="25435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81489">
                  <a:extLst>
                    <a:ext uri="{9D8B030D-6E8A-4147-A177-3AD203B41FA5}">
                      <a16:colId xmlns:a16="http://schemas.microsoft.com/office/drawing/2014/main" val="3706730784"/>
                    </a:ext>
                  </a:extLst>
                </a:gridCol>
              </a:tblGrid>
              <a:tr h="22612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ВОВЛЕЧЕННЫЕ ЛИЦА И РАМКИ ПРОЕКТА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34" marR="53334" marT="0" marB="0"/>
                </a:tc>
                <a:extLst>
                  <a:ext uri="{0D108BD9-81ED-4DB2-BD59-A6C34878D82A}">
                    <a16:rowId xmlns:a16="http://schemas.microsoft.com/office/drawing/2014/main" val="451638721"/>
                  </a:ext>
                </a:extLst>
              </a:tr>
              <a:tr h="2317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Заказчики процесса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Администрация МБДОУ «Детский сад №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4», педагоги.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Периметр проекта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группа №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МБДОУ «Детский сад №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Владелец процесса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заведующий Е.И. Толмачева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 проекта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Ю.Ф. Гришакина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воспитатель,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Команда проекта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Ю.Ф.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Гришакина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воспитатель, М.Ю.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Чернова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воспитатель (исполнители)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34" marR="53334" marT="0" marB="0"/>
                </a:tc>
                <a:extLst>
                  <a:ext uri="{0D108BD9-81ED-4DB2-BD59-A6C34878D82A}">
                    <a16:rowId xmlns:a16="http://schemas.microsoft.com/office/drawing/2014/main" val="3291172095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44E14772-4AAF-4C5F-AC82-048113385B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11449"/>
              </p:ext>
            </p:extLst>
          </p:nvPr>
        </p:nvGraphicFramePr>
        <p:xfrm>
          <a:off x="5957655" y="959378"/>
          <a:ext cx="5943193" cy="31388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43193">
                  <a:extLst>
                    <a:ext uri="{9D8B030D-6E8A-4147-A177-3AD203B41FA5}">
                      <a16:colId xmlns:a16="http://schemas.microsoft.com/office/drawing/2014/main" val="3514210165"/>
                    </a:ext>
                  </a:extLst>
                </a:gridCol>
              </a:tblGrid>
              <a:tr h="20182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ОБОСНОВАНИЕ ВЫБОРА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34" marR="53334" marT="0" marB="0"/>
                </a:tc>
                <a:extLst>
                  <a:ext uri="{0D108BD9-81ED-4DB2-BD59-A6C34878D82A}">
                    <a16:rowId xmlns:a16="http://schemas.microsoft.com/office/drawing/2014/main" val="1572319356"/>
                  </a:ext>
                </a:extLst>
              </a:tr>
              <a:tr h="27966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Ключевой риск – нарушение режима организации жизнедеятельности воспитанников из-за увеличения времени, затраченного на подготовку к опытам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уборку материала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оборудования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экспериментальной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Педагоги и воспитанники затрачивают много времени на подготовку к опытам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уборку материала и оборудования после.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2.Не все контейнеры с материалом находятся в свободном доступе для детей.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3.Нерационально расположены контейнеры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полках для хранения необходимого материала , оборудования, учебно-методических пособий по экспериментальной деятельности.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34" marR="53334" marT="0" marB="0"/>
                </a:tc>
                <a:extLst>
                  <a:ext uri="{0D108BD9-81ED-4DB2-BD59-A6C34878D82A}">
                    <a16:rowId xmlns:a16="http://schemas.microsoft.com/office/drawing/2014/main" val="3663427183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FD50DCB9-137F-431D-BD96-D058482A50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80936"/>
              </p:ext>
            </p:extLst>
          </p:nvPr>
        </p:nvGraphicFramePr>
        <p:xfrm>
          <a:off x="872196" y="3644651"/>
          <a:ext cx="4881490" cy="25677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41175">
                  <a:extLst>
                    <a:ext uri="{9D8B030D-6E8A-4147-A177-3AD203B41FA5}">
                      <a16:colId xmlns:a16="http://schemas.microsoft.com/office/drawing/2014/main" val="1108286933"/>
                    </a:ext>
                  </a:extLst>
                </a:gridCol>
                <a:gridCol w="1060285">
                  <a:extLst>
                    <a:ext uri="{9D8B030D-6E8A-4147-A177-3AD203B41FA5}">
                      <a16:colId xmlns:a16="http://schemas.microsoft.com/office/drawing/2014/main" val="3636291905"/>
                    </a:ext>
                  </a:extLst>
                </a:gridCol>
                <a:gridCol w="980030">
                  <a:extLst>
                    <a:ext uri="{9D8B030D-6E8A-4147-A177-3AD203B41FA5}">
                      <a16:colId xmlns:a16="http://schemas.microsoft.com/office/drawing/2014/main" val="226459885"/>
                    </a:ext>
                  </a:extLst>
                </a:gridCol>
              </a:tblGrid>
              <a:tr h="315834">
                <a:tc gridSpan="3"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ЦЕЛИ И ПЛАНОВЫЙ ЭФФЕКТ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36" marR="53736" marT="26868" marB="26868"/>
                </a:tc>
                <a:tc hMerge="1">
                  <a:txBody>
                    <a:bodyPr/>
                    <a:lstStyle/>
                    <a:p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36" marR="53736" marT="26868" marB="26868"/>
                </a:tc>
                <a:extLst>
                  <a:ext uri="{0D108BD9-81ED-4DB2-BD59-A6C34878D82A}">
                    <a16:rowId xmlns:a16="http://schemas.microsoft.com/office/drawing/2014/main" val="3190632246"/>
                  </a:ext>
                </a:extLst>
              </a:tr>
              <a:tr h="424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 показатель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показатель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0785661"/>
                  </a:ext>
                </a:extLst>
              </a:tr>
              <a:tr h="8278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времени подготовки к проведению  экспериментальной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минут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минут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40276584"/>
                  </a:ext>
                </a:extLst>
              </a:tr>
              <a:tr h="982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Сокращение времени уборки материалов и оборудования после проведения  экспериментальной деятельности</a:t>
                      </a:r>
                    </a:p>
                  </a:txBody>
                  <a:tcPr marL="40302" marR="403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минут</a:t>
                      </a:r>
                    </a:p>
                  </a:txBody>
                  <a:tcPr marL="40302" marR="403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минут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302" marR="403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BA90347C-47D1-499A-B458-CBDF87503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069195"/>
              </p:ext>
            </p:extLst>
          </p:nvPr>
        </p:nvGraphicFramePr>
        <p:xfrm>
          <a:off x="5944007" y="3958550"/>
          <a:ext cx="5956841" cy="23183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56841">
                  <a:extLst>
                    <a:ext uri="{9D8B030D-6E8A-4147-A177-3AD203B41FA5}">
                      <a16:colId xmlns:a16="http://schemas.microsoft.com/office/drawing/2014/main" val="23489070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КЛЮЧЕВЫЕ СОБЫТИЯ ПРОЕКТА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34" marR="53334" marT="0" marB="0"/>
                </a:tc>
                <a:extLst>
                  <a:ext uri="{0D108BD9-81ED-4DB2-BD59-A6C34878D82A}">
                    <a16:rowId xmlns:a16="http://schemas.microsoft.com/office/drawing/2014/main" val="3433236538"/>
                  </a:ext>
                </a:extLst>
              </a:tr>
              <a:tr h="212070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Старт проекта – 11.01.2021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 и определение целевого состояния – 11.01.2021 до 25.01.2021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карты текущего состояния –  26.01.2021 по 09.02.2021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карты целевого состояния – 10.02.2021 по 19.02.2021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Внедрение улучшения – 24.02.2021 по 10.03.2021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Совещание по защите подходов внедрения – 11.03.2021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 результатов и закрытие проектов – 12.03.2021 по 18.03.2021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Завершающее совещание – 19.03.2021</a:t>
                      </a:r>
                    </a:p>
                  </a:txBody>
                  <a:tcPr marL="53334" marR="53334" marT="0" marB="0"/>
                </a:tc>
                <a:extLst>
                  <a:ext uri="{0D108BD9-81ED-4DB2-BD59-A6C34878D82A}">
                    <a16:rowId xmlns:a16="http://schemas.microsoft.com/office/drawing/2014/main" val="2405826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912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CDA526-815D-48AD-9E07-907C7AEB8CB6}"/>
              </a:ext>
            </a:extLst>
          </p:cNvPr>
          <p:cNvSpPr txBox="1"/>
          <p:nvPr/>
        </p:nvSpPr>
        <p:spPr>
          <a:xfrm>
            <a:off x="4047978" y="286601"/>
            <a:ext cx="44489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ТЕКУЩЕЕ СОСТОЯНИЕ </a:t>
            </a:r>
            <a:r>
              <a:rPr lang="ru-RU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ownloads\16160126076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803" y="655933"/>
            <a:ext cx="6040289" cy="340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106938"/>
              </p:ext>
            </p:extLst>
          </p:nvPr>
        </p:nvGraphicFramePr>
        <p:xfrm>
          <a:off x="381241" y="4058874"/>
          <a:ext cx="11533668" cy="2286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03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9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328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Основания реализации проекта</a:t>
                      </a:r>
                    </a:p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(проблемы и риски)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Ключевой риск – нарушение режима организации жизнедеятельности воспитанников из-за увеличения времени, затраченного на подготовку к опытам  и уборку материала и оборудования после экспериментальной  деятельности.</a:t>
                      </a:r>
                    </a:p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Проблемы:</a:t>
                      </a:r>
                    </a:p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Педагоги и воспитанники затрачивают много времени на подготовку к опытам и уборку материала и оборудования после.</a:t>
                      </a:r>
                    </a:p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2.Не все контейнеры с материалом находятся в свободном доступе для детей.</a:t>
                      </a:r>
                    </a:p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3.Нерационально расположены контейнеры на полках для хранения необходимого материала,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оборудования, учебно-методических пособий по экспериментальной деятельности.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228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7375541" y="1863260"/>
            <a:ext cx="1102483" cy="7840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материала и оборудования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AB0118-7EFC-4D07-8872-70308A9AC0A0}"/>
              </a:ext>
            </a:extLst>
          </p:cNvPr>
          <p:cNvSpPr txBox="1"/>
          <p:nvPr/>
        </p:nvSpPr>
        <p:spPr>
          <a:xfrm>
            <a:off x="4141950" y="92292"/>
            <a:ext cx="4024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Карта текущего состояния</a:t>
            </a:r>
            <a:endParaRPr lang="ru-RU" sz="2000" b="1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0C2952F-0ACB-470F-93FF-434CCFE52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357904"/>
              </p:ext>
            </p:extLst>
          </p:nvPr>
        </p:nvGraphicFramePr>
        <p:xfrm>
          <a:off x="240735" y="635535"/>
          <a:ext cx="4944745" cy="973074"/>
        </p:xfrm>
        <a:graphic>
          <a:graphicData uri="http://schemas.openxmlformats.org/drawingml/2006/table">
            <a:tbl>
              <a:tblPr firstRow="1" firstCol="1" bandRow="1"/>
              <a:tblGrid>
                <a:gridCol w="4944745">
                  <a:extLst>
                    <a:ext uri="{9D8B030D-6E8A-4147-A177-3AD203B41FA5}">
                      <a16:colId xmlns:a16="http://schemas.microsoft.com/office/drawing/2014/main" val="1417751042"/>
                    </a:ext>
                  </a:extLst>
                </a:gridCol>
              </a:tblGrid>
              <a:tr h="39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356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Текущее состояние:                           Цель: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ВПП = 18 минут                              ВПП = 9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минут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Уборка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(сортировка)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= 20 минут            = 10 минут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230298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7335DDA-3AEB-46C4-A030-FF96F37AF0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341842"/>
              </p:ext>
            </p:extLst>
          </p:nvPr>
        </p:nvGraphicFramePr>
        <p:xfrm>
          <a:off x="104103" y="1883860"/>
          <a:ext cx="1206082" cy="654624"/>
        </p:xfrm>
        <a:graphic>
          <a:graphicData uri="http://schemas.openxmlformats.org/drawingml/2006/table">
            <a:tbl>
              <a:tblPr firstRow="1" firstCol="1" bandRow="1"/>
              <a:tblGrid>
                <a:gridCol w="1206082">
                  <a:extLst>
                    <a:ext uri="{9D8B030D-6E8A-4147-A177-3AD203B41FA5}">
                      <a16:colId xmlns:a16="http://schemas.microsoft.com/office/drawing/2014/main" val="382098830"/>
                    </a:ext>
                  </a:extLst>
                </a:gridCol>
              </a:tblGrid>
              <a:tr h="6546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Составление перечня</a:t>
                      </a:r>
                      <a:r>
                        <a:rPr lang="ru-RU" sz="120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оборудования </a:t>
                      </a:r>
                      <a:endParaRPr lang="ru-RU" sz="120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680451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1BFE80CD-CEF7-4F72-975C-E4269AA23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515436"/>
              </p:ext>
            </p:extLst>
          </p:nvPr>
        </p:nvGraphicFramePr>
        <p:xfrm>
          <a:off x="1210623" y="3317847"/>
          <a:ext cx="3878372" cy="2591372"/>
        </p:xfrm>
        <a:graphic>
          <a:graphicData uri="http://schemas.openxmlformats.org/drawingml/2006/table">
            <a:tbl>
              <a:tblPr firstRow="1" firstCol="1" bandRow="1"/>
              <a:tblGrid>
                <a:gridCol w="3878372">
                  <a:extLst>
                    <a:ext uri="{9D8B030D-6E8A-4147-A177-3AD203B41FA5}">
                      <a16:colId xmlns:a16="http://schemas.microsoft.com/office/drawing/2014/main" val="3418841788"/>
                    </a:ext>
                  </a:extLst>
                </a:gridCol>
              </a:tblGrid>
              <a:tr h="25913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стандарта хранения материала и оборудования, отсутствие символов, карточек-схем в уголке экспериментирования</a:t>
                      </a:r>
                      <a:endParaRPr lang="ru-RU" sz="12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Излишнее</a:t>
                      </a: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перемещение</a:t>
                      </a:r>
                      <a:endParaRPr lang="ru-RU" sz="12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все контейнеры и  материалы</a:t>
                      </a: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находятся в свободном доступе для детей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Излишнее перемещение</a:t>
                      </a:r>
                      <a:endParaRPr lang="ru-RU" sz="12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8634268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34955B69-A620-47F1-BF9C-3B8AB9D42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433998"/>
              </p:ext>
            </p:extLst>
          </p:nvPr>
        </p:nvGraphicFramePr>
        <p:xfrm>
          <a:off x="1940062" y="1848675"/>
          <a:ext cx="1050878" cy="773240"/>
        </p:xfrm>
        <a:graphic>
          <a:graphicData uri="http://schemas.openxmlformats.org/drawingml/2006/table">
            <a:tbl>
              <a:tblPr firstRow="1" firstCol="1" bandRow="1"/>
              <a:tblGrid>
                <a:gridCol w="1050878">
                  <a:extLst>
                    <a:ext uri="{9D8B030D-6E8A-4147-A177-3AD203B41FA5}">
                      <a16:colId xmlns:a16="http://schemas.microsoft.com/office/drawing/2014/main" val="1700670550"/>
                    </a:ext>
                  </a:extLst>
                </a:gridCol>
              </a:tblGrid>
              <a:tr h="715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Поиск  и</a:t>
                      </a: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набор </a:t>
                      </a:r>
                      <a:r>
                        <a:rPr lang="ru-RU" sz="12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имеющихся</a:t>
                      </a: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материалов 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77652"/>
                  </a:ext>
                </a:extLst>
              </a:tr>
            </a:tbl>
          </a:graphicData>
        </a:graphic>
      </p:graphicFrame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0B179B51-657C-4EE9-BCB4-6F66F5BFEA20}"/>
              </a:ext>
            </a:extLst>
          </p:cNvPr>
          <p:cNvSpPr/>
          <p:nvPr/>
        </p:nvSpPr>
        <p:spPr>
          <a:xfrm>
            <a:off x="1369660" y="2081368"/>
            <a:ext cx="545820" cy="279417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6BBCA852-B145-4523-9298-CCF7E4DE6B15}"/>
              </a:ext>
            </a:extLst>
          </p:cNvPr>
          <p:cNvSpPr/>
          <p:nvPr/>
        </p:nvSpPr>
        <p:spPr>
          <a:xfrm>
            <a:off x="3003052" y="2052596"/>
            <a:ext cx="666751" cy="306100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9BA4277E-1F6B-41E0-B7D4-A68DE7C6251A}"/>
              </a:ext>
            </a:extLst>
          </p:cNvPr>
          <p:cNvSpPr/>
          <p:nvPr/>
        </p:nvSpPr>
        <p:spPr>
          <a:xfrm>
            <a:off x="4770889" y="2065685"/>
            <a:ext cx="705007" cy="279922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C9032CA1-B8AC-4276-81A7-3BB4321C4C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171106"/>
              </p:ext>
            </p:extLst>
          </p:nvPr>
        </p:nvGraphicFramePr>
        <p:xfrm>
          <a:off x="3698343" y="1735932"/>
          <a:ext cx="1008690" cy="965327"/>
        </p:xfrm>
        <a:graphic>
          <a:graphicData uri="http://schemas.openxmlformats.org/drawingml/2006/table">
            <a:tbl>
              <a:tblPr firstRow="1" firstCol="1" bandRow="1"/>
              <a:tblGrid>
                <a:gridCol w="1008690">
                  <a:extLst>
                    <a:ext uri="{9D8B030D-6E8A-4147-A177-3AD203B41FA5}">
                      <a16:colId xmlns:a16="http://schemas.microsoft.com/office/drawing/2014/main" val="3518465827"/>
                    </a:ext>
                  </a:extLst>
                </a:gridCol>
              </a:tblGrid>
              <a:tr h="8413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Размещение материала на столах для проведения опытов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537624"/>
                  </a:ext>
                </a:extLst>
              </a:tr>
            </a:tbl>
          </a:graphicData>
        </a:graphic>
      </p:graphicFrame>
      <p:sp>
        <p:nvSpPr>
          <p:cNvPr id="20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3020087" y="2476059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71AACA4F-F0FC-41A9-AE30-4410FC74704E}"/>
              </a:ext>
            </a:extLst>
          </p:cNvPr>
          <p:cNvSpPr/>
          <p:nvPr/>
        </p:nvSpPr>
        <p:spPr>
          <a:xfrm>
            <a:off x="1369660" y="1634995"/>
            <a:ext cx="465822" cy="488605"/>
          </a:xfrm>
          <a:custGeom>
            <a:avLst/>
            <a:gdLst>
              <a:gd name="connsiteX0" fmla="*/ 0 w 897924"/>
              <a:gd name="connsiteY0" fmla="*/ 561295 h 677068"/>
              <a:gd name="connsiteX1" fmla="*/ 98854 w 897924"/>
              <a:gd name="connsiteY1" fmla="*/ 643674 h 677068"/>
              <a:gd name="connsiteX2" fmla="*/ 337751 w 897924"/>
              <a:gd name="connsiteY2" fmla="*/ 75263 h 677068"/>
              <a:gd name="connsiteX3" fmla="*/ 617838 w 897924"/>
              <a:gd name="connsiteY3" fmla="*/ 67025 h 677068"/>
              <a:gd name="connsiteX4" fmla="*/ 749643 w 897924"/>
              <a:gd name="connsiteY4" fmla="*/ 635436 h 677068"/>
              <a:gd name="connsiteX5" fmla="*/ 897924 w 897924"/>
              <a:gd name="connsiteY5" fmla="*/ 503630 h 67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7924" h="677068">
                <a:moveTo>
                  <a:pt x="0" y="561295"/>
                </a:moveTo>
                <a:cubicBezTo>
                  <a:pt x="21281" y="642987"/>
                  <a:pt x="42562" y="724679"/>
                  <a:pt x="98854" y="643674"/>
                </a:cubicBezTo>
                <a:cubicBezTo>
                  <a:pt x="155146" y="562669"/>
                  <a:pt x="251254" y="171371"/>
                  <a:pt x="337751" y="75263"/>
                </a:cubicBezTo>
                <a:cubicBezTo>
                  <a:pt x="424248" y="-20845"/>
                  <a:pt x="549189" y="-26337"/>
                  <a:pt x="617838" y="67025"/>
                </a:cubicBezTo>
                <a:cubicBezTo>
                  <a:pt x="686487" y="160387"/>
                  <a:pt x="702962" y="562668"/>
                  <a:pt x="749643" y="635436"/>
                </a:cubicBezTo>
                <a:cubicBezTo>
                  <a:pt x="796324" y="708204"/>
                  <a:pt x="847124" y="605917"/>
                  <a:pt x="897924" y="503630"/>
                </a:cubicBezTo>
              </a:path>
            </a:pathLst>
          </a:cu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E6AB77DC-5C74-4957-8087-B04475791C4F}"/>
              </a:ext>
            </a:extLst>
          </p:cNvPr>
          <p:cNvSpPr/>
          <p:nvPr/>
        </p:nvSpPr>
        <p:spPr>
          <a:xfrm>
            <a:off x="3099411" y="1657889"/>
            <a:ext cx="413922" cy="457200"/>
          </a:xfrm>
          <a:custGeom>
            <a:avLst/>
            <a:gdLst>
              <a:gd name="connsiteX0" fmla="*/ 0 w 897924"/>
              <a:gd name="connsiteY0" fmla="*/ 561295 h 677068"/>
              <a:gd name="connsiteX1" fmla="*/ 98854 w 897924"/>
              <a:gd name="connsiteY1" fmla="*/ 643674 h 677068"/>
              <a:gd name="connsiteX2" fmla="*/ 337751 w 897924"/>
              <a:gd name="connsiteY2" fmla="*/ 75263 h 677068"/>
              <a:gd name="connsiteX3" fmla="*/ 617838 w 897924"/>
              <a:gd name="connsiteY3" fmla="*/ 67025 h 677068"/>
              <a:gd name="connsiteX4" fmla="*/ 749643 w 897924"/>
              <a:gd name="connsiteY4" fmla="*/ 635436 h 677068"/>
              <a:gd name="connsiteX5" fmla="*/ 897924 w 897924"/>
              <a:gd name="connsiteY5" fmla="*/ 503630 h 67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7924" h="677068">
                <a:moveTo>
                  <a:pt x="0" y="561295"/>
                </a:moveTo>
                <a:cubicBezTo>
                  <a:pt x="21281" y="642987"/>
                  <a:pt x="42562" y="724679"/>
                  <a:pt x="98854" y="643674"/>
                </a:cubicBezTo>
                <a:cubicBezTo>
                  <a:pt x="155146" y="562669"/>
                  <a:pt x="251254" y="171371"/>
                  <a:pt x="337751" y="75263"/>
                </a:cubicBezTo>
                <a:cubicBezTo>
                  <a:pt x="424248" y="-20845"/>
                  <a:pt x="549189" y="-26337"/>
                  <a:pt x="617838" y="67025"/>
                </a:cubicBezTo>
                <a:cubicBezTo>
                  <a:pt x="686487" y="160387"/>
                  <a:pt x="702962" y="562668"/>
                  <a:pt x="749643" y="635436"/>
                </a:cubicBezTo>
                <a:cubicBezTo>
                  <a:pt x="796324" y="708204"/>
                  <a:pt x="847124" y="605917"/>
                  <a:pt x="897924" y="503630"/>
                </a:cubicBezTo>
              </a:path>
            </a:pathLst>
          </a:cu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aphicFrame>
        <p:nvGraphicFramePr>
          <p:cNvPr id="42" name="Таблица 41">
            <a:extLst>
              <a:ext uri="{FF2B5EF4-FFF2-40B4-BE49-F238E27FC236}">
                <a16:creationId xmlns:a16="http://schemas.microsoft.com/office/drawing/2014/main" id="{CD1B8938-B8F3-436F-8283-7A9581CE7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408599"/>
              </p:ext>
            </p:extLst>
          </p:nvPr>
        </p:nvGraphicFramePr>
        <p:xfrm>
          <a:off x="5185480" y="3628132"/>
          <a:ext cx="6675121" cy="2591372"/>
        </p:xfrm>
        <a:graphic>
          <a:graphicData uri="http://schemas.openxmlformats.org/drawingml/2006/table">
            <a:tbl>
              <a:tblPr firstRow="1" firstCol="1" bandRow="1"/>
              <a:tblGrid>
                <a:gridCol w="2673221">
                  <a:extLst>
                    <a:ext uri="{9D8B030D-6E8A-4147-A177-3AD203B41FA5}">
                      <a16:colId xmlns:a16="http://schemas.microsoft.com/office/drawing/2014/main" val="1937800451"/>
                    </a:ext>
                  </a:extLst>
                </a:gridCol>
                <a:gridCol w="1875453">
                  <a:extLst>
                    <a:ext uri="{9D8B030D-6E8A-4147-A177-3AD203B41FA5}">
                      <a16:colId xmlns:a16="http://schemas.microsoft.com/office/drawing/2014/main" val="3294473511"/>
                    </a:ext>
                  </a:extLst>
                </a:gridCol>
                <a:gridCol w="2126447">
                  <a:extLst>
                    <a:ext uri="{9D8B030D-6E8A-4147-A177-3AD203B41FA5}">
                      <a16:colId xmlns:a16="http://schemas.microsoft.com/office/drawing/2014/main" val="933599214"/>
                    </a:ext>
                  </a:extLst>
                </a:gridCol>
              </a:tblGrid>
              <a:tr h="2063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Коренная причина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Решение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782610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Нарушение режима организа­ции жиз­недеятельности воспитанников из-за увеличения вре­мени, затраченного на подготовку к проведению опытов  и уборку оборудования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материалов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 экспериментальной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деятельности.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системы хранения материалов для проведения экспериментальной деятельности.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Моделирование эффективной системы хранения для организации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детской экспериментальной</a:t>
                      </a:r>
                      <a:r>
                        <a:rPr lang="ru-RU" sz="1400" i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деятельности.</a:t>
                      </a:r>
                      <a:br>
                        <a:rPr lang="ru-RU"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4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722643"/>
                  </a:ext>
                </a:extLst>
              </a:tr>
            </a:tbl>
          </a:graphicData>
        </a:graphic>
      </p:graphicFrame>
      <p:graphicFrame>
        <p:nvGraphicFramePr>
          <p:cNvPr id="39" name="Таблица 38">
            <a:extLst>
              <a:ext uri="{FF2B5EF4-FFF2-40B4-BE49-F238E27FC236}">
                <a16:creationId xmlns:a16="http://schemas.microsoft.com/office/drawing/2014/main" id="{85CD45B7-C426-4EBC-B647-2B5BFC224F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233756"/>
              </p:ext>
            </p:extLst>
          </p:nvPr>
        </p:nvGraphicFramePr>
        <p:xfrm>
          <a:off x="5495497" y="1811388"/>
          <a:ext cx="1116070" cy="910095"/>
        </p:xfrm>
        <a:graphic>
          <a:graphicData uri="http://schemas.openxmlformats.org/drawingml/2006/table">
            <a:tbl>
              <a:tblPr firstRow="1" firstCol="1" bandRow="1"/>
              <a:tblGrid>
                <a:gridCol w="1116070">
                  <a:extLst>
                    <a:ext uri="{9D8B030D-6E8A-4147-A177-3AD203B41FA5}">
                      <a16:colId xmlns:a16="http://schemas.microsoft.com/office/drawing/2014/main" val="1765338023"/>
                    </a:ext>
                  </a:extLst>
                </a:gridCol>
              </a:tblGrid>
              <a:tr h="9100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</a:t>
                      </a:r>
                      <a:r>
                        <a:rPr lang="ru-RU" sz="120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опытов и экспериментов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272402"/>
                  </a:ext>
                </a:extLst>
              </a:tr>
            </a:tbl>
          </a:graphicData>
        </a:graphic>
      </p:graphicFrame>
      <p:sp>
        <p:nvSpPr>
          <p:cNvPr id="45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1290346" y="2488033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noProof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2140643" y="2818500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олилиния: фигура 23">
            <a:extLst>
              <a:ext uri="{FF2B5EF4-FFF2-40B4-BE49-F238E27FC236}">
                <a16:creationId xmlns:a16="http://schemas.microsoft.com/office/drawing/2014/main" id="{E6AB77DC-5C74-4957-8087-B04475791C4F}"/>
              </a:ext>
            </a:extLst>
          </p:cNvPr>
          <p:cNvSpPr/>
          <p:nvPr/>
        </p:nvSpPr>
        <p:spPr>
          <a:xfrm>
            <a:off x="4863139" y="1650756"/>
            <a:ext cx="413922" cy="457200"/>
          </a:xfrm>
          <a:custGeom>
            <a:avLst/>
            <a:gdLst>
              <a:gd name="connsiteX0" fmla="*/ 0 w 897924"/>
              <a:gd name="connsiteY0" fmla="*/ 561295 h 677068"/>
              <a:gd name="connsiteX1" fmla="*/ 98854 w 897924"/>
              <a:gd name="connsiteY1" fmla="*/ 643674 h 677068"/>
              <a:gd name="connsiteX2" fmla="*/ 337751 w 897924"/>
              <a:gd name="connsiteY2" fmla="*/ 75263 h 677068"/>
              <a:gd name="connsiteX3" fmla="*/ 617838 w 897924"/>
              <a:gd name="connsiteY3" fmla="*/ 67025 h 677068"/>
              <a:gd name="connsiteX4" fmla="*/ 749643 w 897924"/>
              <a:gd name="connsiteY4" fmla="*/ 635436 h 677068"/>
              <a:gd name="connsiteX5" fmla="*/ 897924 w 897924"/>
              <a:gd name="connsiteY5" fmla="*/ 503630 h 67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7924" h="677068">
                <a:moveTo>
                  <a:pt x="0" y="561295"/>
                </a:moveTo>
                <a:cubicBezTo>
                  <a:pt x="21281" y="642987"/>
                  <a:pt x="42562" y="724679"/>
                  <a:pt x="98854" y="643674"/>
                </a:cubicBezTo>
                <a:cubicBezTo>
                  <a:pt x="155146" y="562669"/>
                  <a:pt x="251254" y="171371"/>
                  <a:pt x="337751" y="75263"/>
                </a:cubicBezTo>
                <a:cubicBezTo>
                  <a:pt x="424248" y="-20845"/>
                  <a:pt x="549189" y="-26337"/>
                  <a:pt x="617838" y="67025"/>
                </a:cubicBezTo>
                <a:cubicBezTo>
                  <a:pt x="686487" y="160387"/>
                  <a:pt x="702962" y="562668"/>
                  <a:pt x="749643" y="635436"/>
                </a:cubicBezTo>
                <a:cubicBezTo>
                  <a:pt x="796324" y="708204"/>
                  <a:pt x="847124" y="605917"/>
                  <a:pt x="897924" y="503630"/>
                </a:cubicBezTo>
              </a:path>
            </a:pathLst>
          </a:cu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9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485212" y="3830102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485212" y="3243756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noProof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476416" y="4416448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7356" y="2658480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мин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940062" y="2746750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мин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739153" y="2770072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мин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7375541" y="2769232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мин</a:t>
            </a:r>
          </a:p>
        </p:txBody>
      </p:sp>
      <p:sp>
        <p:nvSpPr>
          <p:cNvPr id="31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476416" y="5039735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495497" y="1521670"/>
            <a:ext cx="0" cy="14672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6611567" y="1572806"/>
            <a:ext cx="39388" cy="1426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8" y="2041196"/>
            <a:ext cx="725488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564" y="1618134"/>
            <a:ext cx="427038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561" y="2070166"/>
            <a:ext cx="725488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880" y="1611791"/>
            <a:ext cx="427038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9246049" y="1846741"/>
            <a:ext cx="1095800" cy="8665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и оборудования </a:t>
            </a:r>
          </a:p>
        </p:txBody>
      </p:sp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396" y="2055461"/>
            <a:ext cx="725488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1089884" y="1770996"/>
            <a:ext cx="1002032" cy="9423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контейнеров на полках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1028926" y="2839100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мин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265122" y="2818500"/>
            <a:ext cx="1099274" cy="1806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мин</a:t>
            </a: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621" y="1600266"/>
            <a:ext cx="427038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Звезда: 16 точек 19">
            <a:extLst>
              <a:ext uri="{FF2B5EF4-FFF2-40B4-BE49-F238E27FC236}">
                <a16:creationId xmlns:a16="http://schemas.microsoft.com/office/drawing/2014/main" id="{E9551D82-817B-442F-9C4F-E061D5963D80}"/>
              </a:ext>
            </a:extLst>
          </p:cNvPr>
          <p:cNvSpPr/>
          <p:nvPr/>
        </p:nvSpPr>
        <p:spPr>
          <a:xfrm>
            <a:off x="476416" y="5042431"/>
            <a:ext cx="649716" cy="586346"/>
          </a:xfrm>
          <a:prstGeom prst="star16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C72B4B9-B543-4E6D-B9A5-19A350A73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8325" y="2433663"/>
            <a:ext cx="688908" cy="609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C6F6D5A-D917-4D14-AD0A-0CFEEBE8A7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12285" y="2462188"/>
            <a:ext cx="688908" cy="609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CF70A14-21E1-4728-97E6-254E99913A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2841" y="2974283"/>
            <a:ext cx="682811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215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6970" y="551794"/>
            <a:ext cx="4505155" cy="10719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AB0118-7EFC-4D07-8872-70308A9AC0A0}"/>
              </a:ext>
            </a:extLst>
          </p:cNvPr>
          <p:cNvSpPr txBox="1"/>
          <p:nvPr/>
        </p:nvSpPr>
        <p:spPr>
          <a:xfrm>
            <a:off x="4141950" y="92292"/>
            <a:ext cx="4024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Карта целевого состояния</a:t>
            </a:r>
            <a:endParaRPr lang="ru-RU" sz="2000" b="1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7335DDA-3AEB-46C4-A030-FF96F37AF0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91538"/>
              </p:ext>
            </p:extLst>
          </p:nvPr>
        </p:nvGraphicFramePr>
        <p:xfrm>
          <a:off x="168998" y="2095551"/>
          <a:ext cx="1195778" cy="605454"/>
        </p:xfrm>
        <a:graphic>
          <a:graphicData uri="http://schemas.openxmlformats.org/drawingml/2006/table">
            <a:tbl>
              <a:tblPr firstRow="1" firstCol="1" bandRow="1"/>
              <a:tblGrid>
                <a:gridCol w="1195778">
                  <a:extLst>
                    <a:ext uri="{9D8B030D-6E8A-4147-A177-3AD203B41FA5}">
                      <a16:colId xmlns:a16="http://schemas.microsoft.com/office/drawing/2014/main" val="382098830"/>
                    </a:ext>
                  </a:extLst>
                </a:gridCol>
              </a:tblGrid>
              <a:tr h="6054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Составление перечня оборудования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680451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1BFE80CD-CEF7-4F72-975C-E4269AA23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455576"/>
              </p:ext>
            </p:extLst>
          </p:nvPr>
        </p:nvGraphicFramePr>
        <p:xfrm>
          <a:off x="984877" y="3480292"/>
          <a:ext cx="3878372" cy="2583623"/>
        </p:xfrm>
        <a:graphic>
          <a:graphicData uri="http://schemas.openxmlformats.org/drawingml/2006/table">
            <a:tbl>
              <a:tblPr firstRow="1" firstCol="1" bandRow="1"/>
              <a:tblGrid>
                <a:gridCol w="3878372">
                  <a:extLst>
                    <a:ext uri="{9D8B030D-6E8A-4147-A177-3AD203B41FA5}">
                      <a16:colId xmlns:a16="http://schemas.microsoft.com/office/drawing/2014/main" val="3418841788"/>
                    </a:ext>
                  </a:extLst>
                </a:gridCol>
              </a:tblGrid>
              <a:tr h="25836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Маркировка</a:t>
                      </a: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контейнеров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Использование мобильных полок 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контейнеры находятся в свободном доступе для детей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Исключение излишних перемещений</a:t>
                      </a:r>
                      <a:endParaRPr lang="ru-RU" sz="12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8634268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34955B69-A620-47F1-BF9C-3B8AB9D42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92343"/>
              </p:ext>
            </p:extLst>
          </p:nvPr>
        </p:nvGraphicFramePr>
        <p:xfrm>
          <a:off x="1965136" y="2086732"/>
          <a:ext cx="1008824" cy="711059"/>
        </p:xfrm>
        <a:graphic>
          <a:graphicData uri="http://schemas.openxmlformats.org/drawingml/2006/table">
            <a:tbl>
              <a:tblPr firstRow="1" firstCol="1" bandRow="1"/>
              <a:tblGrid>
                <a:gridCol w="1008824">
                  <a:extLst>
                    <a:ext uri="{9D8B030D-6E8A-4147-A177-3AD203B41FA5}">
                      <a16:colId xmlns:a16="http://schemas.microsoft.com/office/drawing/2014/main" val="1700670550"/>
                    </a:ext>
                  </a:extLst>
                </a:gridCol>
              </a:tblGrid>
              <a:tr h="711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Набор</a:t>
                      </a:r>
                      <a:r>
                        <a:rPr lang="ru-RU" sz="1200" i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имеющихся материалов</a:t>
                      </a:r>
                      <a:endParaRPr lang="ru-RU" sz="120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77652"/>
                  </a:ext>
                </a:extLst>
              </a:tr>
            </a:tbl>
          </a:graphicData>
        </a:graphic>
      </p:graphicFrame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0B179B51-657C-4EE9-BCB4-6F66F5BFEA20}"/>
              </a:ext>
            </a:extLst>
          </p:cNvPr>
          <p:cNvSpPr/>
          <p:nvPr/>
        </p:nvSpPr>
        <p:spPr>
          <a:xfrm>
            <a:off x="1413193" y="2257411"/>
            <a:ext cx="545820" cy="279417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9BA4277E-1F6B-41E0-B7D4-A68DE7C6251A}"/>
              </a:ext>
            </a:extLst>
          </p:cNvPr>
          <p:cNvSpPr/>
          <p:nvPr/>
        </p:nvSpPr>
        <p:spPr>
          <a:xfrm>
            <a:off x="4414214" y="2247261"/>
            <a:ext cx="615822" cy="328353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aphicFrame>
        <p:nvGraphicFramePr>
          <p:cNvPr id="42" name="Таблица 41">
            <a:extLst>
              <a:ext uri="{FF2B5EF4-FFF2-40B4-BE49-F238E27FC236}">
                <a16:creationId xmlns:a16="http://schemas.microsoft.com/office/drawing/2014/main" id="{CD1B8938-B8F3-436F-8283-7A9581CE7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361545"/>
              </p:ext>
            </p:extLst>
          </p:nvPr>
        </p:nvGraphicFramePr>
        <p:xfrm>
          <a:off x="4823520" y="3716043"/>
          <a:ext cx="7069672" cy="2575751"/>
        </p:xfrm>
        <a:graphic>
          <a:graphicData uri="http://schemas.openxmlformats.org/drawingml/2006/table">
            <a:tbl>
              <a:tblPr firstRow="1" firstCol="1" bandRow="1"/>
              <a:tblGrid>
                <a:gridCol w="2685217">
                  <a:extLst>
                    <a:ext uri="{9D8B030D-6E8A-4147-A177-3AD203B41FA5}">
                      <a16:colId xmlns:a16="http://schemas.microsoft.com/office/drawing/2014/main" val="1937800451"/>
                    </a:ext>
                  </a:extLst>
                </a:gridCol>
                <a:gridCol w="1810139">
                  <a:extLst>
                    <a:ext uri="{9D8B030D-6E8A-4147-A177-3AD203B41FA5}">
                      <a16:colId xmlns:a16="http://schemas.microsoft.com/office/drawing/2014/main" val="3294473511"/>
                    </a:ext>
                  </a:extLst>
                </a:gridCol>
                <a:gridCol w="2574316">
                  <a:extLst>
                    <a:ext uri="{9D8B030D-6E8A-4147-A177-3AD203B41FA5}">
                      <a16:colId xmlns:a16="http://schemas.microsoft.com/office/drawing/2014/main" val="933599214"/>
                    </a:ext>
                  </a:extLst>
                </a:gridCol>
              </a:tblGrid>
              <a:tr h="2063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Коренная причина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Решение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782610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Нарушение режима организа­ции жиз­недеятельности воспитанников из-за увеличения вре­мени, затраченного на подготовку к проведению опытов  и уборку оборудования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материалов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 экспериментальной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деятельности.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системы хранения материалов для проведения экспериментальной деятельности.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Моделирование эффективного рабочего пространства для организации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детской экспериментальной</a:t>
                      </a:r>
                      <a:r>
                        <a:rPr lang="ru-RU" sz="1400" i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деятельности.</a:t>
                      </a:r>
                      <a:endParaRPr lang="ru-RU" sz="14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722643"/>
                  </a:ext>
                </a:extLst>
              </a:tr>
            </a:tbl>
          </a:graphicData>
        </a:graphic>
      </p:graphicFrame>
      <p:graphicFrame>
        <p:nvGraphicFramePr>
          <p:cNvPr id="39" name="Таблица 38">
            <a:extLst>
              <a:ext uri="{FF2B5EF4-FFF2-40B4-BE49-F238E27FC236}">
                <a16:creationId xmlns:a16="http://schemas.microsoft.com/office/drawing/2014/main" id="{85CD45B7-C426-4EBC-B647-2B5BFC224F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06219"/>
              </p:ext>
            </p:extLst>
          </p:nvPr>
        </p:nvGraphicFramePr>
        <p:xfrm>
          <a:off x="3001042" y="2086731"/>
          <a:ext cx="1379889" cy="965327"/>
        </p:xfrm>
        <a:graphic>
          <a:graphicData uri="http://schemas.openxmlformats.org/drawingml/2006/table">
            <a:tbl>
              <a:tblPr firstRow="1" firstCol="1" bandRow="1"/>
              <a:tblGrid>
                <a:gridCol w="1379889">
                  <a:extLst>
                    <a:ext uri="{9D8B030D-6E8A-4147-A177-3AD203B41FA5}">
                      <a16:colId xmlns:a16="http://schemas.microsoft.com/office/drawing/2014/main" val="1765338023"/>
                    </a:ext>
                  </a:extLst>
                </a:gridCol>
              </a:tblGrid>
              <a:tr h="7247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Размещение материала на столах для проведения опытов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272402"/>
                  </a:ext>
                </a:extLst>
              </a:tr>
            </a:tbl>
          </a:graphicData>
        </a:graphic>
      </p:graphicFrame>
      <p:sp>
        <p:nvSpPr>
          <p:cNvPr id="45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2144690" y="1623756"/>
            <a:ext cx="649716" cy="463327"/>
          </a:xfrm>
          <a:prstGeom prst="star16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noProof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206173" y="3934554"/>
            <a:ext cx="649716" cy="446377"/>
          </a:xfrm>
          <a:prstGeom prst="star16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202135" y="3362419"/>
            <a:ext cx="612855" cy="458954"/>
          </a:xfrm>
          <a:prstGeom prst="star16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noProof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079" y="2822366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мин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469548" y="3202399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мин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7576044" y="3003857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мин</a:t>
            </a:r>
          </a:p>
        </p:txBody>
      </p:sp>
      <p:sp>
        <p:nvSpPr>
          <p:cNvPr id="31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3001043" y="1623757"/>
            <a:ext cx="531495" cy="463326"/>
          </a:xfrm>
          <a:prstGeom prst="star16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2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079" y="492403"/>
            <a:ext cx="4451046" cy="1087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53565" algn="l"/>
              </a:tabLs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Текущее состояние:                    Цель: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ВПП = 18 минут                    ВПП = 9 минут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Уборка (сортировка) = 20 минут        = 10 минут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697" y="1747198"/>
            <a:ext cx="476250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00" y="1757348"/>
            <a:ext cx="476250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036" y="1793694"/>
            <a:ext cx="127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386" y="1793911"/>
            <a:ext cx="127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36386" y="2086732"/>
            <a:ext cx="1227936" cy="8156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опытов и экспериментов</a:t>
            </a:r>
          </a:p>
        </p:txBody>
      </p:sp>
      <p:sp>
        <p:nvSpPr>
          <p:cNvPr id="27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3834284" y="1609085"/>
            <a:ext cx="649716" cy="463327"/>
          </a:xfrm>
          <a:prstGeom prst="star16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noProof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006" y="1812384"/>
            <a:ext cx="127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446" y="2257411"/>
            <a:ext cx="6334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027" y="1747198"/>
            <a:ext cx="476250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952858" y="2087083"/>
            <a:ext cx="1099321" cy="8152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материала и оборудования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052180" y="2087083"/>
            <a:ext cx="1173708" cy="8152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материала и оборудования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523" y="1609085"/>
            <a:ext cx="6889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Звезда: 16 точек 19">
            <a:extLst>
              <a:ext uri="{FF2B5EF4-FFF2-40B4-BE49-F238E27FC236}">
                <a16:creationId xmlns:a16="http://schemas.microsoft.com/office/drawing/2014/main" id="{EEFD5E3A-758F-4712-B861-DBFB39F9E499}"/>
              </a:ext>
            </a:extLst>
          </p:cNvPr>
          <p:cNvSpPr/>
          <p:nvPr/>
        </p:nvSpPr>
        <p:spPr>
          <a:xfrm>
            <a:off x="10248254" y="1525684"/>
            <a:ext cx="649716" cy="463327"/>
          </a:xfrm>
          <a:prstGeom prst="star16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noProof="0" dirty="0">
                <a:solidFill>
                  <a:srgbClr val="000000"/>
                </a:solidFill>
                <a:effectLst>
                  <a:outerShdw blurRad="38100" dist="19050" dir="2700000" algn="tl">
                    <a:sysClr val="windowText" lastClr="000000">
                      <a:alpha val="40000"/>
                    </a:sys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819" y="2247261"/>
            <a:ext cx="6334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434" y="1812384"/>
            <a:ext cx="476250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917231" y="1997229"/>
            <a:ext cx="1311763" cy="9051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контейнеров и материалов на место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041617" y="2996237"/>
            <a:ext cx="1062990" cy="160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мин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330" y="1585049"/>
            <a:ext cx="6826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19" y="4644648"/>
            <a:ext cx="6826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73" y="5275807"/>
            <a:ext cx="6889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539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AFB6B2-AA23-4F73-BA32-18A010F1403C}"/>
              </a:ext>
            </a:extLst>
          </p:cNvPr>
          <p:cNvSpPr txBox="1"/>
          <p:nvPr/>
        </p:nvSpPr>
        <p:spPr>
          <a:xfrm>
            <a:off x="1429702" y="123738"/>
            <a:ext cx="9551889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МЕРОПРИЯТИЙ ПО ДОСТИЖЕНИЮ ЦЕЛЕВЫХ ПОКАЗАТЕЛЕЙ ПРОЕКТА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374F2BA-69A7-474B-A36F-66B3339196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634773"/>
              </p:ext>
            </p:extLst>
          </p:nvPr>
        </p:nvGraphicFramePr>
        <p:xfrm>
          <a:off x="662940" y="680546"/>
          <a:ext cx="10617320" cy="6078153"/>
        </p:xfrm>
        <a:graphic>
          <a:graphicData uri="http://schemas.openxmlformats.org/drawingml/2006/table">
            <a:tbl>
              <a:tblPr firstRow="1" firstCol="1" bandRow="1"/>
              <a:tblGrid>
                <a:gridCol w="685800">
                  <a:extLst>
                    <a:ext uri="{9D8B030D-6E8A-4147-A177-3AD203B41FA5}">
                      <a16:colId xmlns:a16="http://schemas.microsoft.com/office/drawing/2014/main" val="505558776"/>
                    </a:ext>
                  </a:extLst>
                </a:gridCol>
                <a:gridCol w="2639920">
                  <a:extLst>
                    <a:ext uri="{9D8B030D-6E8A-4147-A177-3AD203B41FA5}">
                      <a16:colId xmlns:a16="http://schemas.microsoft.com/office/drawing/2014/main" val="3412627239"/>
                    </a:ext>
                  </a:extLst>
                </a:gridCol>
                <a:gridCol w="2526440">
                  <a:extLst>
                    <a:ext uri="{9D8B030D-6E8A-4147-A177-3AD203B41FA5}">
                      <a16:colId xmlns:a16="http://schemas.microsoft.com/office/drawing/2014/main" val="254161764"/>
                    </a:ext>
                  </a:extLst>
                </a:gridCol>
                <a:gridCol w="2643183">
                  <a:extLst>
                    <a:ext uri="{9D8B030D-6E8A-4147-A177-3AD203B41FA5}">
                      <a16:colId xmlns:a16="http://schemas.microsoft.com/office/drawing/2014/main" val="3637197438"/>
                    </a:ext>
                  </a:extLst>
                </a:gridCol>
                <a:gridCol w="2121977">
                  <a:extLst>
                    <a:ext uri="{9D8B030D-6E8A-4147-A177-3AD203B41FA5}">
                      <a16:colId xmlns:a16="http://schemas.microsoft.com/office/drawing/2014/main" val="42567759"/>
                    </a:ext>
                  </a:extLst>
                </a:gridCol>
              </a:tblGrid>
              <a:tr h="579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мероприятий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 реализации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Ожидаемый результат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Ответственный исполнитель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69770"/>
                  </a:ext>
                </a:extLst>
              </a:tr>
              <a:tr h="636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Закупка  контейнеров,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мерных ёмкостей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21.01.2021 – 29.01.2021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контейнеров,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мерных ёмкостей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для систематизации материалов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Ю.Ф.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Гришакина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М.Ю. Чернова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51676"/>
                  </a:ext>
                </a:extLst>
              </a:tr>
              <a:tr h="636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места для хранения материалов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01.02.2021 – 08.02.2021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Организовано место для хранения материалов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Ю.Ф.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Гришакина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М.Ю. Чернова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278239"/>
                  </a:ext>
                </a:extLst>
              </a:tr>
              <a:tr h="14828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системы хранения материала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09.02.2021 –16.02.2021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Сформированная система хранения </a:t>
                      </a:r>
                      <a:r>
                        <a:rPr lang="ru-RU" sz="16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учебно-методических пособий, картотек опытов, природного и бросового материала в уголке детского экспериментирования</a:t>
                      </a:r>
                      <a:endParaRPr lang="ru-RU" sz="16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Ю.Ф.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Гришакина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М.Ю. Чернова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667637"/>
                  </a:ext>
                </a:extLst>
              </a:tr>
              <a:tr h="14828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Сортировка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учебно-методических пособий, картотек опытов, природного и бросового материала в уголке детского экспериментирования</a:t>
                      </a:r>
                      <a:endParaRPr lang="ru-RU" sz="16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23.02.2021 – 02.03.2021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учебно-методические пособия,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картотеки</a:t>
                      </a:r>
                      <a:r>
                        <a:rPr lang="ru-RU" sz="1600" i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опытов, природный и бросовы</a:t>
                      </a:r>
                      <a:r>
                        <a:rPr lang="ru-RU" sz="1600" i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 </a:t>
                      </a:r>
                      <a:r>
                        <a:rPr lang="ru-RU" sz="16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 в уголке детского экспериментирования рассортирован</a:t>
                      </a:r>
                      <a:endParaRPr lang="ru-RU" sz="16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Ю.Ф.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Гришакина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М.Ю. Чернова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099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427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558524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СОСТОЯНИЕ ПРОЦЕССА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4117382"/>
              </p:ext>
            </p:extLst>
          </p:nvPr>
        </p:nvGraphicFramePr>
        <p:xfrm>
          <a:off x="457201" y="4355985"/>
          <a:ext cx="11249890" cy="190030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23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6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2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достижению целевых показателей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Разработка системы хранения и перемещения материала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оборудования в уголке экспериментирования.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Закупка контейнеров, мерных ёмкостей для хранения необходимого материала и оборудования.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Сортировка учебно-методических пособий, природного и бросового материала в уголке детской экспериментальной деятельности.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Оптимизация пространства уголка экспериментирования.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39" y="984000"/>
            <a:ext cx="4339988" cy="306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3" y="984000"/>
            <a:ext cx="4078287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804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419978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СОСТОЯНИЕ ПРОЦЕССА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538753"/>
              </p:ext>
            </p:extLst>
          </p:nvPr>
        </p:nvGraphicFramePr>
        <p:xfrm>
          <a:off x="803564" y="4891088"/>
          <a:ext cx="10958945" cy="1329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8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960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Достигнутые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результаты проекта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Сокращено время подготовки к проведению опытов и экспериментов.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Сокращено время уборки  материала и оборудования после экспериментальной деятельности.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Оптимизирован  процесс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подготовки к проведению экспериментальной деятельности.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08" y="1288731"/>
            <a:ext cx="4159838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210" y="1288730"/>
            <a:ext cx="4284032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50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00CC64-CBB3-4955-A384-76F6EC0A72EE}"/>
              </a:ext>
            </a:extLst>
          </p:cNvPr>
          <p:cNvSpPr txBox="1"/>
          <p:nvPr/>
        </p:nvSpPr>
        <p:spPr>
          <a:xfrm>
            <a:off x="2572703" y="220645"/>
            <a:ext cx="871537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5483C-6EBB-4C12-A654-5D420208F2C2}"/>
              </a:ext>
            </a:extLst>
          </p:cNvPr>
          <p:cNvSpPr txBox="1"/>
          <p:nvPr/>
        </p:nvSpPr>
        <p:spPr>
          <a:xfrm>
            <a:off x="7979093" y="220645"/>
            <a:ext cx="1347787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47AA4EF-295D-487D-8664-4CB691BDED82}"/>
              </a:ext>
            </a:extLst>
          </p:cNvPr>
          <p:cNvCxnSpPr/>
          <p:nvPr/>
        </p:nvCxnSpPr>
        <p:spPr>
          <a:xfrm>
            <a:off x="5806440" y="220645"/>
            <a:ext cx="0" cy="5910184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68" y="1371605"/>
            <a:ext cx="5089406" cy="3586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869" y="1371605"/>
            <a:ext cx="5197068" cy="358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72109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2017</TotalTime>
  <Words>990</Words>
  <Application>Microsoft Office PowerPoint</Application>
  <PresentationFormat>Широкоэкранный</PresentationFormat>
  <Paragraphs>161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Times New Roman</vt:lpstr>
      <vt:lpstr>Ретро</vt:lpstr>
      <vt:lpstr>«Оптимизация процесса подготовки к организованной образовательной деятельности по экспериментирования»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ЦЕЛЕВОЕ СОСТОЯНИЕ ПРОЦЕССА </vt:lpstr>
      <vt:lpstr>ЦЕЛЕВОЕ СОСТОЯНИЕ ПРОЦЕССА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 Ромашкина</dc:creator>
  <cp:lastModifiedBy>ds4</cp:lastModifiedBy>
  <cp:revision>87</cp:revision>
  <dcterms:created xsi:type="dcterms:W3CDTF">2020-11-12T17:49:43Z</dcterms:created>
  <dcterms:modified xsi:type="dcterms:W3CDTF">2021-05-31T12:54:16Z</dcterms:modified>
</cp:coreProperties>
</file>