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56" r:id="rId2"/>
    <p:sldId id="262" r:id="rId3"/>
    <p:sldId id="257" r:id="rId4"/>
    <p:sldId id="263" r:id="rId5"/>
    <p:sldId id="264" r:id="rId6"/>
    <p:sldId id="258" r:id="rId7"/>
    <p:sldId id="266" r:id="rId8"/>
    <p:sldId id="265" r:id="rId9"/>
    <p:sldId id="259" r:id="rId10"/>
  </p:sldIdLst>
  <p:sldSz cx="12192000" cy="6858000"/>
  <p:notesSz cx="6807200" cy="99393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A7AD"/>
    <a:srgbClr val="85D3D7"/>
    <a:srgbClr val="27CE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2DE63D5-997A-4646-A377-4702673A728D}" styleName="Светлый стиль 2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1" d="100"/>
          <a:sy n="91" d="100"/>
        </p:scale>
        <p:origin x="75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/>
              <a:t>Показатели</a:t>
            </a:r>
            <a:r>
              <a:rPr lang="ru-RU" baseline="0" dirty="0" smtClean="0"/>
              <a:t> результативности</a:t>
            </a:r>
            <a:endParaRPr lang="ru-RU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11824529346862839"/>
          <c:y val="0.17873173955716318"/>
          <c:w val="0.88175470653137156"/>
          <c:h val="0.59733879882887719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Время</c:v>
                </c:pt>
              </c:strCache>
            </c:strRef>
          </c:tx>
          <c:spPr>
            <a:ln w="34925" cap="rnd">
              <a:solidFill>
                <a:schemeClr val="accent2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cat>
            <c:numRef>
              <c:f>Лист1!$A$2:$A$3</c:f>
              <c:numCache>
                <c:formatCode>General</c:formatCode>
                <c:ptCount val="2"/>
                <c:pt idx="0">
                  <c:v>2021</c:v>
                </c:pt>
                <c:pt idx="1">
                  <c:v>2022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7</c:v>
                </c:pt>
                <c:pt idx="1">
                  <c:v>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472-4139-A414-F022B39AA84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Эффективность</c:v>
                </c:pt>
              </c:strCache>
            </c:strRef>
          </c:tx>
          <c:spPr>
            <a:ln w="34925" cap="rnd">
              <a:solidFill>
                <a:schemeClr val="accent4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cat>
            <c:numRef>
              <c:f>Лист1!$A$2:$A$3</c:f>
              <c:numCache>
                <c:formatCode>General</c:formatCode>
                <c:ptCount val="2"/>
                <c:pt idx="0">
                  <c:v>2021</c:v>
                </c:pt>
                <c:pt idx="1">
                  <c:v>2022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</c:v>
                </c:pt>
                <c:pt idx="1">
                  <c:v>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472-4139-A414-F022B39AA8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66245904"/>
        <c:axId val="366242576"/>
      </c:lineChart>
      <c:catAx>
        <c:axId val="3662459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66242576"/>
        <c:crosses val="autoZero"/>
        <c:auto val="1"/>
        <c:lblAlgn val="ctr"/>
        <c:lblOffset val="100"/>
        <c:noMultiLvlLbl val="0"/>
      </c:catAx>
      <c:valAx>
        <c:axId val="36624257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3662459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29BF40-FC27-4894-9B45-3C9C4DD95D84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896BB3-46B9-435D-9668-858A477976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37928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DD00E2-2B72-413D-9C97-E9CFFB04F6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962" y="1151239"/>
            <a:ext cx="8486274" cy="2387600"/>
          </a:xfrm>
        </p:spPr>
        <p:txBody>
          <a:bodyPr anchor="b">
            <a:normAutofit/>
          </a:bodyPr>
          <a:lstStyle>
            <a:lvl1pPr algn="ctr">
              <a:defRPr sz="7200" b="1">
                <a:solidFill>
                  <a:schemeClr val="accent3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573938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46E5F3-3158-4204-897D-D4E304C4C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341E8D2-77B5-4806-B4F8-554C003F93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B64F015-51B6-4C36-869C-D0B28A200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E94B6-4463-4457-9BBD-602AB4E6F6CC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D70C9DB-636C-4FCF-8A87-C83B5EBB2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7EB7FD3-2C80-44FB-B787-C3F38D36F4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06E21-A481-42E7-A8C0-A97B434FA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626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A7DE9D05-647E-4A83-A950-10C871CA50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7F6B96E-FD80-467B-8F62-A256DC9291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0591339-79DA-4CA1-B801-FF0ADFC9FC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E94B6-4463-4457-9BBD-602AB4E6F6CC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58F9850-12D7-4E1E-A550-4DBB78F18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3E245DD-5880-4284-9222-F07E9B67E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06E21-A481-42E7-A8C0-A97B434FA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6766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FAE768C-7299-4F1A-91BA-D355FDB1436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77654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AA647E-C01D-4540-9156-BE80C59094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0320" y="18255"/>
            <a:ext cx="9631680" cy="1325563"/>
          </a:xfrm>
        </p:spPr>
        <p:txBody>
          <a:bodyPr/>
          <a:lstStyle>
            <a:lvl1pPr>
              <a:defRPr b="1">
                <a:solidFill>
                  <a:schemeClr val="accent2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09FA5A5-A9DB-472E-B8A1-986FA48921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2"/>
                </a:solidFill>
              </a:defRPr>
            </a:lvl3pPr>
            <a:lvl4pPr>
              <a:defRPr>
                <a:solidFill>
                  <a:schemeClr val="accent2"/>
                </a:solidFill>
              </a:defRPr>
            </a:lvl4pPr>
            <a:lvl5pPr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BDB1090-1E2F-4E63-814D-255EE5743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E94B6-4463-4457-9BBD-602AB4E6F6CC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3493CB0-0527-4760-8F72-2EC714C373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C8967D9-EE2F-4C40-B954-5D362A65F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06E21-A481-42E7-A8C0-A97B434FA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933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CB5C37-4CDE-4988-AB92-469ECA059B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4710E65-E73A-42E4-814C-E61E6B2EEE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ED21F2E-5B1C-4A67-AF5B-5E19DCB14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E94B6-4463-4457-9BBD-602AB4E6F6CC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9DE35E9-2FB4-457E-A995-8E5645802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1807923-AEFF-49D7-A28B-5D474677E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06E21-A481-42E7-A8C0-A97B434FA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5763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36F07D-7599-46C5-A686-1082C8AA3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26304D4-25A5-4AF9-BA1D-3D867E7DF5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8E1685A-6A9B-43CB-82AD-D312A77805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D1DB291-27DC-4D0E-9916-C779EE52C9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E94B6-4463-4457-9BBD-602AB4E6F6CC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280B5A0-5F92-41CA-9EA4-D360A6D91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7EAC627-6A81-49AD-A16A-ACDEE4259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06E21-A481-42E7-A8C0-A97B434FA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9049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9C3846-F84B-4188-BD60-8D1216A0A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71697F6-8BA6-417C-A847-A468F8F0F0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3A12AA6-374B-4F8A-9D05-CDD4D64B25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03D0C50-AB5F-4FF7-8403-5A5D12DB58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A177FD1-0FA4-49A0-83DA-52EA6F3C73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E2EF3EA-6569-4A3C-BF46-52AA09988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E94B6-4463-4457-9BBD-602AB4E6F6CC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1A04087-3B24-49A2-9071-728A5FF4D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80CC7F34-9A90-4F3B-88AA-8372A29275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06E21-A481-42E7-A8C0-A97B434FA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5529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C1EE34-0169-4472-94E3-9AEAC8C158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0A929E6-629A-4EC6-A4ED-2219E5E7D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E94B6-4463-4457-9BBD-602AB4E6F6CC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619146F-35E5-490A-943B-984D557A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3DC8A25-EDB6-4367-8237-283C8CBDC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06E21-A481-42E7-A8C0-A97B434FA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169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9DB13AB-A8E4-436C-9F90-3EE98BC4ED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E94B6-4463-4457-9BBD-602AB4E6F6CC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644D88C-FEE1-4A18-9470-81CB3BB9B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C01BC5E-8BAF-4540-9B33-1020B15F6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06E21-A481-42E7-A8C0-A97B434FA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5240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51E4CC-01B6-43F4-8201-846483908F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12522EC-8CAE-4D34-BBBD-ED1B044A87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C147889-2947-419A-A38F-D33FC710C8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081FB5B-DA16-4391-8127-E875318433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E94B6-4463-4457-9BBD-602AB4E6F6CC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EA7A299-7BF1-452B-84DC-F80425DF4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FD87E10-BA3B-4CCF-A074-85B5E107E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06E21-A481-42E7-A8C0-A97B434FA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3636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E25303-BFFE-4B18-8312-7E9C27D898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417C2DA-79FD-402F-AAF0-A005FB29099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7EFBB4F-9324-4CFA-B1FC-E1832E870E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0D67EC4-0194-4F9E-8DC9-274B34A2D2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E94B6-4463-4457-9BBD-602AB4E6F6CC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1C13F41-9FB6-4B06-9847-190659DFA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5DB7B3F-897E-4B83-874E-D58F553025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06E21-A481-42E7-A8C0-A97B434FA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9682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s://presentation-creation.ru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14B40B-64FF-44D6-8668-4A12FB5C5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C4D2EA9-63AC-4BDA-9032-B757DA486C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01E3216-483C-42D8-B264-E846117ADEE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5E94B6-4463-4457-9BBD-602AB4E6F6CC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B4F8CF5-B509-4E80-BD9C-832D7CD43D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F91B807-AAEB-4757-A2FA-77DF233899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06E21-A481-42E7-A8C0-A97B434FA142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hlinkClick r:id="rId13"/>
            <a:extLst>
              <a:ext uri="{FF2B5EF4-FFF2-40B4-BE49-F238E27FC236}">
                <a16:creationId xmlns:a16="http://schemas.microsoft.com/office/drawing/2014/main" id="{4FF5BD48-17B8-4D0B-B900-3A8C7D2843BF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94000" y="367393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752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6.svg"/><Relationship Id="rId7" Type="http://schemas.openxmlformats.org/officeDocument/2006/relationships/image" Target="../media/image10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4.svg"/><Relationship Id="rId5" Type="http://schemas.openxmlformats.org/officeDocument/2006/relationships/image" Target="../media/image8.svg"/><Relationship Id="rId10" Type="http://schemas.openxmlformats.org/officeDocument/2006/relationships/image" Target="../media/image9.png"/><Relationship Id="rId4" Type="http://schemas.openxmlformats.org/officeDocument/2006/relationships/image" Target="../media/image6.png"/><Relationship Id="rId9" Type="http://schemas.openxmlformats.org/officeDocument/2006/relationships/image" Target="../media/image12.sv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7330AC-0C5F-4BFA-9332-3D58CA58B6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5163" y="1949116"/>
            <a:ext cx="6864416" cy="4239079"/>
          </a:xfrm>
        </p:spPr>
        <p:txBody>
          <a:bodyPr>
            <a:noAutofit/>
          </a:bodyPr>
          <a:lstStyle/>
          <a:p>
            <a:pPr algn="l"/>
            <a:r>
              <a:rPr lang="ru-RU" sz="4400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Оптимизация временных ресурсов педагогов дополнительного образования при использовании системы дистанционного </a:t>
            </a:r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/>
            </a:r>
            <a:br>
              <a:rPr lang="ru-RU" sz="44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</a:br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обучения </a:t>
            </a:r>
            <a:r>
              <a:rPr lang="ru-RU" sz="4400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«</a:t>
            </a:r>
            <a:r>
              <a:rPr lang="en-US" sz="4400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Distant</a:t>
            </a:r>
            <a:r>
              <a:rPr lang="ru-RU" sz="4400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52»</a:t>
            </a:r>
          </a:p>
        </p:txBody>
      </p:sp>
      <p:pic>
        <p:nvPicPr>
          <p:cNvPr id="3" name="Picture 3" descr="C:\Users\Таня Веселова\Desktop\лого\Рисунок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4674" y="354268"/>
            <a:ext cx="718292" cy="719423"/>
          </a:xfrm>
          <a:prstGeom prst="ellipse">
            <a:avLst/>
          </a:prstGeom>
          <a:solidFill>
            <a:schemeClr val="tx2">
              <a:lumMod val="50000"/>
            </a:schemeClr>
          </a:solidFill>
          <a:extLst/>
        </p:spPr>
      </p:pic>
      <p:sp>
        <p:nvSpPr>
          <p:cNvPr id="4" name="Прямоугольник 3"/>
          <p:cNvSpPr/>
          <p:nvPr/>
        </p:nvSpPr>
        <p:spPr>
          <a:xfrm>
            <a:off x="2454442" y="354268"/>
            <a:ext cx="824163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Муниципальное бюджетное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учреждение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дополнительного образования</a:t>
            </a:r>
          </a:p>
          <a:p>
            <a:pPr lvl="0" algn="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«Дворец детского (юношеского) творчества» города Сарова</a:t>
            </a:r>
          </a:p>
        </p:txBody>
      </p:sp>
    </p:spTree>
    <p:extLst>
      <p:ext uri="{BB962C8B-B14F-4D97-AF65-F5344CB8AC3E}">
        <p14:creationId xmlns:p14="http://schemas.microsoft.com/office/powerpoint/2010/main" val="1654845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27CA5C-4E75-4DC9-987C-9A24FFB042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Вовлеченные лица и рамки проекта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7595BBD-3E0E-4090-970E-233086F7A2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6818" y="1648258"/>
            <a:ext cx="3196771" cy="3463840"/>
          </a:xfrm>
          <a:noFill/>
          <a:effectLst/>
        </p:spPr>
        <p:txBody>
          <a:bodyPr anchor="ctr">
            <a:normAutofit/>
          </a:bodyPr>
          <a:lstStyle/>
          <a:p>
            <a:pPr marL="108000" indent="0">
              <a:spcBef>
                <a:spcPts val="0"/>
              </a:spcBef>
              <a:buNone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Владелец   процесса: директор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ea typeface="Calibri" panose="020F0502020204030204" pitchFamily="34" charset="0"/>
              </a:rPr>
              <a:t>–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  <a:latin typeface="+mj-lt"/>
              <a:ea typeface="Calibri" panose="020F0502020204030204" pitchFamily="34" charset="0"/>
            </a:endParaRPr>
          </a:p>
          <a:p>
            <a:pPr marL="108000" indent="0">
              <a:spcBef>
                <a:spcPts val="0"/>
              </a:spcBef>
              <a:buNone/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Калипанова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С.А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.</a:t>
            </a:r>
          </a:p>
          <a:p>
            <a:pPr marL="108000" indent="0">
              <a:spcBef>
                <a:spcPts val="0"/>
              </a:spcBef>
              <a:buNone/>
            </a:pPr>
            <a:endParaRPr lang="ru-RU" sz="2400" b="1" dirty="0">
              <a:solidFill>
                <a:schemeClr val="accent1">
                  <a:lumMod val="50000"/>
                </a:schemeClr>
              </a:solidFill>
              <a:latin typeface="+mj-lt"/>
              <a:ea typeface="Calibri" panose="020F0502020204030204" pitchFamily="34" charset="0"/>
            </a:endParaRPr>
          </a:p>
          <a:p>
            <a:pPr marL="108000" indent="0">
              <a:spcBef>
                <a:spcPts val="0"/>
              </a:spcBef>
              <a:buNone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Руководитель проекта: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методист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ea typeface="Calibri" panose="020F0502020204030204" pitchFamily="34" charset="0"/>
              </a:rPr>
              <a:t>–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 </a:t>
            </a:r>
          </a:p>
          <a:p>
            <a:pPr marL="108000" indent="0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Фомичева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И.В.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9453D517-573E-4E71-AD03-FCE9FF6F95CE}"/>
              </a:ext>
            </a:extLst>
          </p:cNvPr>
          <p:cNvSpPr txBox="1">
            <a:spLocks/>
          </p:cNvSpPr>
          <p:nvPr/>
        </p:nvSpPr>
        <p:spPr>
          <a:xfrm>
            <a:off x="4497614" y="1919038"/>
            <a:ext cx="3896124" cy="4938962"/>
          </a:xfrm>
          <a:prstGeom prst="rect">
            <a:avLst/>
          </a:prstGeom>
          <a:noFill/>
          <a:effectLst/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8000" indent="0">
              <a:spcBef>
                <a:spcPts val="0"/>
              </a:spcBef>
              <a:buNone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Команда проекта:</a:t>
            </a:r>
          </a:p>
          <a:p>
            <a:pPr marL="108000" indent="0">
              <a:spcBef>
                <a:spcPts val="0"/>
              </a:spcBef>
              <a:buNone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заместитель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директора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ea typeface="Calibri" panose="020F0502020204030204" pitchFamily="34" charset="0"/>
              </a:rPr>
              <a:t>–</a:t>
            </a:r>
          </a:p>
          <a:p>
            <a:pPr marL="108000" indent="0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Козлова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А.И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.</a:t>
            </a:r>
          </a:p>
          <a:p>
            <a:pPr marL="108000" indent="0">
              <a:spcBef>
                <a:spcPts val="0"/>
              </a:spcBef>
              <a:buNone/>
            </a:pPr>
            <a:endParaRPr lang="ru-RU" sz="2400" b="1" dirty="0">
              <a:solidFill>
                <a:schemeClr val="accent1">
                  <a:lumMod val="50000"/>
                </a:schemeClr>
              </a:solidFill>
              <a:latin typeface="+mj-lt"/>
              <a:ea typeface="Calibri" panose="020F0502020204030204" pitchFamily="34" charset="0"/>
            </a:endParaRPr>
          </a:p>
          <a:p>
            <a:pPr marL="108000" indent="0">
              <a:spcBef>
                <a:spcPts val="0"/>
              </a:spcBef>
              <a:buNone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М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етодисты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ea typeface="Calibri" panose="020F0502020204030204" pitchFamily="34" charset="0"/>
              </a:rPr>
              <a:t>–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Веселова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Т.А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., </a:t>
            </a:r>
          </a:p>
          <a:p>
            <a:pPr marL="108000" indent="0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Фомичева И.В.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+mj-lt"/>
              <a:ea typeface="Calibri" panose="020F0502020204030204" pitchFamily="34" charset="0"/>
            </a:endParaRPr>
          </a:p>
          <a:p>
            <a:pPr marL="10800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Педагоги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дополнительного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образования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ea typeface="Calibri" panose="020F0502020204030204" pitchFamily="34" charset="0"/>
              </a:rPr>
              <a:t>–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 Гринева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Е.С., Гурова Е.А., Зубова М.Б., Исаева Т.Б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.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+mj-lt"/>
              <a:ea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5FA7CCF3-6F60-4CC2-B4ED-B278E11EBD0C}"/>
              </a:ext>
            </a:extLst>
          </p:cNvPr>
          <p:cNvSpPr txBox="1">
            <a:spLocks/>
          </p:cNvSpPr>
          <p:nvPr/>
        </p:nvSpPr>
        <p:spPr>
          <a:xfrm>
            <a:off x="8601054" y="1919038"/>
            <a:ext cx="3443801" cy="4351338"/>
          </a:xfrm>
          <a:prstGeom prst="rect">
            <a:avLst/>
          </a:prstGeom>
          <a:noFill/>
          <a:effectLst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8000" indent="0">
              <a:spcBef>
                <a:spcPts val="0"/>
              </a:spcBef>
              <a:buNone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Периметр проекта: административные </a:t>
            </a:r>
            <a:endParaRPr lang="ru-RU" sz="2400" b="1" dirty="0" smtClean="0">
              <a:solidFill>
                <a:schemeClr val="accent1">
                  <a:lumMod val="50000"/>
                </a:schemeClr>
              </a:solidFill>
              <a:latin typeface="+mj-lt"/>
              <a:ea typeface="Calibri" panose="020F0502020204030204" pitchFamily="34" charset="0"/>
            </a:endParaRPr>
          </a:p>
          <a:p>
            <a:pPr marL="108000" indent="0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и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педагогические работники МБУ ДО ДДТ.</a:t>
            </a:r>
          </a:p>
          <a:p>
            <a:pPr marL="108000" indent="0">
              <a:spcBef>
                <a:spcPts val="600"/>
              </a:spcBef>
              <a:spcAft>
                <a:spcPts val="600"/>
              </a:spcAft>
              <a:buNone/>
            </a:pPr>
            <a:endParaRPr lang="ru-RU" sz="2400" b="1" dirty="0" smtClean="0">
              <a:solidFill>
                <a:schemeClr val="accent1">
                  <a:lumMod val="50000"/>
                </a:schemeClr>
              </a:solidFill>
              <a:latin typeface="+mj-lt"/>
              <a:ea typeface="Calibri" panose="020F0502020204030204" pitchFamily="34" charset="0"/>
            </a:endParaRPr>
          </a:p>
          <a:p>
            <a:pPr marL="10800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Сроки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реализации:</a:t>
            </a:r>
          </a:p>
          <a:p>
            <a:pPr marL="10800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я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нварь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ea typeface="Calibri" panose="020F0502020204030204" pitchFamily="34" charset="0"/>
              </a:rPr>
              <a:t>–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июнь 2022</a:t>
            </a:r>
            <a:endParaRPr lang="en-US" sz="2400" b="1" dirty="0">
              <a:solidFill>
                <a:schemeClr val="accent1">
                  <a:lumMod val="50000"/>
                </a:schemeClr>
              </a:solidFill>
              <a:latin typeface="+mj-lt"/>
              <a:ea typeface="Calibri" panose="020F0502020204030204" pitchFamily="34" charset="0"/>
            </a:endParaRPr>
          </a:p>
        </p:txBody>
      </p:sp>
      <p:sp>
        <p:nvSpPr>
          <p:cNvPr id="7" name="Блок-схема: извлечение 6"/>
          <p:cNvSpPr/>
          <p:nvPr/>
        </p:nvSpPr>
        <p:spPr>
          <a:xfrm rot="5400000">
            <a:off x="523934" y="2028656"/>
            <a:ext cx="293666" cy="225935"/>
          </a:xfrm>
          <a:prstGeom prst="flowChartExtract">
            <a:avLst/>
          </a:prstGeom>
          <a:solidFill>
            <a:srgbClr val="85D3D7"/>
          </a:solidFill>
          <a:ln>
            <a:solidFill>
              <a:srgbClr val="85D3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извлечение 9"/>
          <p:cNvSpPr/>
          <p:nvPr/>
        </p:nvSpPr>
        <p:spPr>
          <a:xfrm rot="5400000">
            <a:off x="8359873" y="2025858"/>
            <a:ext cx="293666" cy="225935"/>
          </a:xfrm>
          <a:prstGeom prst="flowChartExtract">
            <a:avLst/>
          </a:prstGeom>
          <a:solidFill>
            <a:srgbClr val="85D3D7"/>
          </a:solidFill>
          <a:ln>
            <a:solidFill>
              <a:srgbClr val="85D3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извлечение 10"/>
          <p:cNvSpPr/>
          <p:nvPr/>
        </p:nvSpPr>
        <p:spPr>
          <a:xfrm rot="5400000">
            <a:off x="4232333" y="2041623"/>
            <a:ext cx="293666" cy="225935"/>
          </a:xfrm>
          <a:prstGeom prst="flowChartExtract">
            <a:avLst/>
          </a:prstGeom>
          <a:solidFill>
            <a:srgbClr val="85D3D7"/>
          </a:solidFill>
          <a:ln>
            <a:solidFill>
              <a:srgbClr val="85D3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извлечение 11"/>
          <p:cNvSpPr/>
          <p:nvPr/>
        </p:nvSpPr>
        <p:spPr>
          <a:xfrm rot="5400000">
            <a:off x="8359873" y="3871384"/>
            <a:ext cx="293666" cy="225935"/>
          </a:xfrm>
          <a:prstGeom prst="flowChartExtract">
            <a:avLst/>
          </a:prstGeom>
          <a:solidFill>
            <a:srgbClr val="85D3D7"/>
          </a:solidFill>
          <a:ln>
            <a:solidFill>
              <a:srgbClr val="85D3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0079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670168-86E0-494E-A1B6-758679A57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Обоснование выбора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B5CEFCF-AE39-434E-BE78-2654D421FD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Ключевой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риск:</a:t>
            </a:r>
          </a:p>
          <a:p>
            <a:pPr>
              <a:spcAft>
                <a:spcPts val="600"/>
              </a:spcAft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Большие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временные затраты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педагогов дополнительного образования (ПДО)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МБУ ДО ДДТ на освоение функционала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системы дистанционного обучения (СДО)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«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Distant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52».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Проблемы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Предложенный алгоритм работы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системы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«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Distant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52»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громоздкий (124 стр.)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и неудобный для ежедневного использования; 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Высокие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временные затраты при работе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в СДО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«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Distant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52», технические возможности которой мало изучены. </a:t>
            </a:r>
          </a:p>
        </p:txBody>
      </p:sp>
      <p:sp>
        <p:nvSpPr>
          <p:cNvPr id="4" name="Блок-схема: извлечение 3"/>
          <p:cNvSpPr/>
          <p:nvPr/>
        </p:nvSpPr>
        <p:spPr>
          <a:xfrm rot="5400000">
            <a:off x="441688" y="1962109"/>
            <a:ext cx="293666" cy="225935"/>
          </a:xfrm>
          <a:prstGeom prst="flowChartExtract">
            <a:avLst/>
          </a:prstGeom>
          <a:solidFill>
            <a:srgbClr val="85D3D7"/>
          </a:solidFill>
          <a:ln>
            <a:solidFill>
              <a:srgbClr val="85D3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извлечение 4"/>
          <p:cNvSpPr/>
          <p:nvPr/>
        </p:nvSpPr>
        <p:spPr>
          <a:xfrm rot="5400000">
            <a:off x="441688" y="3652508"/>
            <a:ext cx="293666" cy="225935"/>
          </a:xfrm>
          <a:prstGeom prst="flowChartExtract">
            <a:avLst/>
          </a:prstGeom>
          <a:solidFill>
            <a:srgbClr val="85D3D7"/>
          </a:solidFill>
          <a:ln>
            <a:solidFill>
              <a:srgbClr val="85D3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5092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47A8B668-AA8A-4A17-915F-BC84D4B53915}"/>
              </a:ext>
            </a:extLst>
          </p:cNvPr>
          <p:cNvSpPr/>
          <p:nvPr/>
        </p:nvSpPr>
        <p:spPr>
          <a:xfrm>
            <a:off x="616476" y="1839310"/>
            <a:ext cx="3072655" cy="4337651"/>
          </a:xfrm>
          <a:prstGeom prst="rect">
            <a:avLst/>
          </a:prstGeom>
          <a:noFill/>
          <a:ln w="34925">
            <a:solidFill>
              <a:srgbClr val="85D3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86B380-DD87-4B64-AFB3-7D54CED29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Цели и плановый эффект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75293DB6-99DF-4EF9-BF14-B423491E9A80}"/>
              </a:ext>
            </a:extLst>
          </p:cNvPr>
          <p:cNvSpPr txBox="1">
            <a:spLocks/>
          </p:cNvSpPr>
          <p:nvPr/>
        </p:nvSpPr>
        <p:spPr>
          <a:xfrm>
            <a:off x="4519448" y="1839311"/>
            <a:ext cx="3120605" cy="4337650"/>
          </a:xfrm>
          <a:prstGeom prst="rect">
            <a:avLst/>
          </a:prstGeom>
          <a:noFill/>
          <a:ln w="34925">
            <a:solidFill>
              <a:srgbClr val="85D3D7"/>
            </a:solidFill>
          </a:ln>
          <a:effectLst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Объект 2">
            <a:extLst>
              <a:ext uri="{FF2B5EF4-FFF2-40B4-BE49-F238E27FC236}">
                <a16:creationId xmlns:a16="http://schemas.microsoft.com/office/drawing/2014/main" id="{75293DB6-99DF-4EF9-BF14-B423491E9A80}"/>
              </a:ext>
            </a:extLst>
          </p:cNvPr>
          <p:cNvSpPr txBox="1">
            <a:spLocks/>
          </p:cNvSpPr>
          <p:nvPr/>
        </p:nvSpPr>
        <p:spPr>
          <a:xfrm>
            <a:off x="8736011" y="1839310"/>
            <a:ext cx="3092807" cy="4337652"/>
          </a:xfrm>
          <a:prstGeom prst="rect">
            <a:avLst/>
          </a:prstGeom>
          <a:noFill/>
          <a:ln w="34925">
            <a:solidFill>
              <a:srgbClr val="85D3D7"/>
            </a:solidFill>
          </a:ln>
          <a:effectLst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68502" y="1987538"/>
            <a:ext cx="2768251" cy="85314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chemeClr val="bg1"/>
                </a:solidFill>
                <a:latin typeface="+mj-lt"/>
              </a:rPr>
              <a:t>Цель</a:t>
            </a:r>
            <a:endParaRPr lang="ru-RU" sz="2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887038" y="1987537"/>
            <a:ext cx="2790752" cy="85314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>
                <a:solidFill>
                  <a:schemeClr val="bg1"/>
                </a:solidFill>
                <a:latin typeface="+mj-lt"/>
              </a:rPr>
              <a:t>Целевой показатель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667124" y="1994461"/>
            <a:ext cx="2894474" cy="84622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>
                <a:solidFill>
                  <a:schemeClr val="bg1"/>
                </a:solidFill>
                <a:latin typeface="+mj-lt"/>
              </a:rPr>
              <a:t>Текущий показатель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05090" y="2988909"/>
            <a:ext cx="269507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Оптимизация временных ресурсов ПДО при использовании СДО «Distant52»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766824" y="2988909"/>
            <a:ext cx="2695073" cy="267765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Высокие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временные затраты при размещении материалов в СДО «Distant52»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8934877" y="3204352"/>
            <a:ext cx="269507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Сокращение времени размещения материалов в СДО «Distant52»</a:t>
            </a:r>
          </a:p>
        </p:txBody>
      </p:sp>
    </p:spTree>
    <p:extLst>
      <p:ext uri="{BB962C8B-B14F-4D97-AF65-F5344CB8AC3E}">
        <p14:creationId xmlns:p14="http://schemas.microsoft.com/office/powerpoint/2010/main" val="1319277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B05192-785F-406C-8F83-457E66880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Ключевые события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9A9A42A4-B3BC-4754-A753-2B5A95D38606}"/>
              </a:ext>
            </a:extLst>
          </p:cNvPr>
          <p:cNvSpPr/>
          <p:nvPr/>
        </p:nvSpPr>
        <p:spPr>
          <a:xfrm>
            <a:off x="1596000" y="4232362"/>
            <a:ext cx="9090000" cy="15750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3A7353E7-2878-47FA-99BD-92F8C110410B}"/>
              </a:ext>
            </a:extLst>
          </p:cNvPr>
          <p:cNvSpPr/>
          <p:nvPr/>
        </p:nvSpPr>
        <p:spPr>
          <a:xfrm>
            <a:off x="5848500" y="4052362"/>
            <a:ext cx="495000" cy="495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79D889D6-54DB-4469-A598-6E580C02F687}"/>
              </a:ext>
            </a:extLst>
          </p:cNvPr>
          <p:cNvSpPr/>
          <p:nvPr/>
        </p:nvSpPr>
        <p:spPr>
          <a:xfrm>
            <a:off x="8098500" y="4052362"/>
            <a:ext cx="495000" cy="495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444BFF3C-77E6-42FB-9F39-4AA89CF9AD74}"/>
              </a:ext>
            </a:extLst>
          </p:cNvPr>
          <p:cNvSpPr/>
          <p:nvPr/>
        </p:nvSpPr>
        <p:spPr>
          <a:xfrm>
            <a:off x="3598500" y="4052362"/>
            <a:ext cx="495000" cy="495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D9D146AA-F679-4130-B86E-C22C80D2779E}"/>
              </a:ext>
            </a:extLst>
          </p:cNvPr>
          <p:cNvSpPr/>
          <p:nvPr/>
        </p:nvSpPr>
        <p:spPr>
          <a:xfrm>
            <a:off x="1348500" y="4052362"/>
            <a:ext cx="495000" cy="495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BCEF6EA3-6A7D-4B12-8419-5C1FF239E8C6}"/>
              </a:ext>
            </a:extLst>
          </p:cNvPr>
          <p:cNvSpPr/>
          <p:nvPr/>
        </p:nvSpPr>
        <p:spPr>
          <a:xfrm>
            <a:off x="10348500" y="4052362"/>
            <a:ext cx="495000" cy="495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Капля 9">
            <a:extLst>
              <a:ext uri="{FF2B5EF4-FFF2-40B4-BE49-F238E27FC236}">
                <a16:creationId xmlns:a16="http://schemas.microsoft.com/office/drawing/2014/main" id="{805CE1F0-9AC3-4568-98C6-00579D276788}"/>
              </a:ext>
            </a:extLst>
          </p:cNvPr>
          <p:cNvSpPr/>
          <p:nvPr/>
        </p:nvSpPr>
        <p:spPr>
          <a:xfrm rot="8092213">
            <a:off x="5466001" y="2041766"/>
            <a:ext cx="1260000" cy="1260000"/>
          </a:xfrm>
          <a:prstGeom prst="teardrop">
            <a:avLst/>
          </a:prstGeom>
          <a:solidFill>
            <a:schemeClr val="accent3"/>
          </a:solidFill>
          <a:ln>
            <a:noFill/>
          </a:ln>
          <a:effectLst>
            <a:outerShdw blurRad="152400" dist="1016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Капля 10">
            <a:extLst>
              <a:ext uri="{FF2B5EF4-FFF2-40B4-BE49-F238E27FC236}">
                <a16:creationId xmlns:a16="http://schemas.microsoft.com/office/drawing/2014/main" id="{1C2E3095-F54C-4B5A-9DE7-2C1092B10641}"/>
              </a:ext>
            </a:extLst>
          </p:cNvPr>
          <p:cNvSpPr/>
          <p:nvPr/>
        </p:nvSpPr>
        <p:spPr>
          <a:xfrm rot="8092213">
            <a:off x="965999" y="2041768"/>
            <a:ext cx="1260000" cy="1260000"/>
          </a:xfrm>
          <a:prstGeom prst="teardrop">
            <a:avLst/>
          </a:prstGeom>
          <a:ln>
            <a:noFill/>
          </a:ln>
          <a:effectLst>
            <a:outerShdw blurRad="152400" dist="1016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Капля 11">
            <a:extLst>
              <a:ext uri="{FF2B5EF4-FFF2-40B4-BE49-F238E27FC236}">
                <a16:creationId xmlns:a16="http://schemas.microsoft.com/office/drawing/2014/main" id="{65121A96-B9F9-4989-8260-BF020E037F57}"/>
              </a:ext>
            </a:extLst>
          </p:cNvPr>
          <p:cNvSpPr/>
          <p:nvPr/>
        </p:nvSpPr>
        <p:spPr>
          <a:xfrm rot="8092213">
            <a:off x="3221930" y="2029018"/>
            <a:ext cx="1260000" cy="1260000"/>
          </a:xfrm>
          <a:prstGeom prst="teardrop">
            <a:avLst/>
          </a:prstGeom>
          <a:solidFill>
            <a:schemeClr val="accent2"/>
          </a:solidFill>
          <a:ln>
            <a:noFill/>
          </a:ln>
          <a:effectLst>
            <a:outerShdw blurRad="152400" dist="1016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Капля 12">
            <a:extLst>
              <a:ext uri="{FF2B5EF4-FFF2-40B4-BE49-F238E27FC236}">
                <a16:creationId xmlns:a16="http://schemas.microsoft.com/office/drawing/2014/main" id="{89955B2D-A03C-470F-AAA4-8F77CC41BE56}"/>
              </a:ext>
            </a:extLst>
          </p:cNvPr>
          <p:cNvSpPr/>
          <p:nvPr/>
        </p:nvSpPr>
        <p:spPr>
          <a:xfrm rot="8092213">
            <a:off x="7710071" y="2029018"/>
            <a:ext cx="1260000" cy="1260000"/>
          </a:xfrm>
          <a:prstGeom prst="teardrop">
            <a:avLst/>
          </a:prstGeom>
          <a:solidFill>
            <a:schemeClr val="accent4"/>
          </a:solidFill>
          <a:ln>
            <a:noFill/>
          </a:ln>
          <a:effectLst>
            <a:outerShdw blurRad="152400" dist="1016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Капля 13">
            <a:extLst>
              <a:ext uri="{FF2B5EF4-FFF2-40B4-BE49-F238E27FC236}">
                <a16:creationId xmlns:a16="http://schemas.microsoft.com/office/drawing/2014/main" id="{14D3C897-AD5D-485D-AC22-DB0BB16C3C03}"/>
              </a:ext>
            </a:extLst>
          </p:cNvPr>
          <p:cNvSpPr/>
          <p:nvPr/>
        </p:nvSpPr>
        <p:spPr>
          <a:xfrm rot="8092213">
            <a:off x="9954140" y="2038063"/>
            <a:ext cx="1260000" cy="1260000"/>
          </a:xfrm>
          <a:prstGeom prst="teardrop">
            <a:avLst/>
          </a:prstGeom>
          <a:solidFill>
            <a:schemeClr val="accent5"/>
          </a:solidFill>
          <a:ln>
            <a:noFill/>
          </a:ln>
          <a:effectLst>
            <a:outerShdw blurRad="152400" dist="1016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C70B2A6-D9F4-4905-BC3E-CF1E7308FC05}"/>
              </a:ext>
            </a:extLst>
          </p:cNvPr>
          <p:cNvSpPr txBox="1"/>
          <p:nvPr/>
        </p:nvSpPr>
        <p:spPr>
          <a:xfrm>
            <a:off x="1026291" y="2315042"/>
            <a:ext cx="115127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Январь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  2022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43A3A17-4DA1-48A5-AFE2-593EF1E706E2}"/>
              </a:ext>
            </a:extLst>
          </p:cNvPr>
          <p:cNvSpPr txBox="1"/>
          <p:nvPr/>
        </p:nvSpPr>
        <p:spPr>
          <a:xfrm>
            <a:off x="5564560" y="2179009"/>
            <a:ext cx="11528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Февраль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-апрель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   2022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B800A5B-B2F9-4602-B181-72A6968649AD}"/>
              </a:ext>
            </a:extLst>
          </p:cNvPr>
          <p:cNvSpPr txBox="1"/>
          <p:nvPr/>
        </p:nvSpPr>
        <p:spPr>
          <a:xfrm>
            <a:off x="7769141" y="2315040"/>
            <a:ext cx="11655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Апрель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   2022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C10E8D9-E054-4172-A18C-58C3DA8B239D}"/>
              </a:ext>
            </a:extLst>
          </p:cNvPr>
          <p:cNvSpPr txBox="1"/>
          <p:nvPr/>
        </p:nvSpPr>
        <p:spPr>
          <a:xfrm>
            <a:off x="10091184" y="2238218"/>
            <a:ext cx="985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Май 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– июнь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2022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A0C9C2B-D19C-4F0F-8913-673530F4D237}"/>
              </a:ext>
            </a:extLst>
          </p:cNvPr>
          <p:cNvSpPr txBox="1"/>
          <p:nvPr/>
        </p:nvSpPr>
        <p:spPr>
          <a:xfrm>
            <a:off x="3178509" y="2315041"/>
            <a:ext cx="13468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Февраль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    2022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07A8D44-96F1-41A2-938F-A30FD4F42EBB}"/>
              </a:ext>
            </a:extLst>
          </p:cNvPr>
          <p:cNvSpPr txBox="1"/>
          <p:nvPr/>
        </p:nvSpPr>
        <p:spPr>
          <a:xfrm>
            <a:off x="175369" y="4961605"/>
            <a:ext cx="27391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Сбор рабочей группы по освоению СДО «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Distant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52». Выявление  потребностей ПДО</a:t>
            </a:r>
            <a:endParaRPr lang="en-US" sz="2000" b="1" dirty="0">
              <a:solidFill>
                <a:schemeClr val="accent1">
                  <a:lumMod val="50000"/>
                </a:schemeClr>
              </a:solidFill>
              <a:latin typeface="+mj-lt"/>
              <a:ea typeface="Calibri" panose="020F050202020403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82D6997-E3BB-440C-8676-D83E979492EE}"/>
              </a:ext>
            </a:extLst>
          </p:cNvPr>
          <p:cNvSpPr txBox="1"/>
          <p:nvPr/>
        </p:nvSpPr>
        <p:spPr>
          <a:xfrm>
            <a:off x="2929264" y="4961605"/>
            <a:ext cx="185090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Разработка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упрощенного алгоритма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работы на СДО «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Distant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52».</a:t>
            </a:r>
            <a:endParaRPr lang="en-US" sz="2000" b="1" dirty="0">
              <a:solidFill>
                <a:schemeClr val="accent1">
                  <a:lumMod val="50000"/>
                </a:schemeClr>
              </a:solidFill>
              <a:latin typeface="+mj-lt"/>
              <a:ea typeface="Calibri" panose="020F050202020403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4D37F49-5D1B-40AD-BD74-EA117686A1F1}"/>
              </a:ext>
            </a:extLst>
          </p:cNvPr>
          <p:cNvSpPr txBox="1"/>
          <p:nvPr/>
        </p:nvSpPr>
        <p:spPr>
          <a:xfrm>
            <a:off x="5170547" y="4898710"/>
            <a:ext cx="185090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Апробация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нового алгоритма работы ПДО     в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СДО «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Distant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52».</a:t>
            </a:r>
            <a:endParaRPr lang="en-US" sz="2000" b="1" dirty="0">
              <a:solidFill>
                <a:schemeClr val="accent1">
                  <a:lumMod val="50000"/>
                </a:schemeClr>
              </a:solidFill>
              <a:latin typeface="+mj-lt"/>
              <a:ea typeface="Calibri" panose="020F050202020403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012867E-AC22-4908-9BFD-DE0577777144}"/>
              </a:ext>
            </a:extLst>
          </p:cNvPr>
          <p:cNvSpPr txBox="1"/>
          <p:nvPr/>
        </p:nvSpPr>
        <p:spPr>
          <a:xfrm>
            <a:off x="7414620" y="5269381"/>
            <a:ext cx="18509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Корректировка алгоритма</a:t>
            </a:r>
            <a:endParaRPr lang="en-US" sz="2000" b="1" dirty="0">
              <a:solidFill>
                <a:schemeClr val="accent1">
                  <a:lumMod val="50000"/>
                </a:schemeClr>
              </a:solidFill>
              <a:latin typeface="+mj-lt"/>
              <a:ea typeface="Calibri" panose="020F050202020403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D47982D-48F4-4571-B34A-6E947CB894A5}"/>
              </a:ext>
            </a:extLst>
          </p:cNvPr>
          <p:cNvSpPr txBox="1"/>
          <p:nvPr/>
        </p:nvSpPr>
        <p:spPr>
          <a:xfrm>
            <a:off x="9411175" y="4807716"/>
            <a:ext cx="234592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Внедрение и применение алгоритма при работе педагогов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в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СДО «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Distant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52».</a:t>
            </a:r>
            <a:endParaRPr lang="en-US" sz="2000" b="1" dirty="0">
              <a:solidFill>
                <a:schemeClr val="accent1">
                  <a:lumMod val="50000"/>
                </a:schemeClr>
              </a:solidFill>
              <a:latin typeface="+mj-lt"/>
              <a:ea typeface="Calibri" panose="020F0502020204030204" pitchFamily="34" charset="0"/>
            </a:endParaRPr>
          </a:p>
        </p:txBody>
      </p:sp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CDFCA145-FE7B-46DB-91AB-93F1A8D37717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415998" y="4119862"/>
            <a:ext cx="360000" cy="360000"/>
          </a:xfrm>
          <a:prstGeom prst="rect">
            <a:avLst/>
          </a:prstGeom>
        </p:spPr>
      </p:pic>
      <p:pic>
        <p:nvPicPr>
          <p:cNvPr id="31" name="Рисунок 30">
            <a:extLst>
              <a:ext uri="{FF2B5EF4-FFF2-40B4-BE49-F238E27FC236}">
                <a16:creationId xmlns:a16="http://schemas.microsoft.com/office/drawing/2014/main" id="{C15D7AC1-8C34-41AB-A6EA-96CAAA55AFA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/>
        </p:blipFill>
        <p:spPr>
          <a:xfrm>
            <a:off x="3671930" y="4131112"/>
            <a:ext cx="360000" cy="360000"/>
          </a:xfrm>
          <a:prstGeom prst="rect">
            <a:avLst/>
          </a:prstGeom>
        </p:spPr>
      </p:pic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C0355353-CB29-46BE-B24A-34F2DFDBD081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/>
        </p:blipFill>
        <p:spPr>
          <a:xfrm>
            <a:off x="5915998" y="4131112"/>
            <a:ext cx="360000" cy="360000"/>
          </a:xfrm>
          <a:prstGeom prst="rect">
            <a:avLst/>
          </a:prstGeom>
        </p:spPr>
      </p:pic>
      <p:pic>
        <p:nvPicPr>
          <p:cNvPr id="33" name="Рисунок 32">
            <a:extLst>
              <a:ext uri="{FF2B5EF4-FFF2-40B4-BE49-F238E27FC236}">
                <a16:creationId xmlns:a16="http://schemas.microsoft.com/office/drawing/2014/main" id="{83958387-66E2-4339-8A74-E188F6D56AE3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rcRect/>
          <a:stretch/>
        </p:blipFill>
        <p:spPr>
          <a:xfrm>
            <a:off x="8171930" y="4119269"/>
            <a:ext cx="360000" cy="360000"/>
          </a:xfrm>
          <a:prstGeom prst="rect">
            <a:avLst/>
          </a:prstGeom>
        </p:spPr>
      </p:pic>
      <p:pic>
        <p:nvPicPr>
          <p:cNvPr id="34" name="Рисунок 33">
            <a:extLst>
              <a:ext uri="{FF2B5EF4-FFF2-40B4-BE49-F238E27FC236}">
                <a16:creationId xmlns:a16="http://schemas.microsoft.com/office/drawing/2014/main" id="{A0270B3E-07B1-44AA-BB10-84D7A906B21E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rcRect/>
          <a:stretch/>
        </p:blipFill>
        <p:spPr>
          <a:xfrm>
            <a:off x="10416002" y="4131112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036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BEF6BF-E23E-4D33-B4C9-380FEF56E2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Результаты реализации проекта</a:t>
            </a:r>
          </a:p>
        </p:txBody>
      </p:sp>
      <p:sp>
        <p:nvSpPr>
          <p:cNvPr id="9" name="Объект 2">
            <a:extLst>
              <a:ext uri="{FF2B5EF4-FFF2-40B4-BE49-F238E27FC236}">
                <a16:creationId xmlns:a16="http://schemas.microsoft.com/office/drawing/2014/main" id="{4B5CEFCF-AE39-434E-BE78-2654D421FD28}"/>
              </a:ext>
            </a:extLst>
          </p:cNvPr>
          <p:cNvSpPr txBox="1">
            <a:spLocks/>
          </p:cNvSpPr>
          <p:nvPr/>
        </p:nvSpPr>
        <p:spPr>
          <a:xfrm>
            <a:off x="741947" y="2129589"/>
            <a:ext cx="5574632" cy="43000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Разработаны методические материалы для продуктивной работы ПДО в СДО «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Distant52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»;</a:t>
            </a:r>
          </a:p>
          <a:p>
            <a:pPr>
              <a:spcAft>
                <a:spcPts val="600"/>
              </a:spcAft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Оптимизирован процесс размещения учебных материалов ПДО в СДО «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Distant52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».</a:t>
            </a:r>
          </a:p>
          <a:p>
            <a:pPr>
              <a:spcAft>
                <a:spcPts val="600"/>
              </a:spcAft>
            </a:pPr>
            <a:endParaRPr lang="ru-RU" sz="2400" dirty="0" smtClean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 smtClean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3395457"/>
              </p:ext>
            </p:extLst>
          </p:nvPr>
        </p:nvGraphicFramePr>
        <p:xfrm>
          <a:off x="6316579" y="2129589"/>
          <a:ext cx="4921467" cy="36470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4645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Разработанные алгоритмы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683" y="1975890"/>
            <a:ext cx="2332017" cy="373122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0"/>
          <a:stretch/>
        </p:blipFill>
        <p:spPr>
          <a:xfrm>
            <a:off x="6415954" y="1975889"/>
            <a:ext cx="2335984" cy="373122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9159" y="1975890"/>
            <a:ext cx="2332017" cy="373122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0809" y="1975889"/>
            <a:ext cx="2841036" cy="3731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352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893E92-C66B-40E7-96E6-EAFF708766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Перспективы проекта</a:t>
            </a:r>
          </a:p>
        </p:txBody>
      </p:sp>
      <p:sp>
        <p:nvSpPr>
          <p:cNvPr id="35" name="Объект 5">
            <a:extLst>
              <a:ext uri="{FF2B5EF4-FFF2-40B4-BE49-F238E27FC236}">
                <a16:creationId xmlns:a16="http://schemas.microsoft.com/office/drawing/2014/main" id="{6B00AD7D-2728-488E-9B66-5A18087A9730}"/>
              </a:ext>
            </a:extLst>
          </p:cNvPr>
          <p:cNvSpPr txBox="1">
            <a:spLocks/>
          </p:cNvSpPr>
          <p:nvPr/>
        </p:nvSpPr>
        <p:spPr>
          <a:xfrm>
            <a:off x="1733979" y="2189747"/>
            <a:ext cx="9133114" cy="284645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8" name="Объект 2">
            <a:extLst>
              <a:ext uri="{FF2B5EF4-FFF2-40B4-BE49-F238E27FC236}">
                <a16:creationId xmlns:a16="http://schemas.microsoft.com/office/drawing/2014/main" id="{4B5CEFCF-AE39-434E-BE78-2654D421FD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4790" y="2189747"/>
            <a:ext cx="9340515" cy="3507621"/>
          </a:xfrm>
        </p:spPr>
        <p:txBody>
          <a:bodyPr>
            <a:no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Актуализация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и преобразование учебно-методических комплексов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ДООП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в цифровой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формат.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+mj-lt"/>
              <a:ea typeface="Calibri" panose="020F0502020204030204" pitchFamily="34" charset="0"/>
            </a:endParaRPr>
          </a:p>
          <a:p>
            <a:pPr marL="0" indent="0">
              <a:spcAft>
                <a:spcPts val="600"/>
              </a:spcAft>
              <a:buNone/>
            </a:pPr>
            <a:endParaRPr lang="ru-RU" sz="2400" b="1" dirty="0" smtClean="0">
              <a:solidFill>
                <a:schemeClr val="accent1">
                  <a:lumMod val="50000"/>
                </a:schemeClr>
              </a:solidFill>
              <a:latin typeface="+mj-lt"/>
              <a:ea typeface="Calibri" panose="020F0502020204030204" pitchFamily="34" charset="0"/>
            </a:endParaRPr>
          </a:p>
          <a:p>
            <a:pPr marL="0" indent="0">
              <a:spcAft>
                <a:spcPts val="600"/>
              </a:spcAft>
              <a:buNone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Расширение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спектра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ДООП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с использованием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дистанционных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образовательных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технологий в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системе «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Distant52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».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+mj-lt"/>
              <a:ea typeface="Calibri" panose="020F0502020204030204" pitchFamily="34" charset="0"/>
            </a:endParaRPr>
          </a:p>
        </p:txBody>
      </p:sp>
      <p:sp>
        <p:nvSpPr>
          <p:cNvPr id="9" name="Блок-схема: извлечение 8"/>
          <p:cNvSpPr/>
          <p:nvPr/>
        </p:nvSpPr>
        <p:spPr>
          <a:xfrm rot="5400000">
            <a:off x="1210766" y="2276524"/>
            <a:ext cx="293666" cy="225935"/>
          </a:xfrm>
          <a:prstGeom prst="flowChartExtract">
            <a:avLst/>
          </a:prstGeom>
          <a:solidFill>
            <a:srgbClr val="85D3D7"/>
          </a:solidFill>
          <a:ln>
            <a:solidFill>
              <a:srgbClr val="85D3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извлечение 10"/>
          <p:cNvSpPr/>
          <p:nvPr/>
        </p:nvSpPr>
        <p:spPr>
          <a:xfrm rot="5400000">
            <a:off x="1209262" y="3681170"/>
            <a:ext cx="293666" cy="225935"/>
          </a:xfrm>
          <a:prstGeom prst="flowChartExtract">
            <a:avLst/>
          </a:prstGeom>
          <a:solidFill>
            <a:srgbClr val="85D3D7"/>
          </a:solidFill>
          <a:ln>
            <a:solidFill>
              <a:srgbClr val="85D3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492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9">
            <a:extLst>
              <a:ext uri="{FF2B5EF4-FFF2-40B4-BE49-F238E27FC236}">
                <a16:creationId xmlns:a16="http://schemas.microsoft.com/office/drawing/2014/main" id="{D2255A5F-FBC4-49F1-9DA2-8A8153614482}"/>
              </a:ext>
            </a:extLst>
          </p:cNvPr>
          <p:cNvSpPr txBox="1">
            <a:spLocks/>
          </p:cNvSpPr>
          <p:nvPr/>
        </p:nvSpPr>
        <p:spPr>
          <a:xfrm>
            <a:off x="449179" y="2728007"/>
            <a:ext cx="11742821" cy="32291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72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531461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иний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537</TotalTime>
  <Words>332</Words>
  <Application>Microsoft Office PowerPoint</Application>
  <PresentationFormat>Широкоэкранный</PresentationFormat>
  <Paragraphs>62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Оптимизация временных ресурсов педагогов дополнительного образования при использовании системы дистанционного  обучения «Distant52»</vt:lpstr>
      <vt:lpstr>Вовлеченные лица и рамки проекта</vt:lpstr>
      <vt:lpstr>Обоснование выбора</vt:lpstr>
      <vt:lpstr>Цели и плановый эффект</vt:lpstr>
      <vt:lpstr>Ключевые события</vt:lpstr>
      <vt:lpstr>Результаты реализации проекта</vt:lpstr>
      <vt:lpstr>Разработанные алгоритмы</vt:lpstr>
      <vt:lpstr>Перспективы проекта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Онлайн обучение  для детей</dc:title>
  <dc:creator>User Obstinate</dc:creator>
  <cp:lastModifiedBy>ddt4</cp:lastModifiedBy>
  <cp:revision>21</cp:revision>
  <cp:lastPrinted>2022-11-11T07:46:14Z</cp:lastPrinted>
  <dcterms:created xsi:type="dcterms:W3CDTF">2021-05-01T10:18:37Z</dcterms:created>
  <dcterms:modified xsi:type="dcterms:W3CDTF">2022-11-11T14:06:53Z</dcterms:modified>
</cp:coreProperties>
</file>