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79" r:id="rId2"/>
    <p:sldId id="263" r:id="rId3"/>
    <p:sldId id="264" r:id="rId4"/>
    <p:sldId id="265" r:id="rId5"/>
    <p:sldId id="268" r:id="rId6"/>
    <p:sldId id="274" r:id="rId7"/>
    <p:sldId id="278" r:id="rId8"/>
    <p:sldId id="275" r:id="rId9"/>
    <p:sldId id="282" r:id="rId10"/>
    <p:sldId id="280" r:id="rId11"/>
    <p:sldId id="269" r:id="rId12"/>
    <p:sldId id="281" r:id="rId13"/>
    <p:sldId id="287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399"/>
    <a:srgbClr val="000066"/>
    <a:srgbClr val="CC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5750-DAC2-414C-96B0-9FC76FC6841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9F5B-3793-4BA8-8FB2-F965B59D7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27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02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5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8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47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41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76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26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75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74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51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1C789-82AE-4657-96F2-99042C21702E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C7B6A-1865-4607-96E8-F0F7F2D624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7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616624" cy="63408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Муниципальное бюджетное общеобразовательное учреждение «Школа № 14» города </a:t>
            </a:r>
            <a:r>
              <a:rPr lang="ru-RU" sz="1600" b="1" dirty="0" err="1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Сарова</a:t>
            </a:r>
            <a:endParaRPr lang="ru-RU" sz="16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ИНВЕСТИЦИОННО - БЕРЕЖЛИВЫЙ ПРОЕКТ</a:t>
            </a: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«Оптимизация процесса питания в школьной столовой»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980728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itle 1"/>
          <p:cNvSpPr txBox="1">
            <a:spLocks/>
          </p:cNvSpPr>
          <p:nvPr/>
        </p:nvSpPr>
        <p:spPr bwMode="auto">
          <a:xfrm>
            <a:off x="1112558" y="339329"/>
            <a:ext cx="7200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Диаграмма «Спагетти» целевого состояния процесса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C:\Users\Пользователь\Desktop\для администрации\Спагетти целевой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785786" y="1214422"/>
            <a:ext cx="7715304" cy="5346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2305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 bwMode="auto">
          <a:xfrm>
            <a:off x="1259632" y="330293"/>
            <a:ext cx="273630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мероприятий</a:t>
            </a:r>
          </a:p>
        </p:txBody>
      </p:sp>
      <p:sp>
        <p:nvSpPr>
          <p:cNvPr id="10" name="Нашивка 9"/>
          <p:cNvSpPr/>
          <p:nvPr/>
        </p:nvSpPr>
        <p:spPr>
          <a:xfrm>
            <a:off x="4260093" y="1877421"/>
            <a:ext cx="1098152" cy="484632"/>
          </a:xfrm>
          <a:prstGeom prst="chevr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5796136" y="3429000"/>
            <a:ext cx="1512168" cy="504056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6588224" y="4005064"/>
            <a:ext cx="2016224" cy="52938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7812360" y="4581128"/>
            <a:ext cx="1008112" cy="504056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5249161" y="2924944"/>
            <a:ext cx="1267055" cy="486655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4651813" y="2403941"/>
            <a:ext cx="1096758" cy="480201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29190" y="1857364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860032" y="198884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15.09.21</a:t>
            </a:r>
            <a:endParaRPr lang="ru-RU" sz="1000" b="1" dirty="0"/>
          </a:p>
        </p:txBody>
      </p:sp>
      <p:sp>
        <p:nvSpPr>
          <p:cNvPr id="22" name="Овал 21"/>
          <p:cNvSpPr/>
          <p:nvPr/>
        </p:nvSpPr>
        <p:spPr>
          <a:xfrm>
            <a:off x="5364088" y="2348880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292080" y="249289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26.09.21</a:t>
            </a:r>
            <a:endParaRPr lang="ru-RU" sz="1000" b="1" dirty="0"/>
          </a:p>
        </p:txBody>
      </p:sp>
      <p:sp>
        <p:nvSpPr>
          <p:cNvPr id="24" name="Овал 23"/>
          <p:cNvSpPr/>
          <p:nvPr/>
        </p:nvSpPr>
        <p:spPr>
          <a:xfrm>
            <a:off x="6012160" y="2852936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940152" y="299695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10.10.21</a:t>
            </a:r>
            <a:endParaRPr lang="ru-RU" sz="1000" b="1" dirty="0"/>
          </a:p>
        </p:txBody>
      </p:sp>
      <p:sp>
        <p:nvSpPr>
          <p:cNvPr id="26" name="Овал 25"/>
          <p:cNvSpPr/>
          <p:nvPr/>
        </p:nvSpPr>
        <p:spPr>
          <a:xfrm>
            <a:off x="6876256" y="3429000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804248" y="357301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30.10.21</a:t>
            </a:r>
            <a:endParaRPr lang="ru-RU" sz="1000" b="1" dirty="0"/>
          </a:p>
        </p:txBody>
      </p:sp>
      <p:sp>
        <p:nvSpPr>
          <p:cNvPr id="28" name="Овал 27"/>
          <p:cNvSpPr/>
          <p:nvPr/>
        </p:nvSpPr>
        <p:spPr>
          <a:xfrm>
            <a:off x="8172400" y="4005064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100392" y="414908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21.11.21</a:t>
            </a:r>
            <a:endParaRPr lang="ru-RU" sz="1000" b="1" dirty="0"/>
          </a:p>
        </p:txBody>
      </p:sp>
      <p:sp>
        <p:nvSpPr>
          <p:cNvPr id="30" name="Овал 29"/>
          <p:cNvSpPr/>
          <p:nvPr/>
        </p:nvSpPr>
        <p:spPr>
          <a:xfrm>
            <a:off x="8388424" y="4581128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8316416" y="4725144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17.01.22</a:t>
            </a:r>
            <a:endParaRPr lang="ru-RU" sz="1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864139" y="4596014"/>
            <a:ext cx="1820129" cy="487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Пуск в  эксплуатацию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64139" y="4054906"/>
            <a:ext cx="1820129" cy="487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Монтаж оборудования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7279" y="4601114"/>
            <a:ext cx="491480" cy="48237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6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30362" y="4068885"/>
            <a:ext cx="491480" cy="48237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861141" y="3512441"/>
            <a:ext cx="1820129" cy="487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Демонтаж оборудования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7364" y="3526420"/>
            <a:ext cx="491480" cy="48237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4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305" y="2979288"/>
            <a:ext cx="1820129" cy="487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Заключение договора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23528" y="2993267"/>
            <a:ext cx="491480" cy="48237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3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64139" y="2385247"/>
            <a:ext cx="1820129" cy="5357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Разработка и утверждение сметной документации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30362" y="2399227"/>
            <a:ext cx="491480" cy="53011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61141" y="1844604"/>
            <a:ext cx="1820129" cy="487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Разработка дизайн проекта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27364" y="1858583"/>
            <a:ext cx="491480" cy="48237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723534" y="1839654"/>
            <a:ext cx="1478504" cy="487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Сенкова О.В. </a:t>
            </a:r>
            <a:r>
              <a:rPr lang="ru-RU" sz="1200" dirty="0" err="1" smtClean="0">
                <a:solidFill>
                  <a:schemeClr val="tx1"/>
                </a:solidFill>
              </a:rPr>
              <a:t>Вережникова</a:t>
            </a:r>
            <a:r>
              <a:rPr lang="ru-RU" sz="1200" dirty="0" smtClean="0">
                <a:solidFill>
                  <a:schemeClr val="tx1"/>
                </a:solidFill>
              </a:rPr>
              <a:t> О.Н.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57305" y="1371051"/>
            <a:ext cx="1820130" cy="3663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Мероприятия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29171" y="1371051"/>
            <a:ext cx="1472867" cy="3663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Ответственный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44549" y="1371051"/>
            <a:ext cx="4439712" cy="3663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Дата реализации 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323528" y="1371052"/>
            <a:ext cx="491480" cy="3663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№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23534" y="2391247"/>
            <a:ext cx="1478504" cy="5357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Вережникова</a:t>
            </a:r>
            <a:r>
              <a:rPr lang="ru-RU" sz="1200" dirty="0" smtClean="0">
                <a:solidFill>
                  <a:schemeClr val="tx1"/>
                </a:solidFill>
              </a:rPr>
              <a:t> О.Н.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723534" y="2990716"/>
            <a:ext cx="1478504" cy="487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Вережникова</a:t>
            </a:r>
            <a:r>
              <a:rPr lang="ru-RU" sz="1200" dirty="0" smtClean="0">
                <a:solidFill>
                  <a:schemeClr val="tx1"/>
                </a:solidFill>
              </a:rPr>
              <a:t> О.Н.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723534" y="3512441"/>
            <a:ext cx="1478504" cy="487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Вережникова</a:t>
            </a:r>
            <a:r>
              <a:rPr lang="ru-RU" sz="1200" dirty="0" smtClean="0">
                <a:solidFill>
                  <a:schemeClr val="tx1"/>
                </a:solidFill>
              </a:rPr>
              <a:t> О.Н.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727251" y="4069365"/>
            <a:ext cx="1478504" cy="487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Сенкова О.В.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Хрусталева А.А.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23534" y="4597704"/>
            <a:ext cx="1478504" cy="487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Сенкова О.В.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Хрусталева А.А.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9512" y="1196752"/>
            <a:ext cx="8856984" cy="40324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1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 bwMode="auto">
          <a:xfrm>
            <a:off x="1259632" y="330293"/>
            <a:ext cx="42484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Ожидаемые улучшения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57224" y="92867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Текущее состояние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43504" y="928670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Ожидаемое состояние (проект)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Пользователь\Desktop\для администрации\весь зал 2 изменения по холодильнику 07.06.2021.jpg"/>
          <p:cNvPicPr>
            <a:picLocks noChangeAspect="1" noChangeArrowheads="1"/>
          </p:cNvPicPr>
          <p:nvPr/>
        </p:nvPicPr>
        <p:blipFill>
          <a:blip r:embed="rId3" cstate="print"/>
          <a:srcRect t="8199" r="8468" b="7855"/>
          <a:stretch>
            <a:fillRect/>
          </a:stretch>
        </p:blipFill>
        <p:spPr bwMode="auto">
          <a:xfrm>
            <a:off x="5220072" y="1412776"/>
            <a:ext cx="3384376" cy="2270041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для администрации\ВЕСЬ ЗАЛ.jpg"/>
          <p:cNvPicPr>
            <a:picLocks noChangeAspect="1" noChangeArrowheads="1"/>
          </p:cNvPicPr>
          <p:nvPr/>
        </p:nvPicPr>
        <p:blipFill>
          <a:blip r:embed="rId4" cstate="print"/>
          <a:srcRect t="8840" b="11116"/>
          <a:stretch>
            <a:fillRect/>
          </a:stretch>
        </p:blipFill>
        <p:spPr bwMode="auto">
          <a:xfrm>
            <a:off x="5364088" y="4221089"/>
            <a:ext cx="3563317" cy="236312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28992" y="1124744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Зона буфета</a:t>
            </a:r>
            <a:endParaRPr lang="ru-RU" sz="14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3933056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Зона приема пищи</a:t>
            </a:r>
            <a:endParaRPr lang="ru-RU" sz="14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Оксана\Desktop\для администрации\Фото столовой_до ремонта\image-11-06-21-11-35-5.jpeg"/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</a:blip>
          <a:srcRect l="39369" t="21354" r="5001" b="33752"/>
          <a:stretch>
            <a:fillRect/>
          </a:stretch>
        </p:blipFill>
        <p:spPr bwMode="auto">
          <a:xfrm>
            <a:off x="323528" y="1412776"/>
            <a:ext cx="367240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Оксана\Desktop\для администрации\Фото столовой_до ремонта\image-11-06-21-11-35-7.jpeg"/>
          <p:cNvPicPr>
            <a:picLocks noChangeAspect="1" noChangeArrowheads="1"/>
          </p:cNvPicPr>
          <p:nvPr/>
        </p:nvPicPr>
        <p:blipFill>
          <a:blip r:embed="rId6" cstate="print"/>
          <a:srcRect t="22115" b="19231"/>
          <a:stretch>
            <a:fillRect/>
          </a:stretch>
        </p:blipFill>
        <p:spPr bwMode="auto">
          <a:xfrm>
            <a:off x="185254" y="4149080"/>
            <a:ext cx="417072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9610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251520" y="836712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423727" y="327300"/>
            <a:ext cx="42877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улучшений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432048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16546"/>
            <a:ext cx="3672408" cy="2240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17032"/>
            <a:ext cx="4392488" cy="2578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635896" y="32129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Зона буфета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Зона приема пищи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48064" y="6165304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Зона экологического воспитания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643314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0589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836712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 bwMode="auto">
          <a:xfrm>
            <a:off x="1259632" y="330293"/>
            <a:ext cx="42484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Итоговые показатели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338320"/>
              </p:ext>
            </p:extLst>
          </p:nvPr>
        </p:nvGraphicFramePr>
        <p:xfrm>
          <a:off x="966813" y="1772816"/>
          <a:ext cx="7495775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9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19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98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ВПП 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(ожидание</a:t>
                      </a:r>
                      <a:r>
                        <a:rPr lang="ru-RU" sz="14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получения питания</a:t>
                      </a: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b="0" i="0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мин.</a:t>
                      </a:r>
                      <a:endParaRPr lang="ru-RU" sz="1600" b="0" i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раз</a:t>
                      </a:r>
                      <a:endParaRPr lang="ru-RU" sz="16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Пропуск. способность, чел/мин</a:t>
                      </a:r>
                      <a:endParaRPr lang="ru-RU" sz="1600" b="0" i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 </a:t>
                      </a: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Холодильник,</a:t>
                      </a:r>
                      <a:r>
                        <a:rPr lang="ru-RU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шт.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Микроволновая</a:t>
                      </a:r>
                      <a:r>
                        <a:rPr lang="ru-RU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печь</a:t>
                      </a: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шт.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Термопот</a:t>
                      </a: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шт.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Прилавок охлаждаемый</a:t>
                      </a: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шт.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</a:t>
                      </a:r>
                      <a:r>
                        <a:rPr lang="ru-RU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хранения столовых приборов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Зона</a:t>
                      </a:r>
                      <a:r>
                        <a:rPr lang="ru-RU" sz="16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экологического воспитания</a:t>
                      </a: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119675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Было</a:t>
            </a:r>
            <a:endParaRPr lang="ru-RU" sz="16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1196752"/>
            <a:ext cx="774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Стало</a:t>
            </a:r>
            <a:endParaRPr lang="ru-RU" sz="16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flipH="1">
            <a:off x="8285410" y="1988840"/>
            <a:ext cx="45719" cy="216024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 flipH="1" flipV="1">
            <a:off x="8342699" y="2492896"/>
            <a:ext cx="45724" cy="216024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61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 bwMode="auto">
          <a:xfrm>
            <a:off x="1259632" y="330294"/>
            <a:ext cx="6768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0066"/>
                </a:solidFill>
              </a:rPr>
              <a:t>Команда </a:t>
            </a:r>
            <a:r>
              <a:rPr lang="ru-RU" sz="2000" b="1" dirty="0" smtClean="0">
                <a:solidFill>
                  <a:srgbClr val="000066"/>
                </a:solidFill>
              </a:rPr>
              <a:t>проекта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73" y="86045"/>
            <a:ext cx="823863" cy="75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3068960"/>
            <a:ext cx="26645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Владелец процесса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Школа № 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</a:p>
          <a:p>
            <a:pPr lvl="0" algn="ctr"/>
            <a:r>
              <a:rPr lang="ru-RU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Вережникова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О.Н.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5445224"/>
            <a:ext cx="2045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</a:t>
            </a:r>
          </a:p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Сенкова О.В.</a:t>
            </a:r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1954032" y="2057254"/>
            <a:ext cx="25680" cy="1299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962608" y="2060848"/>
            <a:ext cx="1169232" cy="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004048" y="2060848"/>
            <a:ext cx="1224401" cy="4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8268105" y="5560684"/>
            <a:ext cx="632951" cy="6046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20144" y="5445223"/>
            <a:ext cx="221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Контролер-завершитель</a:t>
            </a:r>
          </a:p>
          <a:p>
            <a:pPr algn="ctr"/>
            <a:r>
              <a:rPr lang="ru-RU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Хрусталёва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А.А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D:\Мои документы_СЕНКОВА О.В\Мои фото\УЧИТЕЛЯ_ШКОЛА 14_сентябрь 2019\Вережникова Оксана Николаевна.jpg"/>
          <p:cNvPicPr>
            <a:picLocks noChangeAspect="1" noChangeArrowheads="1"/>
          </p:cNvPicPr>
          <p:nvPr/>
        </p:nvPicPr>
        <p:blipFill>
          <a:blip r:embed="rId3" cstate="print"/>
          <a:srcRect b="7281"/>
          <a:stretch>
            <a:fillRect/>
          </a:stretch>
        </p:blipFill>
        <p:spPr bwMode="auto">
          <a:xfrm>
            <a:off x="3275856" y="908720"/>
            <a:ext cx="1620909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Мои документы_СЕНКОВА О.В\Мои фото\УЧИТЕЛЯ_ШКОЛА 14_сентябрь 2019\Хрусталева Анна Алексеевна.jpg"/>
          <p:cNvPicPr>
            <a:picLocks noChangeAspect="1" noChangeArrowheads="1"/>
          </p:cNvPicPr>
          <p:nvPr/>
        </p:nvPicPr>
        <p:blipFill>
          <a:blip r:embed="rId4" cstate="print"/>
          <a:srcRect t="5141" r="3747" b="10034"/>
          <a:stretch>
            <a:fillRect/>
          </a:stretch>
        </p:blipFill>
        <p:spPr bwMode="auto">
          <a:xfrm>
            <a:off x="5508104" y="3356992"/>
            <a:ext cx="1622452" cy="2141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Мои документы_СЕНКОВА О.В\Мои фото\УЧИТЕЛЯ_ШКОЛА 14_сентябрь 2019\Сенкова  Оксана Владимировна.jpg"/>
          <p:cNvPicPr>
            <a:picLocks noChangeAspect="1" noChangeArrowheads="1"/>
          </p:cNvPicPr>
          <p:nvPr/>
        </p:nvPicPr>
        <p:blipFill>
          <a:blip r:embed="rId5" cstate="print"/>
          <a:srcRect t="3981" r="16439" b="27435"/>
          <a:stretch>
            <a:fillRect/>
          </a:stretch>
        </p:blipFill>
        <p:spPr bwMode="auto">
          <a:xfrm>
            <a:off x="1136021" y="3429000"/>
            <a:ext cx="152048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4" name="Прямая соединительная линия 43"/>
          <p:cNvCxnSpPr/>
          <p:nvPr/>
        </p:nvCxnSpPr>
        <p:spPr>
          <a:xfrm rot="5400000">
            <a:off x="5608645" y="267810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38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 bwMode="auto">
          <a:xfrm>
            <a:off x="1259632" y="330294"/>
            <a:ext cx="6768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0066"/>
                </a:solidFill>
              </a:rPr>
              <a:t>Обоснование </a:t>
            </a:r>
            <a:r>
              <a:rPr lang="ru-RU" sz="2000" b="1" dirty="0" smtClean="0">
                <a:solidFill>
                  <a:srgbClr val="000066"/>
                </a:solidFill>
              </a:rPr>
              <a:t>выбора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73" y="86045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536" y="1052737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Ключевой риск процесса: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дети могут остаться без питания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Выявленные проблемы, влияющие на увеличение ВВП ожидания получения  питания: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дефицит времени для полноценного прием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пищи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затраты времени на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ожидание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затрата времени на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обслуживание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лишнее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перемещение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опоздание на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уроки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отсутствие места для комфортного пребывания детей в перерывах между учебными занятиями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04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 bwMode="auto">
          <a:xfrm>
            <a:off x="1259632" y="330294"/>
            <a:ext cx="6768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0066"/>
                </a:solidFill>
              </a:rPr>
              <a:t>Цели проекта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73" y="86045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Овал 45"/>
          <p:cNvSpPr/>
          <p:nvPr/>
        </p:nvSpPr>
        <p:spPr>
          <a:xfrm>
            <a:off x="1165374" y="367362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1560" y="458112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Время ожидания получения питания, мин</a:t>
            </a:r>
            <a:endParaRPr lang="ru-RU" sz="2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07904" y="1464052"/>
            <a:ext cx="0" cy="180020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696154" y="4067852"/>
            <a:ext cx="0" cy="180020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751750" y="1939980"/>
            <a:ext cx="1396314" cy="479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366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51750" y="2454684"/>
            <a:ext cx="2548442" cy="4791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638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84449" y="3673628"/>
            <a:ext cx="5339679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733929" y="6326592"/>
            <a:ext cx="270000" cy="2395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47137" y="5004770"/>
            <a:ext cx="1184903" cy="4791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07983" y="6346365"/>
            <a:ext cx="288032" cy="2395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4288" y="6261704"/>
            <a:ext cx="1302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2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текущее</a:t>
            </a:r>
            <a:endParaRPr lang="ru-RU" sz="2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61794" y="6281489"/>
            <a:ext cx="1329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целевое</a:t>
            </a:r>
            <a:endParaRPr lang="ru-RU" sz="2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43204" y="4488792"/>
            <a:ext cx="2268956" cy="479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1628800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Количество обучающихся, получивших горячее питание</a:t>
            </a:r>
            <a:endParaRPr lang="ru-RU" sz="2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96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1259632" y="330294"/>
            <a:ext cx="6768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0066"/>
                </a:solidFill>
              </a:rPr>
              <a:t>Ключевые события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904237"/>
              </p:ext>
            </p:extLst>
          </p:nvPr>
        </p:nvGraphicFramePr>
        <p:xfrm>
          <a:off x="323528" y="1052740"/>
          <a:ext cx="8424936" cy="4372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2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764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371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3053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</a:p>
                    <a:p>
                      <a:r>
                        <a:rPr lang="ru-RU" sz="1200" dirty="0" smtClean="0"/>
                        <a:t>п/п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Событие</a:t>
                      </a:r>
                      <a:endParaRPr lang="ru-RU" sz="1600" dirty="0"/>
                    </a:p>
                  </a:txBody>
                  <a:tcPr anchor="ctr"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Дата</a:t>
                      </a:r>
                      <a:endParaRPr lang="ru-R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Старт проекта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Диагностика и целевое состояние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Разработка текущей карты процесса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Разработка целевой карты процесса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Внедрение улучшений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Совещание по защите подходов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Закрепление результатов и закрытие проекта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19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Завершающее совещание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3059832" y="1484784"/>
            <a:ext cx="504056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62880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10.09.21</a:t>
            </a:r>
            <a:endParaRPr lang="ru-RU" sz="1000" b="1" dirty="0"/>
          </a:p>
        </p:txBody>
      </p:sp>
      <p:sp>
        <p:nvSpPr>
          <p:cNvPr id="12" name="Овал 11"/>
          <p:cNvSpPr/>
          <p:nvPr/>
        </p:nvSpPr>
        <p:spPr>
          <a:xfrm>
            <a:off x="4643438" y="2500306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264318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29.10.21</a:t>
            </a:r>
            <a:endParaRPr lang="ru-RU" sz="1000" b="1" dirty="0"/>
          </a:p>
        </p:txBody>
      </p:sp>
      <p:sp>
        <p:nvSpPr>
          <p:cNvPr id="14" name="Овал 13"/>
          <p:cNvSpPr/>
          <p:nvPr/>
        </p:nvSpPr>
        <p:spPr>
          <a:xfrm>
            <a:off x="7858148" y="4357694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786710" y="450057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11.02.22</a:t>
            </a:r>
            <a:endParaRPr lang="ru-RU" sz="1000" b="1" dirty="0"/>
          </a:p>
        </p:txBody>
      </p:sp>
      <p:sp>
        <p:nvSpPr>
          <p:cNvPr id="16" name="Овал 15"/>
          <p:cNvSpPr/>
          <p:nvPr/>
        </p:nvSpPr>
        <p:spPr>
          <a:xfrm>
            <a:off x="6929454" y="3429000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357187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28.01.22</a:t>
            </a:r>
            <a:endParaRPr lang="ru-RU" sz="1000" b="1" dirty="0"/>
          </a:p>
        </p:txBody>
      </p:sp>
      <p:sp>
        <p:nvSpPr>
          <p:cNvPr id="18" name="Овал 17"/>
          <p:cNvSpPr/>
          <p:nvPr/>
        </p:nvSpPr>
        <p:spPr>
          <a:xfrm>
            <a:off x="3929058" y="2000240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929058" y="214311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24.09.21</a:t>
            </a:r>
            <a:endParaRPr lang="ru-RU" sz="1000" b="1" dirty="0"/>
          </a:p>
        </p:txBody>
      </p:sp>
      <p:sp>
        <p:nvSpPr>
          <p:cNvPr id="20" name="Овал 19"/>
          <p:cNvSpPr/>
          <p:nvPr/>
        </p:nvSpPr>
        <p:spPr>
          <a:xfrm>
            <a:off x="5429256" y="2928934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436096" y="306896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31.11.21</a:t>
            </a:r>
            <a:endParaRPr lang="ru-RU" sz="1000" b="1" dirty="0"/>
          </a:p>
        </p:txBody>
      </p:sp>
      <p:sp>
        <p:nvSpPr>
          <p:cNvPr id="24" name="Овал 23"/>
          <p:cNvSpPr/>
          <p:nvPr/>
        </p:nvSpPr>
        <p:spPr>
          <a:xfrm>
            <a:off x="7358082" y="3929066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407194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31.01.22</a:t>
            </a:r>
            <a:endParaRPr lang="ru-RU" sz="1000" b="1" dirty="0"/>
          </a:p>
        </p:txBody>
      </p:sp>
      <p:sp>
        <p:nvSpPr>
          <p:cNvPr id="27" name="Овал 26"/>
          <p:cNvSpPr/>
          <p:nvPr/>
        </p:nvSpPr>
        <p:spPr>
          <a:xfrm>
            <a:off x="8286776" y="4857760"/>
            <a:ext cx="540000" cy="540000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8215338" y="500063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14.02.22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173803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itle 1"/>
          <p:cNvSpPr txBox="1">
            <a:spLocks/>
          </p:cNvSpPr>
          <p:nvPr/>
        </p:nvSpPr>
        <p:spPr bwMode="auto">
          <a:xfrm>
            <a:off x="1187624" y="339329"/>
            <a:ext cx="71287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 текущего состояния процесса</a:t>
            </a:r>
          </a:p>
        </p:txBody>
      </p:sp>
      <p:pic>
        <p:nvPicPr>
          <p:cNvPr id="1026" name="Picture 2" descr="D:\Мои документы_СЕНКОВА О.В\БЕРЕЖЛИВЫЕ ТЕХНОЛОГИИ\Конкурс_Школа№14_Саров\Разное\бт.pdf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t="5193" r="-943"/>
          <a:stretch>
            <a:fillRect/>
          </a:stretch>
        </p:blipFill>
        <p:spPr bwMode="auto">
          <a:xfrm>
            <a:off x="251520" y="1357298"/>
            <a:ext cx="8568952" cy="45299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410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itle 1"/>
          <p:cNvSpPr txBox="1">
            <a:spLocks/>
          </p:cNvSpPr>
          <p:nvPr/>
        </p:nvSpPr>
        <p:spPr bwMode="auto">
          <a:xfrm>
            <a:off x="1115616" y="339329"/>
            <a:ext cx="7200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 текущего состояния процесса</a:t>
            </a:r>
          </a:p>
        </p:txBody>
      </p:sp>
      <p:pic>
        <p:nvPicPr>
          <p:cNvPr id="2051" name="Picture 3" descr="D:\ЗАГРУЗКИ\Карта-текущего-процесса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1923" t="11700" r="2885" b="7172"/>
          <a:stretch>
            <a:fillRect/>
          </a:stretch>
        </p:blipFill>
        <p:spPr bwMode="auto">
          <a:xfrm>
            <a:off x="348960" y="1357298"/>
            <a:ext cx="8223568" cy="4714908"/>
          </a:xfrm>
          <a:prstGeom prst="rect">
            <a:avLst/>
          </a:prstGeom>
          <a:noFill/>
        </p:spPr>
      </p:pic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0" y="1000108"/>
            <a:ext cx="86439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Проблемы и решения по проекту «Оптимизация процесса питания в школьной столовой»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1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itle 1"/>
          <p:cNvSpPr txBox="1">
            <a:spLocks/>
          </p:cNvSpPr>
          <p:nvPr/>
        </p:nvSpPr>
        <p:spPr bwMode="auto">
          <a:xfrm>
            <a:off x="1112558" y="339329"/>
            <a:ext cx="7200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 целевого состояния процесса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2012" t="20442" r="1399" b="6961"/>
          <a:stretch>
            <a:fillRect/>
          </a:stretch>
        </p:blipFill>
        <p:spPr bwMode="auto">
          <a:xfrm>
            <a:off x="642910" y="1268760"/>
            <a:ext cx="785818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82305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251520" y="942957"/>
            <a:ext cx="856895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VVBolshakov.VNIIEF.000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" y="42922"/>
            <a:ext cx="811027" cy="7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itle 1"/>
          <p:cNvSpPr txBox="1">
            <a:spLocks/>
          </p:cNvSpPr>
          <p:nvPr/>
        </p:nvSpPr>
        <p:spPr bwMode="auto">
          <a:xfrm>
            <a:off x="1112558" y="339329"/>
            <a:ext cx="7200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0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58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09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1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12" algn="l" defTabSz="914303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Диаграмма «Спагетти» текущего состояния процесса</a:t>
            </a:r>
            <a:endParaRPr lang="ru-RU" sz="2000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Оксана\Desktop\для администрации\Спагетти текущее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23528" y="1142984"/>
            <a:ext cx="8293494" cy="5228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2305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2351</TotalTime>
  <Words>373</Words>
  <Application>Microsoft Office PowerPoint</Application>
  <PresentationFormat>Экран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Муниципальное бюджетное общеобразовательное учреждение «Школа № 14» города Сарова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Большаков Валерий Викторович</dc:creator>
  <cp:lastModifiedBy>User</cp:lastModifiedBy>
  <cp:revision>145</cp:revision>
  <dcterms:created xsi:type="dcterms:W3CDTF">2020-12-02T06:07:03Z</dcterms:created>
  <dcterms:modified xsi:type="dcterms:W3CDTF">2022-11-18T10:36:46Z</dcterms:modified>
</cp:coreProperties>
</file>