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8" r:id="rId3"/>
    <p:sldId id="261" r:id="rId4"/>
    <p:sldId id="262" r:id="rId5"/>
    <p:sldId id="259" r:id="rId6"/>
    <p:sldId id="266" r:id="rId7"/>
    <p:sldId id="260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798"/>
    <a:srgbClr val="11FF7D"/>
    <a:srgbClr val="5EF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1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72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44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20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055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533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01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02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74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58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11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2BE6F-96A7-4583-9A1E-1E017B9553EF}" type="datetimeFigureOut">
              <a:rPr lang="ru-RU" smtClean="0"/>
              <a:t>23.11.2023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C4A0B-D5C3-46D1-AC19-FFDCBFDEE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87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116360"/>
            <a:ext cx="12193057" cy="862049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9786" y="2261062"/>
            <a:ext cx="9144000" cy="157639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Оптимизация процесса создания индивидуального учебного плана </a:t>
            </a:r>
            <a:r>
              <a:rPr lang="en-US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 помощью электронной таблицы </a:t>
            </a:r>
            <a:r>
              <a:rPr lang="en-US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EXCEL</a:t>
            </a:r>
            <a:endParaRPr lang="ru-RU" sz="40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78115" y="5336225"/>
            <a:ext cx="9144000" cy="113760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Мы </a:t>
            </a:r>
            <a:r>
              <a:rPr lang="ru-RU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будем и дальше работать над снижением </a:t>
            </a:r>
            <a:endParaRPr lang="ru-RU" sz="1800" dirty="0" smtClean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18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бумажной </a:t>
            </a:r>
            <a:r>
              <a:rPr lang="ru-RU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нагрузки на </a:t>
            </a:r>
            <a:r>
              <a:rPr lang="ru-RU" sz="18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учителей</a:t>
            </a:r>
            <a:r>
              <a:rPr lang="ru-RU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1400" i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Сергей </a:t>
            </a:r>
            <a:r>
              <a:rPr lang="ru-RU" sz="1400" i="1" dirty="0">
                <a:latin typeface="Candara" panose="020E0502030303020204" pitchFamily="34" charset="0"/>
                <a:cs typeface="Times New Roman" panose="02020603050405020304" pitchFamily="18" charset="0"/>
              </a:rPr>
              <a:t>Кравцов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73085" y="170576"/>
            <a:ext cx="93880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ndara" panose="020E050203030302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endParaRPr lang="ru-RU" b="1" dirty="0" smtClean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Candara" panose="020E0502030303020204" pitchFamily="34" charset="0"/>
                <a:cs typeface="Times New Roman" panose="02020603050405020304" pitchFamily="18" charset="0"/>
              </a:rPr>
              <a:t>Школа № </a:t>
            </a:r>
            <a:r>
              <a:rPr lang="ru-RU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16»  города </a:t>
            </a:r>
            <a:r>
              <a:rPr lang="ru-RU" b="1" dirty="0">
                <a:latin typeface="Candara" panose="020E0502030303020204" pitchFamily="34" charset="0"/>
                <a:cs typeface="Times New Roman" panose="02020603050405020304" pitchFamily="18" charset="0"/>
              </a:rPr>
              <a:t>Сарова</a:t>
            </a:r>
            <a:endParaRPr lang="ru-RU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84" y="26207"/>
            <a:ext cx="1407539" cy="143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49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789806"/>
            <a:ext cx="12193057" cy="86204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905" y="3599411"/>
            <a:ext cx="10341033" cy="460404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...</a:t>
            </a:r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жизнь не настолько длинна, чтобы тратить ее на скучные, не доставляющие удовольствие и радость 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вещи.</a:t>
            </a:r>
            <a:b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Бреннет Кевин, Личное развитие</a:t>
            </a:r>
            <a:endParaRPr lang="ru-RU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33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6921"/>
            <a:ext cx="12193057" cy="86204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Candara" panose="020E050203030302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8153" y="0"/>
            <a:ext cx="51902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 panose="020F0502020204030204" pitchFamily="34" charset="0"/>
              </a:rPr>
              <a:t>Обоснование выбора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3889" y="1006030"/>
            <a:ext cx="9603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Candara" panose="020E0502030303020204" pitchFamily="34" charset="0"/>
              </a:rPr>
              <a:t>Ключевой риск </a:t>
            </a:r>
            <a:r>
              <a:rPr lang="ru-RU" sz="2400" dirty="0">
                <a:latin typeface="Candara" panose="020E0502030303020204" pitchFamily="34" charset="0"/>
              </a:rPr>
              <a:t>— </a:t>
            </a:r>
            <a:r>
              <a:rPr lang="ru-RU" sz="2400" dirty="0" smtClean="0">
                <a:latin typeface="Candara" panose="020E0502030303020204" pitchFamily="34" charset="0"/>
              </a:rPr>
              <a:t>нарушение сроков подготовки школьной документации к началу учебного года.</a:t>
            </a:r>
            <a:endParaRPr lang="ru-RU" sz="2400" dirty="0">
              <a:latin typeface="Candara" panose="020E0502030303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6382" y="1819746"/>
            <a:ext cx="686593" cy="4372823"/>
          </a:xfrm>
          <a:prstGeom prst="roundRect">
            <a:avLst/>
          </a:prstGeom>
          <a:solidFill>
            <a:srgbClr val="85F7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Проблемы</a:t>
            </a:r>
            <a:endParaRPr lang="ru-RU" sz="28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8325" y="2133600"/>
            <a:ext cx="2838450" cy="904875"/>
          </a:xfrm>
          <a:prstGeom prst="roundRect">
            <a:avLst/>
          </a:prstGeom>
          <a:solidFill>
            <a:srgbClr val="5EF4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Неудовлетворенность </a:t>
            </a:r>
            <a:r>
              <a:rPr lang="ru-RU" sz="2000" b="1" dirty="0">
                <a:solidFill>
                  <a:schemeClr val="tx1"/>
                </a:solidFill>
                <a:latin typeface="Candara" panose="020E0502030303020204" pitchFamily="34" charset="0"/>
              </a:rPr>
              <a:t>администрации школы </a:t>
            </a:r>
            <a:endParaRPr lang="ru-RU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76875" y="2141622"/>
            <a:ext cx="6286500" cy="82867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большие </a:t>
            </a:r>
            <a:r>
              <a:rPr lang="ru-RU" sz="2000" dirty="0">
                <a:solidFill>
                  <a:schemeClr val="tx1"/>
                </a:solidFill>
                <a:latin typeface="Candara" panose="020E0502030303020204" pitchFamily="34" charset="0"/>
              </a:rPr>
              <a:t>затраты на проверку правильности составления индивидуальных учебных </a:t>
            </a:r>
            <a:r>
              <a:rPr lang="ru-RU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планов</a:t>
            </a:r>
            <a:endParaRPr lang="ru-RU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47851" y="3305175"/>
            <a:ext cx="2830824" cy="895350"/>
          </a:xfrm>
          <a:prstGeom prst="roundRect">
            <a:avLst/>
          </a:prstGeom>
          <a:solidFill>
            <a:srgbClr val="5EF4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Неудовлетворенность </a:t>
            </a:r>
            <a:r>
              <a:rPr lang="ru-RU" sz="2000" b="1" dirty="0">
                <a:solidFill>
                  <a:schemeClr val="tx1"/>
                </a:solidFill>
                <a:latin typeface="Candara" panose="020E0502030303020204" pitchFamily="34" charset="0"/>
              </a:rPr>
              <a:t>классных </a:t>
            </a:r>
            <a:r>
              <a:rPr lang="ru-RU" sz="20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руководителей</a:t>
            </a:r>
            <a:endParaRPr lang="ru-RU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95925" y="3305175"/>
            <a:ext cx="6267450" cy="84772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долгий </a:t>
            </a:r>
            <a:r>
              <a:rPr lang="ru-RU" sz="2000" dirty="0">
                <a:solidFill>
                  <a:schemeClr val="tx1"/>
                </a:solidFill>
                <a:latin typeface="Candara" panose="020E0502030303020204" pitchFamily="34" charset="0"/>
              </a:rPr>
              <a:t>процесс подсчета количества выбранных предметов и часов</a:t>
            </a:r>
          </a:p>
          <a:p>
            <a:pPr algn="ctr"/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28800" y="4486276"/>
            <a:ext cx="2849875" cy="962024"/>
          </a:xfrm>
          <a:prstGeom prst="roundRect">
            <a:avLst/>
          </a:prstGeom>
          <a:solidFill>
            <a:srgbClr val="5EF4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Неудовлетворенность </a:t>
            </a:r>
            <a:r>
              <a:rPr lang="ru-RU" sz="2000" b="1" dirty="0">
                <a:solidFill>
                  <a:schemeClr val="tx1"/>
                </a:solidFill>
                <a:latin typeface="Candara" panose="020E0502030303020204" pitchFamily="34" charset="0"/>
              </a:rPr>
              <a:t>учащихся и </a:t>
            </a:r>
            <a:r>
              <a:rPr lang="ru-RU" sz="20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родителей</a:t>
            </a:r>
            <a:endParaRPr lang="ru-RU" sz="2000" dirty="0">
              <a:latin typeface="Candara" panose="020E0502030303020204" pitchFamily="34" charset="0"/>
            </a:endParaRPr>
          </a:p>
          <a:p>
            <a:pPr algn="ctr"/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70462" y="4511551"/>
            <a:ext cx="6324600" cy="91439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ndara" panose="020E0502030303020204" pitchFamily="34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отсутствие </a:t>
            </a:r>
            <a:r>
              <a:rPr lang="ru-RU" sz="2000" dirty="0">
                <a:solidFill>
                  <a:schemeClr val="tx1"/>
                </a:solidFill>
                <a:latin typeface="Candara" panose="020E0502030303020204" pitchFamily="34" charset="0"/>
              </a:rPr>
              <a:t>устойчивого представления о методике и нюансах составления индивидуального учебного </a:t>
            </a:r>
            <a:r>
              <a:rPr lang="ru-RU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плана</a:t>
            </a:r>
            <a:endParaRPr lang="ru-RU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4730360" y="2431851"/>
            <a:ext cx="704850" cy="32385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andara" panose="020E050203030302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723" y="3584345"/>
            <a:ext cx="725487" cy="3619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723" y="4787440"/>
            <a:ext cx="725487" cy="35969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17588" y="2377613"/>
            <a:ext cx="725487" cy="35969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587" y="3550113"/>
            <a:ext cx="725487" cy="36579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275" y="4790126"/>
            <a:ext cx="725487" cy="36579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58" y="904876"/>
            <a:ext cx="1095374" cy="109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862049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48052">
            <a:off x="5199098" y="1617561"/>
            <a:ext cx="5605238" cy="60266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8850" y="0"/>
            <a:ext cx="7729743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Цели и плановый эффект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562" y="1475068"/>
            <a:ext cx="1666489" cy="18388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67" y="3587123"/>
            <a:ext cx="2410274" cy="3148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9417">
            <a:off x="2787346" y="295682"/>
            <a:ext cx="3179608" cy="372225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2402" y="2086810"/>
            <a:ext cx="3095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ndara" panose="020E0502030303020204" pitchFamily="34" charset="0"/>
              </a:rPr>
              <a:t>Внесение </a:t>
            </a:r>
            <a:r>
              <a:rPr lang="ru-RU" b="1" dirty="0">
                <a:latin typeface="Candara" panose="020E0502030303020204" pitchFamily="34" charset="0"/>
              </a:rPr>
              <a:t>и выбор уровня </a:t>
            </a:r>
            <a:r>
              <a:rPr lang="ru-RU" b="1" dirty="0">
                <a:latin typeface="Candara" panose="020E0502030303020204" pitchFamily="34" charset="0"/>
                <a:cs typeface="Times New Roman" panose="02020603050405020304" pitchFamily="18" charset="0"/>
              </a:rPr>
              <a:t>обязательных</a:t>
            </a:r>
            <a:r>
              <a:rPr lang="ru-RU" b="1" dirty="0">
                <a:latin typeface="Candara" panose="020E0502030303020204" pitchFamily="34" charset="0"/>
              </a:rPr>
              <a:t> для изучения предметов без возможности их удаления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764933">
            <a:off x="3442620" y="545081"/>
            <a:ext cx="5606461" cy="559809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077030" y="4002045"/>
            <a:ext cx="26640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ndara" panose="020E0502030303020204" pitchFamily="34" charset="0"/>
              </a:rPr>
              <a:t>Внесение </a:t>
            </a:r>
            <a:r>
              <a:rPr lang="ru-RU" b="1" dirty="0">
                <a:latin typeface="Candara" panose="020E0502030303020204" pitchFamily="34" charset="0"/>
              </a:rPr>
              <a:t>прочих предметов с возможностью выбора уровня  или удаление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33922" y="4819963"/>
            <a:ext cx="26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Candara" panose="020E0502030303020204" pitchFamily="34" charset="0"/>
            </a:endParaRPr>
          </a:p>
          <a:p>
            <a:endParaRPr lang="ru-RU" b="1" dirty="0">
              <a:latin typeface="Candara" panose="020E0502030303020204" pitchFamily="34" charset="0"/>
            </a:endParaRPr>
          </a:p>
          <a:p>
            <a:endParaRPr lang="ru-RU" b="1" dirty="0" smtClean="0">
              <a:latin typeface="Candara" panose="020E0502030303020204" pitchFamily="34" charset="0"/>
            </a:endParaRPr>
          </a:p>
          <a:p>
            <a:pPr algn="ctr"/>
            <a:r>
              <a:rPr lang="ru-RU" b="1" dirty="0" smtClean="0">
                <a:latin typeface="Candara" panose="020E0502030303020204" pitchFamily="34" charset="0"/>
              </a:rPr>
              <a:t>Подсчет </a:t>
            </a:r>
            <a:r>
              <a:rPr lang="ru-RU" b="1" dirty="0">
                <a:latin typeface="Candara" panose="020E0502030303020204" pitchFamily="34" charset="0"/>
              </a:rPr>
              <a:t>общего количество предметов и </a:t>
            </a:r>
            <a:r>
              <a:rPr lang="ru-RU" b="1" dirty="0" smtClean="0">
                <a:latin typeface="Candara" panose="020E0502030303020204" pitchFamily="34" charset="0"/>
              </a:rPr>
              <a:t>часов и проверка</a:t>
            </a:r>
            <a:endParaRPr lang="ru-RU" b="1" dirty="0">
              <a:latin typeface="Candara" panose="020E0502030303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/>
          <a:srcRect l="14085" r="6729"/>
          <a:stretch/>
        </p:blipFill>
        <p:spPr>
          <a:xfrm>
            <a:off x="10262851" y="2912671"/>
            <a:ext cx="1285876" cy="184115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42921" y="762642"/>
            <a:ext cx="1670449" cy="184115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58675" y="3064230"/>
            <a:ext cx="11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10 мин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51009" y="4553768"/>
            <a:ext cx="1466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13 мин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61558" y="5835625"/>
            <a:ext cx="1171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13 мин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68643" y="1510158"/>
            <a:ext cx="105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ndara" panose="020E0502030303020204" pitchFamily="34" charset="0"/>
              </a:rPr>
              <a:t>1 мин</a:t>
            </a:r>
            <a:endParaRPr lang="ru-RU" sz="2000" b="1" dirty="0">
              <a:latin typeface="Candara" panose="020E05020303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64169" y="2387452"/>
            <a:ext cx="105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ndara" panose="020E0502030303020204" pitchFamily="34" charset="0"/>
              </a:rPr>
              <a:t>1 мин</a:t>
            </a:r>
            <a:endParaRPr lang="ru-RU" sz="2000" b="1" dirty="0">
              <a:latin typeface="Candara" panose="020E0502030303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71567" y="3741584"/>
            <a:ext cx="105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Candara" panose="020E0502030303020204" pitchFamily="34" charset="0"/>
              </a:rPr>
              <a:t>2</a:t>
            </a:r>
            <a:r>
              <a:rPr lang="ru-RU" sz="2000" b="1" dirty="0" smtClean="0">
                <a:latin typeface="Candara" panose="020E0502030303020204" pitchFamily="34" charset="0"/>
              </a:rPr>
              <a:t> мин</a:t>
            </a:r>
            <a:endParaRPr lang="ru-RU" sz="20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7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186614"/>
            <a:ext cx="12193057" cy="86204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138" y="0"/>
            <a:ext cx="10515600" cy="82679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Ключевые события проекта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167" y="1737211"/>
            <a:ext cx="9186083" cy="5967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Старт </a:t>
            </a:r>
            <a:r>
              <a:rPr lang="ru-RU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проекта — </a:t>
            </a: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01.03.2023</a:t>
            </a:r>
          </a:p>
          <a:p>
            <a:pPr marL="0" lvl="0" indent="0">
              <a:buNone/>
            </a:pPr>
            <a:endParaRPr lang="ru-RU" sz="2000" dirty="0" smtClean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         Диагностика </a:t>
            </a:r>
            <a:r>
              <a:rPr lang="ru-RU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и определение целевого состояния — 02.03.2023 – </a:t>
            </a: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01.04.2023</a:t>
            </a:r>
            <a:endParaRPr lang="ru-RU" sz="20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разработка карты текущего состояния — 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02.03.2023 </a:t>
            </a:r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16.03.2023</a:t>
            </a:r>
            <a:endParaRPr lang="ru-RU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разработка карты целевого состояния —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17.03.2023 </a:t>
            </a:r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31.03.2023</a:t>
            </a:r>
          </a:p>
          <a:p>
            <a:pPr marL="0" lvl="0" indent="0">
              <a:buNone/>
            </a:pPr>
            <a:endParaRPr lang="ru-RU" sz="20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          Внедрение </a:t>
            </a:r>
            <a:r>
              <a:rPr lang="ru-RU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улучшений — 01.04. </a:t>
            </a: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2023- 28.06.2023</a:t>
            </a:r>
            <a:endParaRPr lang="ru-RU" sz="20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совещание </a:t>
            </a:r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по защите подходов внедрения — 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28.06.2023</a:t>
            </a:r>
          </a:p>
          <a:p>
            <a:pPr marL="0" lvl="0" indent="0">
              <a:buNone/>
            </a:pPr>
            <a:endParaRPr lang="ru-RU" sz="20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          Закрепление </a:t>
            </a:r>
            <a:r>
              <a:rPr lang="ru-RU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результатов и закрытие проектов — </a:t>
            </a: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01.07.2023 </a:t>
            </a:r>
            <a:r>
              <a:rPr lang="ru-RU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29.08.2023 </a:t>
            </a:r>
            <a:endParaRPr lang="ru-RU" sz="2000" dirty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lvl="2"/>
            <a:r>
              <a:rPr lang="ru-RU" dirty="0">
                <a:latin typeface="Candara" panose="020E0502030303020204" pitchFamily="34" charset="0"/>
                <a:cs typeface="Times New Roman" panose="02020603050405020304" pitchFamily="18" charset="0"/>
              </a:rPr>
              <a:t>завершающее совещание </a:t>
            </a:r>
            <a:r>
              <a:rPr lang="ru-RU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30.08.2023</a:t>
            </a:r>
            <a:endParaRPr lang="ru-RU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32" y="5183644"/>
            <a:ext cx="524672" cy="4073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3365" y="1729046"/>
            <a:ext cx="2808635" cy="43974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149" y="4036626"/>
            <a:ext cx="524301" cy="4084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93" y="2512772"/>
            <a:ext cx="524672" cy="4073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693" y="1737211"/>
            <a:ext cx="524301" cy="4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16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2128" y="-437761"/>
            <a:ext cx="13016112" cy="9202391"/>
          </a:xfrm>
          <a:prstGeom prst="rect">
            <a:avLst/>
          </a:prstGeom>
        </p:spPr>
      </p:pic>
      <p:sp>
        <p:nvSpPr>
          <p:cNvPr id="4" name="Прямоугольная выноска 3"/>
          <p:cNvSpPr/>
          <p:nvPr/>
        </p:nvSpPr>
        <p:spPr>
          <a:xfrm>
            <a:off x="135568" y="3616954"/>
            <a:ext cx="1372469" cy="2251410"/>
          </a:xfrm>
          <a:prstGeom prst="wedgeRectCallout">
            <a:avLst>
              <a:gd name="adj1" fmla="val 102295"/>
              <a:gd name="adj2" fmla="val -55854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0795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Ученик выбирает уровень изучения 13 обязательных учебных предметов (10 мин)</a:t>
            </a:r>
            <a:endParaRPr lang="ru-RU" sz="14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2252133" y="1735667"/>
            <a:ext cx="1405467" cy="2427768"/>
          </a:xfrm>
          <a:prstGeom prst="wedgeRectCallout">
            <a:avLst>
              <a:gd name="adj1" fmla="val 102803"/>
              <a:gd name="adj2" fmla="val -25251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Ученик заполняет формирующую часть учебного плана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(3 мин) </a:t>
            </a:r>
            <a:endParaRPr lang="ru-RU" sz="14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4403872" y="1185188"/>
            <a:ext cx="1294196" cy="2318887"/>
          </a:xfrm>
          <a:prstGeom prst="wedgeRectCallout">
            <a:avLst>
              <a:gd name="adj1" fmla="val 105651"/>
              <a:gd name="adj2" fmla="val -26544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Учитель распределяет часы выбранных предметов по годам обучения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(10 мин) </a:t>
            </a:r>
            <a:endParaRPr lang="ru-RU" sz="14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444340" y="1185188"/>
            <a:ext cx="1381821" cy="2317684"/>
          </a:xfrm>
          <a:prstGeom prst="wedgeRectCallout">
            <a:avLst>
              <a:gd name="adj1" fmla="val 105651"/>
              <a:gd name="adj2" fmla="val -26544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Учитель проверяет наличие хотя бы одного учебного предмета из каждой предметной области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(2 мин)</a:t>
            </a:r>
            <a:endParaRPr lang="ru-RU" sz="14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8613223" y="1643381"/>
            <a:ext cx="1485010" cy="2520053"/>
          </a:xfrm>
          <a:prstGeom prst="wedgeRectCallout">
            <a:avLst>
              <a:gd name="adj1" fmla="val 92899"/>
              <a:gd name="adj2" fmla="val 65266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Учитель проверяет наличие минимального количества учебных предметов и индивидуального проекта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 мин)</a:t>
            </a:r>
            <a:endParaRPr lang="ru-RU" sz="14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10770715" y="3762856"/>
            <a:ext cx="1421285" cy="2105508"/>
          </a:xfrm>
          <a:prstGeom prst="wedgeRectCallout">
            <a:avLst>
              <a:gd name="adj1" fmla="val -50054"/>
              <a:gd name="adj2" fmla="val 21732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Подсчёт общего количества недельных часов, годовых и на уровень образования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(10 мин)</a:t>
            </a:r>
            <a:endParaRPr lang="ru-RU" sz="1400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54478" y="85725"/>
            <a:ext cx="12056157" cy="88738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Карта текущего состояния процесса</a:t>
            </a:r>
            <a: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endParaRPr lang="ru-RU" sz="18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90916" y="4513811"/>
            <a:ext cx="33832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ndara" panose="020E0502030303020204" pitchFamily="34" charset="0"/>
              </a:rPr>
              <a:t>36 минут – 1 ИУП</a:t>
            </a:r>
          </a:p>
          <a:p>
            <a:r>
              <a:rPr lang="ru-RU" sz="3200" b="1" dirty="0" smtClean="0">
                <a:latin typeface="Candara" panose="020E0502030303020204" pitchFamily="34" charset="0"/>
              </a:rPr>
              <a:t>30 часов – 50 ИУП</a:t>
            </a:r>
            <a:endParaRPr lang="ru-RU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1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3934"/>
            <a:ext cx="13016112" cy="9202391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54478" y="85725"/>
            <a:ext cx="12056157" cy="88738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Пути решения проблемы</a:t>
            </a:r>
            <a: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endParaRPr lang="ru-RU" sz="18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941" y="1517179"/>
            <a:ext cx="1258248" cy="1258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612" y="3167225"/>
            <a:ext cx="1239388" cy="1239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813" y="4642929"/>
            <a:ext cx="1300669" cy="1300669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692400" y="1517179"/>
            <a:ext cx="8077200" cy="1209088"/>
          </a:xfrm>
          <a:prstGeom prst="roundRect">
            <a:avLst/>
          </a:prstGeom>
          <a:solidFill>
            <a:srgbClr val="85F7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Автоматическое определение часов на изучение выбранных предметов в зависимости от уровня,  и сокращение времени на распределение часов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34734" y="3060091"/>
            <a:ext cx="8034866" cy="1260841"/>
          </a:xfrm>
          <a:prstGeom prst="roundRect">
            <a:avLst/>
          </a:prstGeom>
          <a:solidFill>
            <a:srgbClr val="85F7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Исключение возможности </a:t>
            </a:r>
            <a:r>
              <a:rPr lang="ru-RU" sz="2000" b="1" i="1" dirty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удаления обязательного предмета из учебного плана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34733" y="4642930"/>
            <a:ext cx="8153399" cy="1300669"/>
          </a:xfrm>
          <a:prstGeom prst="roundRect">
            <a:avLst/>
          </a:prstGeom>
          <a:solidFill>
            <a:srgbClr val="85F7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Автоматический подсчет количества часов</a:t>
            </a:r>
          </a:p>
        </p:txBody>
      </p:sp>
    </p:spTree>
    <p:extLst>
      <p:ext uri="{BB962C8B-B14F-4D97-AF65-F5344CB8AC3E}">
        <p14:creationId xmlns:p14="http://schemas.microsoft.com/office/powerpoint/2010/main" val="371703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3690"/>
            <a:ext cx="12192000" cy="8623271"/>
          </a:xfrm>
          <a:prstGeom prst="rect">
            <a:avLst/>
          </a:prstGeom>
        </p:spPr>
      </p:pic>
      <p:sp>
        <p:nvSpPr>
          <p:cNvPr id="4" name="Прямоугольная выноска 3"/>
          <p:cNvSpPr/>
          <p:nvPr/>
        </p:nvSpPr>
        <p:spPr>
          <a:xfrm>
            <a:off x="279519" y="1448494"/>
            <a:ext cx="1439056" cy="3399903"/>
          </a:xfrm>
          <a:prstGeom prst="wedgeRectCallout">
            <a:avLst>
              <a:gd name="adj1" fmla="val 91486"/>
              <a:gd name="adj2" fmla="val -20823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Ученик выбирает уровень изучения обязательных учебных предметов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 мин)</a:t>
            </a:r>
            <a:endParaRPr lang="ru-RU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2311937" y="1468236"/>
            <a:ext cx="1285178" cy="3399903"/>
          </a:xfrm>
          <a:prstGeom prst="wedgeRectCallout">
            <a:avLst>
              <a:gd name="adj1" fmla="val 96440"/>
              <a:gd name="adj2" fmla="val -22993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Ученик выбирает дополни-тельные учебные предметы и уровень их изучения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 мин) </a:t>
            </a:r>
            <a:endParaRPr lang="ru-RU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4229877" y="1448493"/>
            <a:ext cx="1353459" cy="3399903"/>
          </a:xfrm>
          <a:prstGeom prst="wedgeRectCallout">
            <a:avLst>
              <a:gd name="adj1" fmla="val 96990"/>
              <a:gd name="adj2" fmla="val -23610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Автомати-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ческое распределе-ние часов выбранных предметов по годам обучения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(0 мин) </a:t>
            </a:r>
            <a:endParaRPr lang="ru-RU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251623" y="1448492"/>
            <a:ext cx="1326745" cy="3399903"/>
          </a:xfrm>
          <a:prstGeom prst="wedgeRectCallout">
            <a:avLst>
              <a:gd name="adj1" fmla="val 98133"/>
              <a:gd name="adj2" fmla="val -23366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Учитель проверяет наличие хотя бы одного учебного предмета из каждой предметной области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 мин)</a:t>
            </a:r>
            <a:endParaRPr lang="ru-RU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8246655" y="1448492"/>
            <a:ext cx="1455767" cy="3399904"/>
          </a:xfrm>
          <a:prstGeom prst="wedgeRectCallout">
            <a:avLst>
              <a:gd name="adj1" fmla="val 91401"/>
              <a:gd name="adj2" fmla="val -21873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Учитель проверяет наличие минимально-го количества учебных предметов и индивидуаль-ного проекта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(1 мин)</a:t>
            </a:r>
            <a:endParaRPr lang="ru-RU" sz="1600" dirty="0">
              <a:solidFill>
                <a:schemeClr val="tx1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10332548" y="1448491"/>
            <a:ext cx="1496636" cy="3399904"/>
          </a:xfrm>
          <a:prstGeom prst="wedgeRectCallout">
            <a:avLst>
              <a:gd name="adj1" fmla="val -50054"/>
              <a:gd name="adj2" fmla="val 21732"/>
            </a:avLst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h="114300"/>
            <a:bevelB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Автома-тический</a:t>
            </a:r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подсчёт общего количества недельных часов, годовых и на уровень образования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0 мин)</a:t>
            </a:r>
            <a:endParaRPr lang="ru-RU" sz="1600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66675" y="171450"/>
            <a:ext cx="11762509" cy="141316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Карта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целевого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состояния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процесса</a:t>
            </a:r>
            <a: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endParaRPr lang="ru-RU" sz="18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1610" t="1012" r="10409" b="10130"/>
          <a:stretch/>
        </p:blipFill>
        <p:spPr>
          <a:xfrm>
            <a:off x="422118" y="4808925"/>
            <a:ext cx="2761349" cy="23598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516792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4 минуты </a:t>
            </a:r>
            <a:r>
              <a:rPr lang="ru-RU" sz="3200" b="1" dirty="0">
                <a:solidFill>
                  <a:prstClr val="black"/>
                </a:solidFill>
                <a:latin typeface="Candara" panose="020E0502030303020204" pitchFamily="34" charset="0"/>
              </a:rPr>
              <a:t>– 1 ИУП</a:t>
            </a:r>
          </a:p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3часа 20 минут </a:t>
            </a:r>
            <a:r>
              <a:rPr lang="ru-RU" sz="3200" b="1" dirty="0">
                <a:solidFill>
                  <a:prstClr val="black"/>
                </a:solidFill>
                <a:latin typeface="Candara" panose="020E0502030303020204" pitchFamily="34" charset="0"/>
              </a:rPr>
              <a:t>– 50 ИУП</a:t>
            </a:r>
          </a:p>
        </p:txBody>
      </p:sp>
    </p:spTree>
    <p:extLst>
      <p:ext uri="{BB962C8B-B14F-4D97-AF65-F5344CB8AC3E}">
        <p14:creationId xmlns:p14="http://schemas.microsoft.com/office/powerpoint/2010/main" val="16847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4" y="-302872"/>
            <a:ext cx="12192000" cy="8623271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0" y="-97533"/>
            <a:ext cx="11762509" cy="104195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До и после</a:t>
            </a:r>
            <a: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</a:br>
            <a:endParaRPr lang="ru-RU" sz="18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1610" t="1012" r="10409" b="10130"/>
          <a:stretch/>
        </p:blipFill>
        <p:spPr>
          <a:xfrm>
            <a:off x="4242391" y="2920251"/>
            <a:ext cx="2617049" cy="22365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39" y="828406"/>
            <a:ext cx="3589009" cy="4668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91" y="1129681"/>
            <a:ext cx="3444949" cy="44812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465" y="579617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ndara" panose="020E0502030303020204" pitchFamily="34" charset="0"/>
              </a:rPr>
              <a:t>Уровень изучения предметов и количество часов вносится и считается вручную</a:t>
            </a:r>
            <a:endParaRPr lang="ru-RU" b="1" dirty="0">
              <a:latin typeface="Candara" panose="020E05020303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9440" y="5657671"/>
            <a:ext cx="4711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 вылетающего списка выбирается только уровень изучения предмета. Распределение часов и подсчет осуществляется автоматически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4457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-443172"/>
            <a:ext cx="12193057" cy="86204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135" y="0"/>
            <a:ext cx="10515600" cy="9316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До и после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117" y="1140885"/>
            <a:ext cx="4287208" cy="46308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052" y="5750972"/>
            <a:ext cx="4343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Я тратил на это </a:t>
            </a:r>
          </a:p>
          <a:p>
            <a:pPr algn="ctr"/>
            <a:r>
              <a:rPr lang="ru-RU" sz="2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все последние летние дни</a:t>
            </a:r>
            <a:endParaRPr lang="ru-RU" sz="28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607" y="1175628"/>
            <a:ext cx="4095993" cy="42453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98670" y="5664923"/>
            <a:ext cx="33583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52 плана = 3,5 часа рабочего времени</a:t>
            </a:r>
            <a:endParaRPr lang="ru-RU" sz="2800" b="1" dirty="0"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23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</TotalTime>
  <Words>476</Words>
  <Application>Microsoft Office PowerPoint</Application>
  <PresentationFormat>Широкоэкранный</PresentationFormat>
  <Paragraphs>90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Candara</vt:lpstr>
      <vt:lpstr>Times New Roman</vt:lpstr>
      <vt:lpstr>Office Theme</vt:lpstr>
      <vt:lpstr>  Оптимизация процесса создания индивидуального учебного плана  с помощью электронной таблицы EXCEL</vt:lpstr>
      <vt:lpstr> </vt:lpstr>
      <vt:lpstr>Цели и плановый эффект</vt:lpstr>
      <vt:lpstr>Ключевые события проекта</vt:lpstr>
      <vt:lpstr>Карта текущего состояния процесса </vt:lpstr>
      <vt:lpstr>Пути решения проблемы </vt:lpstr>
      <vt:lpstr>Карта целевого состояния процесса </vt:lpstr>
      <vt:lpstr>До и после </vt:lpstr>
      <vt:lpstr>До и после</vt:lpstr>
      <vt:lpstr>...жизнь не настолько длинна, чтобы тратить ее на скучные, не доставляющие удовольствие и радость вещи.   Бреннет Кевин, Личное развитие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«Автоматизация процесса создания индивидуального учебного плана»</dc:title>
  <dc:creator>Ольга Сутулова</dc:creator>
  <cp:lastModifiedBy>Ольга Сутулова</cp:lastModifiedBy>
  <cp:revision>46</cp:revision>
  <dcterms:created xsi:type="dcterms:W3CDTF">2023-11-10T12:43:59Z</dcterms:created>
  <dcterms:modified xsi:type="dcterms:W3CDTF">2023-11-23T13:13:20Z</dcterms:modified>
</cp:coreProperties>
</file>