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notesSlides/notesSlide16.xml" ContentType="application/vnd.openxmlformats-officedocument.presentationml.notes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tags/tag145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tags/tag134.xml" ContentType="application/vnd.openxmlformats-officedocument.presentationml.tags+xml"/>
  <Override PartName="/ppt/tags/tag152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41.xml" ContentType="application/vnd.openxmlformats-officedocument.presentationml.tags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130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68.xml" ContentType="application/vnd.openxmlformats-officedocument.presentationml.tags+xml"/>
  <Override PartName="/ppt/notesSlides/notesSlide13.xml" ContentType="application/vnd.openxmlformats-officedocument.presentationml.notesSlide+xml"/>
  <Default Extension="vml" ContentType="application/vnd.openxmlformats-officedocument.vmlDrawing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notesSlides/notesSlide8.xml" ContentType="application/vnd.openxmlformats-officedocument.presentationml.notesSlide+xml"/>
  <Override PartName="/ppt/tags/tag157.xml" ContentType="application/vnd.openxmlformats-officedocument.presentationml.tags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64.xml" ContentType="application/vnd.openxmlformats-officedocument.presentationml.tags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20.xml" ContentType="application/vnd.openxmlformats-officedocument.presentationml.tags+xml"/>
  <Override PartName="/ppt/tags/tag106.xml" ContentType="application/vnd.openxmlformats-officedocument.presentationml.tags+xml"/>
  <Override PartName="/ppt/tags/tag124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tags/tag160.xml" ContentType="application/vnd.openxmlformats-officedocument.presentationml.tags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s/slide12.xml" ContentType="application/vnd.openxmlformats-officedocument.presentationml.slide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notesSlides/notesSlide9.xml" ContentType="application/vnd.openxmlformats-officedocument.presentationml.notesSlide+xml"/>
  <Override PartName="/ppt/tags/tag147.xml" ContentType="application/vnd.openxmlformats-officedocument.presentationml.tags+xml"/>
  <Override PartName="/ppt/tags/tag165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notesSlides/notesSlide10.xml" ContentType="application/vnd.openxmlformats-officedocument.presentationml.notesSlide+xml"/>
  <Override PartName="/ppt/tags/tag154.xml" ContentType="application/vnd.openxmlformats-officedocument.presentationml.tags+xml"/>
  <Override PartName="/ppt/slides/slide7.xml" ContentType="application/vnd.openxmlformats-officedocument.presentationml.slide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charts/chart1.xml" ContentType="application/vnd.openxmlformats-officedocument.drawingml.chart+xml"/>
  <Override PartName="/ppt/tags/tag143.xml" ContentType="application/vnd.openxmlformats-officedocument.presentationml.tags+xml"/>
  <Override PartName="/ppt/tags/tag161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3.xml" ContentType="application/vnd.openxmlformats-officedocument.presentationml.tags+xml"/>
  <Default Extension="jpeg" ContentType="image/jpeg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notesSlides/notesSlide15.xml" ContentType="application/vnd.openxmlformats-officedocument.presentationml.notesSlide+xml"/>
  <Override PartName="/ppt/slides/slide20.xml" ContentType="application/vnd.openxmlformats-officedocument.presentationml.slide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notesSlides/notesSlide11.xml" ContentType="application/vnd.openxmlformats-officedocument.presentationml.notesSlide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notesSlides/notesSlide6.xml" ContentType="application/vnd.openxmlformats-officedocument.presentationml.notesSlide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charts/chart2.xml" ContentType="application/vnd.openxmlformats-officedocument.drawingml.chart+xml"/>
  <Override PartName="/ppt/tags/tag122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6" r:id="rId2"/>
    <p:sldId id="462" r:id="rId3"/>
    <p:sldId id="471" r:id="rId4"/>
    <p:sldId id="490" r:id="rId5"/>
    <p:sldId id="491" r:id="rId6"/>
    <p:sldId id="430" r:id="rId7"/>
    <p:sldId id="440" r:id="rId8"/>
    <p:sldId id="472" r:id="rId9"/>
    <p:sldId id="488" r:id="rId10"/>
    <p:sldId id="474" r:id="rId11"/>
    <p:sldId id="476" r:id="rId12"/>
    <p:sldId id="486" r:id="rId13"/>
    <p:sldId id="481" r:id="rId14"/>
    <p:sldId id="478" r:id="rId15"/>
    <p:sldId id="487" r:id="rId16"/>
    <p:sldId id="480" r:id="rId17"/>
    <p:sldId id="489" r:id="rId18"/>
    <p:sldId id="422" r:id="rId19"/>
    <p:sldId id="492" r:id="rId20"/>
    <p:sldId id="465" r:id="rId21"/>
    <p:sldId id="485" r:id="rId22"/>
  </p:sldIdLst>
  <p:sldSz cx="8961438" cy="6721475"/>
  <p:notesSz cx="9926638" cy="6797675"/>
  <p:custDataLst>
    <p:tags r:id="rId2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33">
          <p15:clr>
            <a:srgbClr val="A4A3A4"/>
          </p15:clr>
        </p15:guide>
        <p15:guide id="2">
          <p15:clr>
            <a:srgbClr val="A4A3A4"/>
          </p15:clr>
        </p15:guide>
        <p15:guide id="3" orient="horz">
          <p15:clr>
            <a:srgbClr val="A4A3A4"/>
          </p15:clr>
        </p15:guide>
        <p15:guide id="4" pos="281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0">
          <p15:clr>
            <a:srgbClr val="A4A3A4"/>
          </p15:clr>
        </p15:guide>
        <p15:guide id="2" pos="2124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Тулупов Алексей Евгеньевич" initials="ТАЕ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4DEE8"/>
    <a:srgbClr val="808080"/>
    <a:srgbClr val="BCDAFA"/>
    <a:srgbClr val="940E06"/>
    <a:srgbClr val="B00000"/>
    <a:srgbClr val="3375B7"/>
    <a:srgbClr val="2E6AA5"/>
    <a:srgbClr val="306FAE"/>
    <a:srgbClr val="1C436A"/>
    <a:srgbClr val="3273B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1407" autoAdjust="0"/>
    <p:restoredTop sz="84229" autoAdjust="0"/>
  </p:normalViewPr>
  <p:slideViewPr>
    <p:cSldViewPr snapToGrid="0" snapToObjects="1">
      <p:cViewPr>
        <p:scale>
          <a:sx n="95" d="100"/>
          <a:sy n="95" d="100"/>
        </p:scale>
        <p:origin x="-960" y="-462"/>
      </p:cViewPr>
      <p:guideLst>
        <p:guide orient="horz" pos="4233"/>
        <p:guide orient="horz"/>
        <p:guide/>
        <p:guide pos="281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115" d="100"/>
          <a:sy n="115" d="100"/>
        </p:scale>
        <p:origin x="-2094" y="-102"/>
      </p:cViewPr>
      <p:guideLst>
        <p:guide orient="horz" pos="2137"/>
        <p:guide orient="horz" pos="2141"/>
        <p:guide pos="3102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0764177551868816E-2"/>
          <c:y val="1.3895278744935265E-2"/>
          <c:w val="0.87331500919838378"/>
          <c:h val="0.48003313023933419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1 ЭТАП - Согласование с ЦНИИТМАШ и Гидропресс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1. АМ106.04-14</c:v>
                </c:pt>
                <c:pt idx="1">
                  <c:v>2. АМ106.07-14</c:v>
                </c:pt>
                <c:pt idx="2">
                  <c:v>3. АМ106.08-14</c:v>
                </c:pt>
                <c:pt idx="3">
                  <c:v>4. АМ106.10-14</c:v>
                </c:pt>
                <c:pt idx="4">
                  <c:v>5. АМ106.33-13</c:v>
                </c:pt>
                <c:pt idx="5">
                  <c:v>6. АМ103.32-13</c:v>
                </c:pt>
                <c:pt idx="6">
                  <c:v>7. АМ106.02-14</c:v>
                </c:pt>
                <c:pt idx="7">
                  <c:v>8. АМ106.03-14</c:v>
                </c:pt>
                <c:pt idx="8">
                  <c:v>9. АМ106.23-15</c:v>
                </c:pt>
                <c:pt idx="9">
                  <c:v>10. АМ106.33-16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171</c:v>
                </c:pt>
                <c:pt idx="1">
                  <c:v>152</c:v>
                </c:pt>
                <c:pt idx="2">
                  <c:v>176</c:v>
                </c:pt>
                <c:pt idx="3">
                  <c:v>199</c:v>
                </c:pt>
                <c:pt idx="4">
                  <c:v>111</c:v>
                </c:pt>
                <c:pt idx="5">
                  <c:v>81</c:v>
                </c:pt>
                <c:pt idx="6">
                  <c:v>177</c:v>
                </c:pt>
                <c:pt idx="7">
                  <c:v>190</c:v>
                </c:pt>
                <c:pt idx="8">
                  <c:v>155</c:v>
                </c:pt>
                <c:pt idx="9">
                  <c:v>161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ЭТАП - Согласование с АЭС</c:v>
                </c:pt>
              </c:strCache>
            </c:strRef>
          </c:tx>
          <c:spPr>
            <a:solidFill>
              <a:srgbClr val="FF9999"/>
            </a:solidFill>
          </c:spPr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1. АМ106.04-14</c:v>
                </c:pt>
                <c:pt idx="1">
                  <c:v>2. АМ106.07-14</c:v>
                </c:pt>
                <c:pt idx="2">
                  <c:v>3. АМ106.08-14</c:v>
                </c:pt>
                <c:pt idx="3">
                  <c:v>4. АМ106.10-14</c:v>
                </c:pt>
                <c:pt idx="4">
                  <c:v>5. АМ106.33-13</c:v>
                </c:pt>
                <c:pt idx="5">
                  <c:v>6. АМ103.32-13</c:v>
                </c:pt>
                <c:pt idx="6">
                  <c:v>7. АМ106.02-14</c:v>
                </c:pt>
                <c:pt idx="7">
                  <c:v>8. АМ106.03-14</c:v>
                </c:pt>
                <c:pt idx="8">
                  <c:v>9. АМ106.23-15</c:v>
                </c:pt>
                <c:pt idx="9">
                  <c:v>10. АМ106.33-16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312</c:v>
                </c:pt>
                <c:pt idx="1">
                  <c:v>299</c:v>
                </c:pt>
                <c:pt idx="2">
                  <c:v>351</c:v>
                </c:pt>
                <c:pt idx="3">
                  <c:v>123</c:v>
                </c:pt>
                <c:pt idx="4">
                  <c:v>87</c:v>
                </c:pt>
                <c:pt idx="5">
                  <c:v>311</c:v>
                </c:pt>
                <c:pt idx="6">
                  <c:v>145</c:v>
                </c:pt>
                <c:pt idx="7">
                  <c:v>62</c:v>
                </c:pt>
                <c:pt idx="8">
                  <c:v>167</c:v>
                </c:pt>
                <c:pt idx="9">
                  <c:v>299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ЭТАП - Согласование с КРЭА</c:v>
                </c:pt>
              </c:strCache>
            </c:strRef>
          </c:tx>
          <c:spPr>
            <a:solidFill>
              <a:srgbClr val="D4DEE8"/>
            </a:solidFill>
          </c:spPr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1. АМ106.04-14</c:v>
                </c:pt>
                <c:pt idx="1">
                  <c:v>2. АМ106.07-14</c:v>
                </c:pt>
                <c:pt idx="2">
                  <c:v>3. АМ106.08-14</c:v>
                </c:pt>
                <c:pt idx="3">
                  <c:v>4. АМ106.10-14</c:v>
                </c:pt>
                <c:pt idx="4">
                  <c:v>5. АМ106.33-13</c:v>
                </c:pt>
                <c:pt idx="5">
                  <c:v>6. АМ103.32-13</c:v>
                </c:pt>
                <c:pt idx="6">
                  <c:v>7. АМ106.02-14</c:v>
                </c:pt>
                <c:pt idx="7">
                  <c:v>8. АМ106.03-14</c:v>
                </c:pt>
                <c:pt idx="8">
                  <c:v>9. АМ106.23-15</c:v>
                </c:pt>
                <c:pt idx="9">
                  <c:v>10. АМ106.33-16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42</c:v>
                </c:pt>
                <c:pt idx="1">
                  <c:v>7</c:v>
                </c:pt>
                <c:pt idx="2">
                  <c:v>34</c:v>
                </c:pt>
                <c:pt idx="3">
                  <c:v>22</c:v>
                </c:pt>
                <c:pt idx="4">
                  <c:v>16</c:v>
                </c:pt>
                <c:pt idx="5">
                  <c:v>14</c:v>
                </c:pt>
                <c:pt idx="6">
                  <c:v>31</c:v>
                </c:pt>
                <c:pt idx="7">
                  <c:v>42</c:v>
                </c:pt>
                <c:pt idx="8">
                  <c:v>11</c:v>
                </c:pt>
                <c:pt idx="9">
                  <c:v>67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 ЭТАП - Согласование с Ростехнадзором</c:v>
                </c:pt>
              </c:strCache>
            </c:strRef>
          </c:tx>
          <c:spPr>
            <a:solidFill>
              <a:srgbClr val="D4ECBA"/>
            </a:solidFill>
          </c:spPr>
          <c:dLbls>
            <c:dLbl>
              <c:idx val="7"/>
              <c:layout>
                <c:manualLayout>
                  <c:x val="-4.1524979840501268E-3"/>
                  <c:y val="2.7906826862929236E-3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1. АМ106.04-14</c:v>
                </c:pt>
                <c:pt idx="1">
                  <c:v>2. АМ106.07-14</c:v>
                </c:pt>
                <c:pt idx="2">
                  <c:v>3. АМ106.08-14</c:v>
                </c:pt>
                <c:pt idx="3">
                  <c:v>4. АМ106.10-14</c:v>
                </c:pt>
                <c:pt idx="4">
                  <c:v>5. АМ106.33-13</c:v>
                </c:pt>
                <c:pt idx="5">
                  <c:v>6. АМ103.32-13</c:v>
                </c:pt>
                <c:pt idx="6">
                  <c:v>7. АМ106.02-14</c:v>
                </c:pt>
                <c:pt idx="7">
                  <c:v>8. АМ106.03-14</c:v>
                </c:pt>
                <c:pt idx="8">
                  <c:v>9. АМ106.23-15</c:v>
                </c:pt>
                <c:pt idx="9">
                  <c:v>10. АМ106.33-16</c:v>
                </c:pt>
              </c:strCache>
            </c:strRef>
          </c:cat>
          <c:val>
            <c:numRef>
              <c:f>Лист1!$E$2:$E$11</c:f>
              <c:numCache>
                <c:formatCode>General</c:formatCode>
                <c:ptCount val="10"/>
                <c:pt idx="0">
                  <c:v>171</c:v>
                </c:pt>
                <c:pt idx="1">
                  <c:v>197</c:v>
                </c:pt>
                <c:pt idx="2">
                  <c:v>164</c:v>
                </c:pt>
                <c:pt idx="3">
                  <c:v>139</c:v>
                </c:pt>
                <c:pt idx="4">
                  <c:v>188</c:v>
                </c:pt>
                <c:pt idx="5">
                  <c:v>177</c:v>
                </c:pt>
                <c:pt idx="6">
                  <c:v>132</c:v>
                </c:pt>
                <c:pt idx="7">
                  <c:v>99</c:v>
                </c:pt>
                <c:pt idx="8">
                  <c:v>110</c:v>
                </c:pt>
                <c:pt idx="9">
                  <c:v>45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5 ЭТАП - Утв. решения о применении ИМ, регистрация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</c:spPr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1. АМ106.04-14</c:v>
                </c:pt>
                <c:pt idx="1">
                  <c:v>2. АМ106.07-14</c:v>
                </c:pt>
                <c:pt idx="2">
                  <c:v>3. АМ106.08-14</c:v>
                </c:pt>
                <c:pt idx="3">
                  <c:v>4. АМ106.10-14</c:v>
                </c:pt>
                <c:pt idx="4">
                  <c:v>5. АМ106.33-13</c:v>
                </c:pt>
                <c:pt idx="5">
                  <c:v>6. АМ103.32-13</c:v>
                </c:pt>
                <c:pt idx="6">
                  <c:v>7. АМ106.02-14</c:v>
                </c:pt>
                <c:pt idx="7">
                  <c:v>8. АМ106.03-14</c:v>
                </c:pt>
                <c:pt idx="8">
                  <c:v>9. АМ106.23-15</c:v>
                </c:pt>
                <c:pt idx="9">
                  <c:v>10. АМ106.33-16</c:v>
                </c:pt>
              </c:strCache>
            </c:strRef>
          </c:cat>
          <c:val>
            <c:numRef>
              <c:f>Лист1!$F$2:$F$11</c:f>
              <c:numCache>
                <c:formatCode>General</c:formatCode>
                <c:ptCount val="10"/>
                <c:pt idx="0">
                  <c:v>4</c:v>
                </c:pt>
                <c:pt idx="1">
                  <c:v>5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11</c:v>
                </c:pt>
                <c:pt idx="6">
                  <c:v>5</c:v>
                </c:pt>
                <c:pt idx="7">
                  <c:v>2</c:v>
                </c:pt>
                <c:pt idx="8">
                  <c:v>3</c:v>
                </c:pt>
                <c:pt idx="9">
                  <c:v>12</c:v>
                </c:pt>
              </c:numCache>
            </c:numRef>
          </c:val>
        </c:ser>
        <c:dLbls/>
        <c:gapWidth val="54"/>
        <c:overlap val="100"/>
        <c:axId val="129393792"/>
        <c:axId val="129395328"/>
      </c:barChart>
      <c:lineChart>
        <c:grouping val="stacked"/>
        <c:ser>
          <c:idx val="5"/>
          <c:order val="5"/>
          <c:tx>
            <c:strRef>
              <c:f>Лист1!$G$1</c:f>
              <c:strCache>
                <c:ptCount val="1"/>
                <c:pt idx="0">
                  <c:v>Цель по всему проекту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Лист1!$A$2:$A$11</c:f>
              <c:strCache>
                <c:ptCount val="10"/>
                <c:pt idx="0">
                  <c:v>1. АМ106.04-14</c:v>
                </c:pt>
                <c:pt idx="1">
                  <c:v>2. АМ106.07-14</c:v>
                </c:pt>
                <c:pt idx="2">
                  <c:v>3. АМ106.08-14</c:v>
                </c:pt>
                <c:pt idx="3">
                  <c:v>4. АМ106.10-14</c:v>
                </c:pt>
                <c:pt idx="4">
                  <c:v>5. АМ106.33-13</c:v>
                </c:pt>
                <c:pt idx="5">
                  <c:v>6. АМ103.32-13</c:v>
                </c:pt>
                <c:pt idx="6">
                  <c:v>7. АМ106.02-14</c:v>
                </c:pt>
                <c:pt idx="7">
                  <c:v>8. АМ106.03-14</c:v>
                </c:pt>
                <c:pt idx="8">
                  <c:v>9. АМ106.23-15</c:v>
                </c:pt>
                <c:pt idx="9">
                  <c:v>10. АМ106.33-16</c:v>
                </c:pt>
              </c:strCache>
            </c:strRef>
          </c:cat>
          <c:val>
            <c:numRef>
              <c:f>Лист1!$G$2:$G$11</c:f>
              <c:numCache>
                <c:formatCode>General</c:formatCode>
                <c:ptCount val="10"/>
                <c:pt idx="0">
                  <c:v>52</c:v>
                </c:pt>
                <c:pt idx="1">
                  <c:v>52</c:v>
                </c:pt>
                <c:pt idx="2">
                  <c:v>52</c:v>
                </c:pt>
                <c:pt idx="3">
                  <c:v>52</c:v>
                </c:pt>
                <c:pt idx="4">
                  <c:v>52</c:v>
                </c:pt>
                <c:pt idx="5">
                  <c:v>52</c:v>
                </c:pt>
                <c:pt idx="6">
                  <c:v>52</c:v>
                </c:pt>
                <c:pt idx="7">
                  <c:v>52</c:v>
                </c:pt>
                <c:pt idx="8">
                  <c:v>52</c:v>
                </c:pt>
                <c:pt idx="9">
                  <c:v>52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Итого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3908386305515386E-2"/>
                  <c:y val="5.5304158720322731E-3"/>
                </c:manualLayout>
              </c:layout>
              <c:showVal val="1"/>
            </c:dLbl>
            <c:dLbl>
              <c:idx val="1"/>
              <c:layout>
                <c:manualLayout>
                  <c:x val="-6.1096171146250787E-2"/>
                  <c:y val="-2.7652079360161374E-3"/>
                </c:manualLayout>
              </c:layout>
              <c:showVal val="1"/>
            </c:dLbl>
            <c:dLbl>
              <c:idx val="2"/>
              <c:layout>
                <c:manualLayout>
                  <c:x val="-6.4690063566618494E-2"/>
                  <c:y val="2.7652079360160862E-3"/>
                </c:manualLayout>
              </c:layout>
              <c:showVal val="1"/>
            </c:dLbl>
            <c:dLbl>
              <c:idx val="3"/>
              <c:layout>
                <c:manualLayout>
                  <c:x val="-5.750227872588308E-2"/>
                  <c:y val="5.0694893195230405E-17"/>
                </c:manualLayout>
              </c:layout>
              <c:showVal val="1"/>
            </c:dLbl>
            <c:dLbl>
              <c:idx val="4"/>
              <c:layout>
                <c:manualLayout>
                  <c:x val="-5.3908386305515386E-2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-5.3908386305515386E-2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-5.3908386305515386E-2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-6.1096171146250787E-2"/>
                  <c:y val="-1.013897863904608E-16"/>
                </c:manualLayout>
              </c:layout>
              <c:showVal val="1"/>
            </c:dLbl>
            <c:dLbl>
              <c:idx val="8"/>
              <c:layout>
                <c:manualLayout>
                  <c:x val="-5.750227872588308E-2"/>
                  <c:y val="-1.013897863904608E-16"/>
                </c:manualLayout>
              </c:layout>
              <c:showVal val="1"/>
            </c:dLbl>
            <c:dLbl>
              <c:idx val="9"/>
              <c:layout>
                <c:manualLayout>
                  <c:x val="-4.6720601464779986E-2"/>
                  <c:y val="-5.5304158720323252E-3"/>
                </c:manualLayout>
              </c:layout>
              <c:showVal val="1"/>
            </c:dLbl>
            <c:txPr>
              <a:bodyPr/>
              <a:lstStyle/>
              <a:p>
                <a:pPr>
                  <a:defRPr sz="900" b="1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1. АМ106.04-14</c:v>
                </c:pt>
                <c:pt idx="1">
                  <c:v>2. АМ106.07-14</c:v>
                </c:pt>
                <c:pt idx="2">
                  <c:v>3. АМ106.08-14</c:v>
                </c:pt>
                <c:pt idx="3">
                  <c:v>4. АМ106.10-14</c:v>
                </c:pt>
                <c:pt idx="4">
                  <c:v>5. АМ106.33-13</c:v>
                </c:pt>
                <c:pt idx="5">
                  <c:v>6. АМ103.32-13</c:v>
                </c:pt>
                <c:pt idx="6">
                  <c:v>7. АМ106.02-14</c:v>
                </c:pt>
                <c:pt idx="7">
                  <c:v>8. АМ106.03-14</c:v>
                </c:pt>
                <c:pt idx="8">
                  <c:v>9. АМ106.23-15</c:v>
                </c:pt>
                <c:pt idx="9">
                  <c:v>10. АМ106.33-16</c:v>
                </c:pt>
              </c:strCache>
            </c:strRef>
          </c:cat>
          <c:val>
            <c:numRef>
              <c:f>Лист1!$H$2:$H$11</c:f>
              <c:numCache>
                <c:formatCode>General</c:formatCode>
                <c:ptCount val="10"/>
                <c:pt idx="0">
                  <c:v>700</c:v>
                </c:pt>
                <c:pt idx="1">
                  <c:v>660</c:v>
                </c:pt>
                <c:pt idx="2">
                  <c:v>727</c:v>
                </c:pt>
                <c:pt idx="3">
                  <c:v>485</c:v>
                </c:pt>
                <c:pt idx="4">
                  <c:v>403</c:v>
                </c:pt>
                <c:pt idx="5">
                  <c:v>594</c:v>
                </c:pt>
                <c:pt idx="6">
                  <c:v>490</c:v>
                </c:pt>
                <c:pt idx="7">
                  <c:v>395</c:v>
                </c:pt>
                <c:pt idx="8">
                  <c:v>446</c:v>
                </c:pt>
                <c:pt idx="9">
                  <c:v>584</c:v>
                </c:pt>
              </c:numCache>
            </c:numRef>
          </c:val>
        </c:ser>
        <c:dLbls/>
        <c:marker val="1"/>
        <c:axId val="129393792"/>
        <c:axId val="129395328"/>
      </c:lineChart>
      <c:catAx>
        <c:axId val="129393792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sz="900"/>
            </a:pPr>
            <a:endParaRPr lang="ru-RU"/>
          </a:p>
        </c:txPr>
        <c:crossAx val="129395328"/>
        <c:crosses val="autoZero"/>
        <c:auto val="1"/>
        <c:lblAlgn val="ctr"/>
        <c:lblOffset val="100"/>
      </c:catAx>
      <c:valAx>
        <c:axId val="129395328"/>
        <c:scaling>
          <c:orientation val="minMax"/>
          <c:max val="800"/>
          <c:min val="0"/>
        </c:scaling>
        <c:axPos val="l"/>
        <c:majorGridlines>
          <c:spPr>
            <a:ln>
              <a:solidFill>
                <a:schemeClr val="accent6">
                  <a:lumMod val="40000"/>
                  <a:lumOff val="60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29393792"/>
        <c:crosses val="autoZero"/>
        <c:crossBetween val="between"/>
        <c:majorUnit val="100"/>
      </c:valAx>
      <c:spPr>
        <a:ln>
          <a:noFill/>
        </a:ln>
      </c:spPr>
    </c:plotArea>
    <c:legend>
      <c:legendPos val="b"/>
      <c:legendEntry>
        <c:idx val="5"/>
        <c:delete val="1"/>
      </c:legendEntry>
      <c:layout>
        <c:manualLayout>
          <c:xMode val="edge"/>
          <c:yMode val="edge"/>
          <c:x val="0"/>
          <c:y val="0.7236318371671383"/>
          <c:w val="0.97651462049203475"/>
          <c:h val="0.27636816283286203"/>
        </c:manualLayout>
      </c:layout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355828175720402E-2"/>
          <c:y val="1.6782199376717797E-2"/>
          <c:w val="0.87331500919838378"/>
          <c:h val="0.48003313023933419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1 ЭТАП - Согласование с ЦНИИТМАШ, Гидропресс и АЭС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1. АМ106.14-15</c:v>
                </c:pt>
                <c:pt idx="1">
                  <c:v>2. АМ106.17-15</c:v>
                </c:pt>
                <c:pt idx="2">
                  <c:v>3. АМ106.18-15</c:v>
                </c:pt>
                <c:pt idx="3">
                  <c:v>4. АМ106.11-15</c:v>
                </c:pt>
                <c:pt idx="4">
                  <c:v>5. АМ106.37-15</c:v>
                </c:pt>
                <c:pt idx="5">
                  <c:v>6. АМ103.39-15</c:v>
                </c:pt>
                <c:pt idx="6">
                  <c:v>7. АМ106.41-15</c:v>
                </c:pt>
                <c:pt idx="7">
                  <c:v>8. АМ106.45-15</c:v>
                </c:pt>
                <c:pt idx="8">
                  <c:v>9. АМ106.49-15</c:v>
                </c:pt>
                <c:pt idx="9">
                  <c:v>10. АМ106.55-15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21</c:v>
                </c:pt>
                <c:pt idx="1">
                  <c:v>24</c:v>
                </c:pt>
                <c:pt idx="2">
                  <c:v>27</c:v>
                </c:pt>
                <c:pt idx="3">
                  <c:v>26</c:v>
                </c:pt>
                <c:pt idx="4">
                  <c:v>23</c:v>
                </c:pt>
                <c:pt idx="5">
                  <c:v>23</c:v>
                </c:pt>
                <c:pt idx="6">
                  <c:v>22</c:v>
                </c:pt>
                <c:pt idx="7">
                  <c:v>21</c:v>
                </c:pt>
                <c:pt idx="8">
                  <c:v>20</c:v>
                </c:pt>
                <c:pt idx="9">
                  <c:v>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ЭТАП - Согласование с КРЭА</c:v>
                </c:pt>
              </c:strCache>
            </c:strRef>
          </c:tx>
          <c:dLbls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1. АМ106.14-15</c:v>
                </c:pt>
                <c:pt idx="1">
                  <c:v>2. АМ106.17-15</c:v>
                </c:pt>
                <c:pt idx="2">
                  <c:v>3. АМ106.18-15</c:v>
                </c:pt>
                <c:pt idx="3">
                  <c:v>4. АМ106.11-15</c:v>
                </c:pt>
                <c:pt idx="4">
                  <c:v>5. АМ106.37-15</c:v>
                </c:pt>
                <c:pt idx="5">
                  <c:v>6. АМ103.39-15</c:v>
                </c:pt>
                <c:pt idx="6">
                  <c:v>7. АМ106.41-15</c:v>
                </c:pt>
                <c:pt idx="7">
                  <c:v>8. АМ106.45-15</c:v>
                </c:pt>
                <c:pt idx="8">
                  <c:v>9. АМ106.49-15</c:v>
                </c:pt>
                <c:pt idx="9">
                  <c:v>10. АМ106.55-15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4</c:v>
                </c:pt>
                <c:pt idx="3">
                  <c:v>6</c:v>
                </c:pt>
                <c:pt idx="4">
                  <c:v>5</c:v>
                </c:pt>
                <c:pt idx="5">
                  <c:v>4</c:v>
                </c:pt>
                <c:pt idx="6">
                  <c:v>3</c:v>
                </c:pt>
                <c:pt idx="7">
                  <c:v>5</c:v>
                </c:pt>
                <c:pt idx="8">
                  <c:v>6</c:v>
                </c:pt>
                <c:pt idx="9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ЭТАП - Согласование с Ростехнадзором</c:v>
                </c:pt>
              </c:strCache>
            </c:strRef>
          </c:tx>
          <c:spPr>
            <a:solidFill>
              <a:srgbClr val="D4ECBA"/>
            </a:solidFill>
          </c:spPr>
          <c:dLbls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1. АМ106.14-15</c:v>
                </c:pt>
                <c:pt idx="1">
                  <c:v>2. АМ106.17-15</c:v>
                </c:pt>
                <c:pt idx="2">
                  <c:v>3. АМ106.18-15</c:v>
                </c:pt>
                <c:pt idx="3">
                  <c:v>4. АМ106.11-15</c:v>
                </c:pt>
                <c:pt idx="4">
                  <c:v>5. АМ106.37-15</c:v>
                </c:pt>
                <c:pt idx="5">
                  <c:v>6. АМ103.39-15</c:v>
                </c:pt>
                <c:pt idx="6">
                  <c:v>7. АМ106.41-15</c:v>
                </c:pt>
                <c:pt idx="7">
                  <c:v>8. АМ106.45-15</c:v>
                </c:pt>
                <c:pt idx="8">
                  <c:v>9. АМ106.49-15</c:v>
                </c:pt>
                <c:pt idx="9">
                  <c:v>10. АМ106.55-15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22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20</c:v>
                </c:pt>
                <c:pt idx="5">
                  <c:v>22</c:v>
                </c:pt>
                <c:pt idx="6">
                  <c:v>21</c:v>
                </c:pt>
                <c:pt idx="7">
                  <c:v>20</c:v>
                </c:pt>
                <c:pt idx="8">
                  <c:v>22</c:v>
                </c:pt>
                <c:pt idx="9">
                  <c:v>21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 ЭТАП - Утв. решения о применении ИМ, регистрация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7"/>
              <c:layout>
                <c:manualLayout>
                  <c:x val="-4.1524979840501268E-3"/>
                  <c:y val="2.7906826862929232E-3"/>
                </c:manualLayout>
              </c:layout>
              <c:showVal val="1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1. АМ106.14-15</c:v>
                </c:pt>
                <c:pt idx="1">
                  <c:v>2. АМ106.17-15</c:v>
                </c:pt>
                <c:pt idx="2">
                  <c:v>3. АМ106.18-15</c:v>
                </c:pt>
                <c:pt idx="3">
                  <c:v>4. АМ106.11-15</c:v>
                </c:pt>
                <c:pt idx="4">
                  <c:v>5. АМ106.37-15</c:v>
                </c:pt>
                <c:pt idx="5">
                  <c:v>6. АМ103.39-15</c:v>
                </c:pt>
                <c:pt idx="6">
                  <c:v>7. АМ106.41-15</c:v>
                </c:pt>
                <c:pt idx="7">
                  <c:v>8. АМ106.45-15</c:v>
                </c:pt>
                <c:pt idx="8">
                  <c:v>9. АМ106.49-15</c:v>
                </c:pt>
                <c:pt idx="9">
                  <c:v>10. АМ106.55-15</c:v>
                </c:pt>
              </c:strCache>
            </c:strRef>
          </c:cat>
          <c:val>
            <c:numRef>
              <c:f>Лист1!$E$2:$E$11</c:f>
              <c:numCache>
                <c:formatCode>General</c:formatCode>
                <c:ptCount val="10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</c:ser>
        <c:dLbls/>
        <c:gapWidth val="100"/>
        <c:overlap val="100"/>
        <c:axId val="134810240"/>
        <c:axId val="134824320"/>
      </c:barChart>
      <c:lineChart>
        <c:grouping val="standard"/>
        <c:ser>
          <c:idx val="4"/>
          <c:order val="4"/>
          <c:tx>
            <c:strRef>
              <c:f>Лист1!$F$1</c:f>
              <c:strCache>
                <c:ptCount val="1"/>
                <c:pt idx="0">
                  <c:v>Цель по всему проекту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Лист1!$A$2:$A$11</c:f>
              <c:strCache>
                <c:ptCount val="10"/>
                <c:pt idx="0">
                  <c:v>1. АМ106.14-15</c:v>
                </c:pt>
                <c:pt idx="1">
                  <c:v>2. АМ106.17-15</c:v>
                </c:pt>
                <c:pt idx="2">
                  <c:v>3. АМ106.18-15</c:v>
                </c:pt>
                <c:pt idx="3">
                  <c:v>4. АМ106.11-15</c:v>
                </c:pt>
                <c:pt idx="4">
                  <c:v>5. АМ106.37-15</c:v>
                </c:pt>
                <c:pt idx="5">
                  <c:v>6. АМ103.39-15</c:v>
                </c:pt>
                <c:pt idx="6">
                  <c:v>7. АМ106.41-15</c:v>
                </c:pt>
                <c:pt idx="7">
                  <c:v>8. АМ106.45-15</c:v>
                </c:pt>
                <c:pt idx="8">
                  <c:v>9. АМ106.49-15</c:v>
                </c:pt>
                <c:pt idx="9">
                  <c:v>10. АМ106.55-15</c:v>
                </c:pt>
              </c:strCache>
            </c:strRef>
          </c:cat>
          <c:val>
            <c:numRef>
              <c:f>Лист1!$F$2:$F$11</c:f>
              <c:numCache>
                <c:formatCode>General</c:formatCode>
                <c:ptCount val="10"/>
                <c:pt idx="0">
                  <c:v>52</c:v>
                </c:pt>
                <c:pt idx="1">
                  <c:v>52</c:v>
                </c:pt>
                <c:pt idx="2">
                  <c:v>52</c:v>
                </c:pt>
                <c:pt idx="3">
                  <c:v>52</c:v>
                </c:pt>
                <c:pt idx="4">
                  <c:v>52</c:v>
                </c:pt>
                <c:pt idx="5">
                  <c:v>52</c:v>
                </c:pt>
                <c:pt idx="6">
                  <c:v>52</c:v>
                </c:pt>
                <c:pt idx="7">
                  <c:v>52</c:v>
                </c:pt>
                <c:pt idx="8">
                  <c:v>52</c:v>
                </c:pt>
                <c:pt idx="9">
                  <c:v>52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Итого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dLbls>
            <c:dLbl>
              <c:idx val="0"/>
              <c:layout>
                <c:manualLayout>
                  <c:x val="-4.3619304769121986E-2"/>
                  <c:y val="-3.7417182566648541E-2"/>
                </c:manualLayout>
              </c:layout>
              <c:showVal val="1"/>
            </c:dLbl>
            <c:dLbl>
              <c:idx val="1"/>
              <c:layout>
                <c:manualLayout>
                  <c:x val="-5.5561841504668558E-2"/>
                  <c:y val="-3.1040003414052011E-2"/>
                </c:manualLayout>
              </c:layout>
              <c:showVal val="1"/>
            </c:dLbl>
            <c:dLbl>
              <c:idx val="2"/>
              <c:layout>
                <c:manualLayout>
                  <c:x val="-4.6085635232566931E-2"/>
                  <c:y val="-2.8698068251863849E-2"/>
                </c:manualLayout>
              </c:layout>
              <c:showVal val="1"/>
            </c:dLbl>
            <c:dLbl>
              <c:idx val="3"/>
              <c:layout>
                <c:manualLayout>
                  <c:x val="-4.9067198881113334E-2"/>
                  <c:y val="-2.7652079360161372E-2"/>
                </c:manualLayout>
              </c:layout>
              <c:showVal val="1"/>
            </c:dLbl>
            <c:dLbl>
              <c:idx val="4"/>
              <c:layout>
                <c:manualLayout>
                  <c:x val="-4.9067198881113334E-2"/>
                  <c:y val="-2.4886871424145286E-2"/>
                </c:manualLayout>
              </c:layout>
              <c:showVal val="1"/>
            </c:dLbl>
            <c:dLbl>
              <c:idx val="5"/>
              <c:layout>
                <c:manualLayout>
                  <c:x val="-4.5562398961033881E-2"/>
                  <c:y val="-3.0417287296177511E-2"/>
                </c:manualLayout>
              </c:layout>
              <c:showVal val="1"/>
            </c:dLbl>
            <c:dLbl>
              <c:idx val="6"/>
              <c:layout>
                <c:manualLayout>
                  <c:x val="-4.205759904095429E-2"/>
                  <c:y val="-3.8712911104225915E-2"/>
                </c:manualLayout>
              </c:layout>
              <c:showVal val="1"/>
            </c:dLbl>
            <c:dLbl>
              <c:idx val="7"/>
              <c:layout>
                <c:manualLayout>
                  <c:x val="-4.9067198881113334E-2"/>
                  <c:y val="-4.9773742848290475E-2"/>
                </c:manualLayout>
              </c:layout>
              <c:showVal val="1"/>
            </c:dLbl>
            <c:dLbl>
              <c:idx val="8"/>
              <c:layout>
                <c:manualLayout>
                  <c:x val="-4.5562398961033812E-2"/>
                  <c:y val="-3.3182495232193583E-2"/>
                </c:manualLayout>
              </c:layout>
              <c:showVal val="1"/>
            </c:dLbl>
            <c:dLbl>
              <c:idx val="9"/>
              <c:layout>
                <c:manualLayout>
                  <c:x val="-4.9067198881113466E-2"/>
                  <c:y val="-2.7652079360161372E-2"/>
                </c:manualLayout>
              </c:layout>
              <c:showVal val="1"/>
            </c:dLbl>
            <c:txPr>
              <a:bodyPr/>
              <a:lstStyle/>
              <a:p>
                <a:pPr>
                  <a:defRPr sz="800" b="1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1. АМ106.14-15</c:v>
                </c:pt>
                <c:pt idx="1">
                  <c:v>2. АМ106.17-15</c:v>
                </c:pt>
                <c:pt idx="2">
                  <c:v>3. АМ106.18-15</c:v>
                </c:pt>
                <c:pt idx="3">
                  <c:v>4. АМ106.11-15</c:v>
                </c:pt>
                <c:pt idx="4">
                  <c:v>5. АМ106.37-15</c:v>
                </c:pt>
                <c:pt idx="5">
                  <c:v>6. АМ103.39-15</c:v>
                </c:pt>
                <c:pt idx="6">
                  <c:v>7. АМ106.41-15</c:v>
                </c:pt>
                <c:pt idx="7">
                  <c:v>8. АМ106.45-15</c:v>
                </c:pt>
                <c:pt idx="8">
                  <c:v>9. АМ106.49-15</c:v>
                </c:pt>
                <c:pt idx="9">
                  <c:v>10. АМ106.55-15</c:v>
                </c:pt>
              </c:strCache>
            </c:strRef>
          </c:cat>
          <c:val>
            <c:numRef>
              <c:f>Лист1!$G$2:$G$11</c:f>
              <c:numCache>
                <c:formatCode>General</c:formatCode>
                <c:ptCount val="10"/>
                <c:pt idx="0">
                  <c:v>51</c:v>
                </c:pt>
                <c:pt idx="1">
                  <c:v>52</c:v>
                </c:pt>
                <c:pt idx="2">
                  <c:v>56</c:v>
                </c:pt>
                <c:pt idx="3">
                  <c:v>57</c:v>
                </c:pt>
                <c:pt idx="4">
                  <c:v>51</c:v>
                </c:pt>
                <c:pt idx="5">
                  <c:v>51</c:v>
                </c:pt>
                <c:pt idx="6">
                  <c:v>49</c:v>
                </c:pt>
                <c:pt idx="7">
                  <c:v>48</c:v>
                </c:pt>
                <c:pt idx="8">
                  <c:v>50</c:v>
                </c:pt>
                <c:pt idx="9">
                  <c:v>50</c:v>
                </c:pt>
              </c:numCache>
            </c:numRef>
          </c:val>
        </c:ser>
        <c:dLbls/>
        <c:marker val="1"/>
        <c:axId val="134810240"/>
        <c:axId val="134824320"/>
      </c:lineChart>
      <c:catAx>
        <c:axId val="134810240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sz="900"/>
            </a:pPr>
            <a:endParaRPr lang="ru-RU"/>
          </a:p>
        </c:txPr>
        <c:crossAx val="134824320"/>
        <c:crosses val="autoZero"/>
        <c:auto val="1"/>
        <c:lblAlgn val="ctr"/>
        <c:lblOffset val="100"/>
      </c:catAx>
      <c:valAx>
        <c:axId val="134824320"/>
        <c:scaling>
          <c:orientation val="minMax"/>
          <c:max val="80"/>
        </c:scaling>
        <c:axPos val="l"/>
        <c:majorGridlines>
          <c:spPr>
            <a:ln>
              <a:solidFill>
                <a:schemeClr val="accent6">
                  <a:lumMod val="40000"/>
                  <a:lumOff val="60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34810240"/>
        <c:crosses val="autoZero"/>
        <c:crossBetween val="between"/>
        <c:majorUnit val="20"/>
      </c:valAx>
      <c:spPr>
        <a:ln>
          <a:noFill/>
        </a:ln>
      </c:spPr>
    </c:plotArea>
    <c:legend>
      <c:legendPos val="b"/>
      <c:legendEntry>
        <c:idx val="5"/>
        <c:delete val="1"/>
      </c:legendEntry>
      <c:layout>
        <c:manualLayout>
          <c:xMode val="edge"/>
          <c:yMode val="edge"/>
          <c:x val="0"/>
          <c:y val="0.74217353617621384"/>
          <c:w val="1"/>
          <c:h val="0.25782646382378627"/>
        </c:manualLayout>
      </c:layout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5915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425450"/>
            <a:ext cx="3987800" cy="29908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03852" y="3652662"/>
            <a:ext cx="8459141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8858733" y="6479018"/>
            <a:ext cx="7874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9646161" y="37028"/>
            <a:ext cx="65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/>
            </a:lvl1pPr>
          </a:lstStyle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03025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117475" indent="-115888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▪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300038" indent="-180975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–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427038" indent="-125413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charset="0"/>
      <a:buChar char="▫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542925" indent="-114300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charset="0"/>
      <a:buChar char="-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Checklist:</a:t>
            </a:r>
          </a:p>
          <a:p>
            <a:r>
              <a:rPr lang="en-US" dirty="0" smtClean="0"/>
              <a:t>-</a:t>
            </a:r>
            <a:r>
              <a:rPr lang="en-US" baseline="0" dirty="0" smtClean="0"/>
              <a:t> </a:t>
            </a:r>
            <a:r>
              <a:rPr lang="ru-RU" baseline="0" dirty="0" smtClean="0"/>
              <a:t>Англицизмы</a:t>
            </a:r>
          </a:p>
          <a:p>
            <a:r>
              <a:rPr lang="ru-RU" baseline="0" dirty="0" smtClean="0"/>
              <a:t>- грамматич ошибки</a:t>
            </a:r>
          </a:p>
          <a:p>
            <a:r>
              <a:rPr lang="ru-RU" baseline="0" dirty="0" smtClean="0"/>
              <a:t>- номера страниц</a:t>
            </a:r>
          </a:p>
          <a:p>
            <a:r>
              <a:rPr lang="ru-RU" baseline="0" dirty="0" smtClean="0"/>
              <a:t>- нумерация </a:t>
            </a:r>
            <a:r>
              <a:rPr lang="en-US" baseline="0" dirty="0" smtClean="0"/>
              <a:t>consistency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615031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 </a:t>
            </a:r>
            <a:r>
              <a:rPr lang="ru-RU" sz="1600" b="1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Запланированные мероприятия по достижению целей ПСР-проекта реализованы. 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 </a:t>
            </a:r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План визуализирован </a:t>
            </a:r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на инфо. стенде проекта </a:t>
            </a:r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и</a:t>
            </a:r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не дублирует общий план-график проекта и ключевые события из карточки проекта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 План включает мероприятия по решению  проблем и внедрению улучшений, определенных в ходе картирования и ПА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4 Проведена оцифровка эффекта всех мероприятий, влияющих на достижение целей проекта (определен их вклад)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5 План включает разработку/изменение стандартов (ЛНА), информирование/ обучение участников улучшаемого процесса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6 План детализирован до уровня задач конкретному исполнителю, длительность любой задачи в плане не превышает двух недель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7 Руководитель проекта проводит промежуточную оценку исполнения плана не реже одного раза в неделю, ведется анализ отклонений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0185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3852" y="3652662"/>
            <a:ext cx="8459141" cy="246221"/>
          </a:xfrm>
        </p:spPr>
        <p:txBody>
          <a:bodyPr/>
          <a:lstStyle/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 </a:t>
            </a:r>
            <a:r>
              <a:rPr lang="ru-RU" sz="1600" b="1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Запланированные мероприятия по достижению целей ПСР-проекта реализованы. 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 </a:t>
            </a:r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План визуализирован </a:t>
            </a:r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на инфо. стенде проекта </a:t>
            </a:r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и</a:t>
            </a:r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не дублирует общий план-график проекта и ключевые события из карточки проекта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 План включает мероприятия по решению  проблем и внедрению улучшений, определенных в ходе картирования и ПА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4 Проведена оцифровка эффекта всех мероприятий, влияющих на достижение целей проекта (определен их вклад)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5 План включает разработку/изменение стандартов (ЛНА), информирование/ обучение участников улучшаемого процесса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6 План детализирован до уровня задач конкретному исполнителю, длительность любой задачи в плане не превышает двух недель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7 Руководитель проекта проводит промежуточную оценку исполнения плана не реже одного раза в неделю, ведется анализ отклонений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32329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03852" y="3652662"/>
            <a:ext cx="8459141" cy="246221"/>
          </a:xfrm>
        </p:spPr>
        <p:txBody>
          <a:bodyPr/>
          <a:lstStyle/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 </a:t>
            </a:r>
            <a:r>
              <a:rPr lang="ru-RU" sz="1600" b="1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Запланированные мероприятия по достижению целей ПСР-проекта реализованы. 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 </a:t>
            </a:r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План визуализирован </a:t>
            </a:r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на инфо. стенде проекта </a:t>
            </a:r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и</a:t>
            </a:r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не дублирует общий план-график проекта и ключевые события из карточки проекта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 План включает мероприятия по решению  проблем и внедрению улучшений, определенных в ходе картирования и ПА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4 Проведена оцифровка эффекта всех мероприятий, влияющих на достижение целей проекта (определен их вклад)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5 План включает разработку/изменение стандартов (ЛНА), информирование/ обучение участников улучшаемого процесса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6 План детализирован до уровня задач конкретному исполнителю, длительность любой задачи в плане не превышает двух недель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7 Руководитель проекта проводит промежуточную оценку исполнения плана не реже одного раза в неделю, ведется анализ отклонений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568080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3852" y="3652662"/>
            <a:ext cx="8459141" cy="24622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691731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 Заказчики подтверждают улучшение процесса. Руководитель проекта понимает дальнейшие шаги по совершенствованию процесса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t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 По результатам ПСР-проекта поощрены наиболее активные участники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t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 При подведении итогов анализируются «уроки ПСР-проекта»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7547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 Заказчики подтверждают улучшение процесса. Руководитель проекта понимает дальнейшие шаги по совершенствованию процесса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t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 По результатам ПСР-проекта поощрены наиболее активные участники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t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 При подведении итогов анализируются «уроки ПСР-проекта»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75477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 Заказчики подтверждают улучшение процесса. Руководитель проекта понимает дальнейшие шаги по совершенствованию процесса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t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 По результатам ПСР-проекта поощрены наиболее активные участники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t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 При подведении итогов анализируются «уроки ПСР-проекта»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43697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03852" y="3652662"/>
            <a:ext cx="8459141" cy="246221"/>
          </a:xfrm>
        </p:spPr>
        <p:txBody>
          <a:bodyPr/>
          <a:lstStyle/>
          <a:p>
            <a:pPr rtl="0" eaLnBrk="1" fontAlgn="auto" latinLnBrk="0" hangingPunct="1"/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 Представлены заполненные  анкеты (электронные письма, протоколы и т.д.)</a:t>
            </a:r>
          </a:p>
          <a:p>
            <a:pPr rtl="0" eaLnBrk="1" fontAlgn="auto" latinLnBrk="0" hangingPunct="1"/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 Анкета содержит минимум 5 универсальных вопросов из Методических рекомендаций по реализации ПСР-проектов</a:t>
            </a:r>
          </a:p>
          <a:p>
            <a:pPr rtl="0" eaLnBrk="1" fontAlgn="auto" latinLnBrk="0" hangingPunct="1"/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 В анкетировании №1 и №2 участвовали одни и те же сотрудники, не менее 10 сотрудников</a:t>
            </a:r>
          </a:p>
          <a:p>
            <a:pPr rtl="0" eaLnBrk="1" fontAlgn="auto" latinLnBrk="0" hangingPunct="1"/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4 Анкетирование прошли заказчики процесса, указанные в карточке ПСР-проекта </a:t>
            </a:r>
          </a:p>
          <a:p>
            <a:r>
              <a:rPr lang="ru-RU" dirty="0" smtClean="0"/>
              <a:t>5</a:t>
            </a:r>
            <a:r>
              <a:rPr lang="ru-RU" baseline="0" dirty="0" smtClean="0"/>
              <a:t> По всем 10 представленным анкетам выведен средний балл.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64481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03852" y="3652662"/>
            <a:ext cx="8459141" cy="24622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89097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3852" y="3652662"/>
            <a:ext cx="8459141" cy="24622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4530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3852" y="3652662"/>
            <a:ext cx="8459141" cy="1723549"/>
          </a:xfrm>
        </p:spPr>
        <p:txBody>
          <a:bodyPr/>
          <a:lstStyle/>
          <a:p>
            <a:pPr rtl="0" eaLnBrk="1" fontAlgn="auto" latinLnBrk="0" hangingPunct="1"/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</a:t>
            </a:r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Блок «Вовлеченные лица и рамки проекта» в карточке ПСР-проекта не имеет методологических ошибок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 В</a:t>
            </a:r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к</a:t>
            </a:r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арточке</a:t>
            </a:r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ПСР-проекта представлено достаточное обоснование для понимания, зачем и почему важна его реализация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 В карточке ПСР-проекта представлены правильные оцифрованные цели</a:t>
            </a:r>
            <a:r>
              <a:rPr lang="en-US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4 Ключевые события в карточке ПСР-проекта соответствуют стандартной</a:t>
            </a:r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форме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75165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 Руководитель проекта может представить детализированные карты ПСЦ (текущую и целевую) на информационном стенде проекта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 На картах ПСЦ (текущей и целевой) указаны входы и выходы процесса, все этапы/ шаги процесса и их взаимосвязи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 Карты ПСЦ (текущие и целевые) содержат показатели процесса </a:t>
            </a:r>
            <a:r>
              <a:rPr lang="en-US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</a:t>
            </a:r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ВПП и т.д.) по каждому этапу/ шагу и в целом по процессу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4 </a:t>
            </a:r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На карте ПСЦ (текущей) указаны все потери/проблемы, выявленные</a:t>
            </a:r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в процессе картирования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auto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5 Карта ПСЦ (целевая) учитывает все возможные улучшения процесса, включая решение проблем, за период реализации проекта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ru-RU" dirty="0" smtClean="0"/>
              <a:t>6. На карте ПСЦ указаны границы процесса и периметр проекта (см. слайд «Определение периметра проекта и границ процесса»)</a:t>
            </a:r>
          </a:p>
          <a:p>
            <a:r>
              <a:rPr lang="ru-RU" dirty="0" smtClean="0"/>
              <a:t>7. Перечеркиваем шаг,</a:t>
            </a:r>
            <a:r>
              <a:rPr lang="ru-RU" baseline="0" dirty="0" smtClean="0"/>
              <a:t> который убираем.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87832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3852" y="3652662"/>
            <a:ext cx="8459141" cy="24622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727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3852" y="3652662"/>
            <a:ext cx="8459141" cy="24622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79489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32324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93637179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6520" name="think-cell Slide" r:id="rId3" imgW="360" imgH="360" progId="">
              <p:embed/>
            </p:oleObj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2640013" y="342900"/>
            <a:ext cx="993862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900" b="1" dirty="0" smtClean="0"/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ru-RU" sz="800" dirty="0" smtClean="0"/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2640013" y="498475"/>
            <a:ext cx="3263714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smtClean="0"/>
              <a:t>Last Modified 12.30.2014 4:54 PM Russia TZ 2 Standard Time</a:t>
            </a:r>
            <a:endParaRPr lang="ru-RU" sz="900" dirty="0" smtClean="0"/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2640013" y="655638"/>
            <a:ext cx="281487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/>
              <a:t>Printed 12.5.2014 2:43 AM Russia TZ 2 Standard Time</a:t>
            </a:r>
            <a:endParaRPr lang="ru-RU" sz="900" dirty="0" smtClean="0"/>
          </a:p>
        </p:txBody>
      </p:sp>
      <p:sp>
        <p:nvSpPr>
          <p:cNvPr id="9" name="McK Document type" hidden="1"/>
          <p:cNvSpPr txBox="1">
            <a:spLocks noChangeArrowheads="1"/>
          </p:cNvSpPr>
          <p:nvPr/>
        </p:nvSpPr>
        <p:spPr bwMode="auto">
          <a:xfrm>
            <a:off x="2009775" y="4930775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/>
              <a:t>Тип документа</a:t>
            </a:r>
          </a:p>
        </p:txBody>
      </p:sp>
      <p:sp>
        <p:nvSpPr>
          <p:cNvPr id="10" name="McK Date" hidden="1"/>
          <p:cNvSpPr txBox="1">
            <a:spLocks noChangeArrowheads="1"/>
          </p:cNvSpPr>
          <p:nvPr/>
        </p:nvSpPr>
        <p:spPr bwMode="auto">
          <a:xfrm>
            <a:off x="2009775" y="5199063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/>
              <a:t>Дата</a:t>
            </a:r>
          </a:p>
        </p:txBody>
      </p:sp>
      <p:sp>
        <p:nvSpPr>
          <p:cNvPr id="14" name="Rectangle 1189" hidden="1"/>
          <p:cNvSpPr>
            <a:spLocks noChangeArrowheads="1"/>
          </p:cNvSpPr>
          <p:nvPr/>
        </p:nvSpPr>
        <p:spPr bwMode="auto">
          <a:xfrm>
            <a:off x="0" y="0"/>
            <a:ext cx="8958263" cy="6721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913" y="6443663"/>
            <a:ext cx="163671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09775" y="3112770"/>
            <a:ext cx="4935537" cy="492443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009775" y="3867150"/>
            <a:ext cx="4935537" cy="215444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27388" y="4525963"/>
            <a:ext cx="573405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700" y="190500"/>
            <a:ext cx="8945563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2" name="Picture 4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9775" y="2077137"/>
            <a:ext cx="1230313" cy="883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8031976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8545513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/>
            <a:fld id="{42C328C1-A84F-4A39-A664-DBA00541A8C6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423818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13605" y="1478372"/>
            <a:ext cx="8135314" cy="12311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 hidden="1"/>
          <p:cNvSpPr txBox="1">
            <a:spLocks/>
          </p:cNvSpPr>
          <p:nvPr userDrawn="1"/>
        </p:nvSpPr>
        <p:spPr>
          <a:xfrm>
            <a:off x="8514185" y="6690896"/>
            <a:ext cx="172607" cy="130548"/>
          </a:xfrm>
          <a:prstGeom prst="flowChartProcess">
            <a:avLst/>
          </a:prstGeom>
        </p:spPr>
        <p:txBody>
          <a:bodyPr vert="horz" wrap="none" lIns="0" tIns="0" rIns="0" bIns="0" rtlCol="0" anchor="t" anchorCtr="0"/>
          <a:lstStyle/>
          <a:p>
            <a:pPr algn="r" defTabSz="855421">
              <a:defRPr/>
            </a:pPr>
            <a:r>
              <a:rPr lang="en-US" sz="800" dirty="0" smtClean="0">
                <a:solidFill>
                  <a:srgbClr val="414142"/>
                </a:solidFill>
              </a:rPr>
              <a:t>‹#›</a:t>
            </a:r>
          </a:p>
          <a:p>
            <a:pPr algn="r" defTabSz="855421">
              <a:defRPr/>
            </a:pPr>
            <a:endParaRPr lang="en-US" sz="800" dirty="0">
              <a:solidFill>
                <a:srgbClr val="414142"/>
              </a:solidFill>
            </a:endParaRPr>
          </a:p>
        </p:txBody>
      </p:sp>
      <p:sp>
        <p:nvSpPr>
          <p:cNvPr id="32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34" name="Slide Number"/>
          <p:cNvSpPr txBox="1">
            <a:spLocks/>
          </p:cNvSpPr>
          <p:nvPr userDrawn="1"/>
        </p:nvSpPr>
        <p:spPr>
          <a:xfrm>
            <a:off x="8545513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/>
            <a:fld id="{42C328C1-A84F-4A39-A664-DBA00541A8C6}" type="slidenum">
              <a:rPr lang="en-US" smtClean="0"/>
              <a:pPr lv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5216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60154532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310" name="think-cell Slide" r:id="rId6" imgW="360" imgH="360" progId="">
              <p:embed/>
            </p:oleObj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799944" y="1940591"/>
            <a:ext cx="218329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smtClean="0"/>
              <a:t>Last Modified 12.30.2014 4:54 PM Russia TZ 2 Standard Time</a:t>
            </a:r>
            <a:endParaRPr lang="ru-RU" dirty="0" smtClean="0"/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7950626" y="4114417"/>
            <a:ext cx="188192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/>
              <a:t>Printed 12.5.2014 2:43 AM Russia TZ 2 Standard Time</a:t>
            </a:r>
            <a:endParaRPr lang="ru-RU" dirty="0" smtClean="0"/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52563" y="195103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31900" y="26988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400" dirty="0" smtClean="0">
                <a:solidFill>
                  <a:srgbClr val="808080"/>
                </a:solidFill>
                <a:latin typeface="+mn-lt"/>
              </a:rPr>
              <a:t>TRACKER</a:t>
            </a:r>
            <a:endParaRPr lang="ru-RU" sz="1400" dirty="0">
              <a:solidFill>
                <a:srgbClr val="808080"/>
              </a:solidFill>
              <a:latin typeface="+mn-lt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927814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smtClean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19063" y="6141035"/>
            <a:ext cx="85486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000" baseline="0" dirty="0" smtClean="0">
                <a:latin typeface="+mn-lt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19063" y="6447632"/>
            <a:ext cx="68627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marL="609600" indent="-609600" defTabSz="895350">
              <a:tabLst>
                <a:tab pos="612775" algn="l"/>
              </a:tabLst>
            </a:pPr>
            <a:r>
              <a:rPr lang="ru-RU" sz="1000" baseline="0" dirty="0" smtClean="0">
                <a:solidFill>
                  <a:schemeClr val="tx1"/>
                </a:solidFill>
                <a:latin typeface="+mn-lt"/>
              </a:rPr>
              <a:t>ИСТОЧНИК: источник</a:t>
            </a:r>
            <a:endParaRPr lang="ru-RU" sz="1000" baseline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b="1" dirty="0" smtClean="0"/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19062" y="6326188"/>
            <a:ext cx="8714236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>
              <a:defRPr/>
            </a:pPr>
            <a:endParaRPr lang="ru-RU" sz="1800" dirty="0"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126603" y="884238"/>
            <a:ext cx="8708232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>
              <a:defRPr/>
            </a:pPr>
            <a:endParaRPr lang="ru-RU" sz="1800" dirty="0">
              <a:cs typeface="Arial" charset="0"/>
            </a:endParaRPr>
          </a:p>
        </p:txBody>
      </p:sp>
      <p:pic>
        <p:nvPicPr>
          <p:cNvPr id="18" name="navigation8" descr="ujkm,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15041" y="41607"/>
            <a:ext cx="8874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6603" y="116632"/>
            <a:ext cx="100231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39.xml"/><Relationship Id="rId13" Type="http://schemas.openxmlformats.org/officeDocument/2006/relationships/slideLayout" Target="../slideLayouts/slideLayout3.xml"/><Relationship Id="rId3" Type="http://schemas.openxmlformats.org/officeDocument/2006/relationships/tags" Target="../tags/tag134.xml"/><Relationship Id="rId7" Type="http://schemas.openxmlformats.org/officeDocument/2006/relationships/tags" Target="../tags/tag138.xml"/><Relationship Id="rId12" Type="http://schemas.openxmlformats.org/officeDocument/2006/relationships/tags" Target="../tags/tag143.xml"/><Relationship Id="rId2" Type="http://schemas.openxmlformats.org/officeDocument/2006/relationships/tags" Target="../tags/tag133.xml"/><Relationship Id="rId1" Type="http://schemas.openxmlformats.org/officeDocument/2006/relationships/tags" Target="../tags/tag132.xml"/><Relationship Id="rId6" Type="http://schemas.openxmlformats.org/officeDocument/2006/relationships/tags" Target="../tags/tag137.xml"/><Relationship Id="rId11" Type="http://schemas.openxmlformats.org/officeDocument/2006/relationships/tags" Target="../tags/tag142.xml"/><Relationship Id="rId5" Type="http://schemas.openxmlformats.org/officeDocument/2006/relationships/tags" Target="../tags/tag136.xml"/><Relationship Id="rId15" Type="http://schemas.openxmlformats.org/officeDocument/2006/relationships/image" Target="../media/image16.png"/><Relationship Id="rId10" Type="http://schemas.openxmlformats.org/officeDocument/2006/relationships/tags" Target="../tags/tag141.xml"/><Relationship Id="rId4" Type="http://schemas.openxmlformats.org/officeDocument/2006/relationships/tags" Target="../tags/tag135.xml"/><Relationship Id="rId9" Type="http://schemas.openxmlformats.org/officeDocument/2006/relationships/tags" Target="../tags/tag140.xml"/><Relationship Id="rId14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151.xml"/><Relationship Id="rId13" Type="http://schemas.openxmlformats.org/officeDocument/2006/relationships/tags" Target="../tags/tag156.xml"/><Relationship Id="rId18" Type="http://schemas.openxmlformats.org/officeDocument/2006/relationships/tags" Target="../tags/tag161.xml"/><Relationship Id="rId26" Type="http://schemas.openxmlformats.org/officeDocument/2006/relationships/tags" Target="../tags/tag169.xml"/><Relationship Id="rId3" Type="http://schemas.openxmlformats.org/officeDocument/2006/relationships/tags" Target="../tags/tag146.xml"/><Relationship Id="rId21" Type="http://schemas.openxmlformats.org/officeDocument/2006/relationships/tags" Target="../tags/tag164.xml"/><Relationship Id="rId7" Type="http://schemas.openxmlformats.org/officeDocument/2006/relationships/tags" Target="../tags/tag150.xml"/><Relationship Id="rId12" Type="http://schemas.openxmlformats.org/officeDocument/2006/relationships/tags" Target="../tags/tag155.xml"/><Relationship Id="rId17" Type="http://schemas.openxmlformats.org/officeDocument/2006/relationships/tags" Target="../tags/tag160.xml"/><Relationship Id="rId25" Type="http://schemas.openxmlformats.org/officeDocument/2006/relationships/tags" Target="../tags/tag168.xml"/><Relationship Id="rId2" Type="http://schemas.openxmlformats.org/officeDocument/2006/relationships/tags" Target="../tags/tag145.xml"/><Relationship Id="rId16" Type="http://schemas.openxmlformats.org/officeDocument/2006/relationships/tags" Target="../tags/tag159.xml"/><Relationship Id="rId20" Type="http://schemas.openxmlformats.org/officeDocument/2006/relationships/tags" Target="../tags/tag163.xml"/><Relationship Id="rId29" Type="http://schemas.openxmlformats.org/officeDocument/2006/relationships/oleObject" Target="../embeddings/oleObject10.bin"/><Relationship Id="rId1" Type="http://schemas.openxmlformats.org/officeDocument/2006/relationships/vmlDrawing" Target="../drawings/vmlDrawing10.vml"/><Relationship Id="rId6" Type="http://schemas.openxmlformats.org/officeDocument/2006/relationships/tags" Target="../tags/tag149.xml"/><Relationship Id="rId11" Type="http://schemas.openxmlformats.org/officeDocument/2006/relationships/tags" Target="../tags/tag154.xml"/><Relationship Id="rId24" Type="http://schemas.openxmlformats.org/officeDocument/2006/relationships/tags" Target="../tags/tag167.xml"/><Relationship Id="rId5" Type="http://schemas.openxmlformats.org/officeDocument/2006/relationships/tags" Target="../tags/tag148.xml"/><Relationship Id="rId15" Type="http://schemas.openxmlformats.org/officeDocument/2006/relationships/tags" Target="../tags/tag158.xml"/><Relationship Id="rId23" Type="http://schemas.openxmlformats.org/officeDocument/2006/relationships/tags" Target="../tags/tag166.xml"/><Relationship Id="rId28" Type="http://schemas.openxmlformats.org/officeDocument/2006/relationships/notesSlide" Target="../notesSlides/notesSlide13.xml"/><Relationship Id="rId10" Type="http://schemas.openxmlformats.org/officeDocument/2006/relationships/tags" Target="../tags/tag153.xml"/><Relationship Id="rId19" Type="http://schemas.openxmlformats.org/officeDocument/2006/relationships/tags" Target="../tags/tag162.xml"/><Relationship Id="rId4" Type="http://schemas.openxmlformats.org/officeDocument/2006/relationships/tags" Target="../tags/tag147.xml"/><Relationship Id="rId9" Type="http://schemas.openxmlformats.org/officeDocument/2006/relationships/tags" Target="../tags/tag152.xml"/><Relationship Id="rId14" Type="http://schemas.openxmlformats.org/officeDocument/2006/relationships/tags" Target="../tags/tag157.xml"/><Relationship Id="rId22" Type="http://schemas.openxmlformats.org/officeDocument/2006/relationships/tags" Target="../tags/tag165.xml"/><Relationship Id="rId27" Type="http://schemas.openxmlformats.org/officeDocument/2006/relationships/slideLayout" Target="../slideLayouts/slideLayout3.xml"/><Relationship Id="rId30" Type="http://schemas.openxmlformats.org/officeDocument/2006/relationships/chart" Target="../charts/char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3.xml"/><Relationship Id="rId7" Type="http://schemas.openxmlformats.org/officeDocument/2006/relationships/oleObject" Target="../embeddings/oleObject4.bin"/><Relationship Id="rId2" Type="http://schemas.openxmlformats.org/officeDocument/2006/relationships/tags" Target="../tags/tag2.xml"/><Relationship Id="rId1" Type="http://schemas.openxmlformats.org/officeDocument/2006/relationships/vmlDrawing" Target="../drawings/vmlDrawing4.v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11.png"/><Relationship Id="rId4" Type="http://schemas.openxmlformats.org/officeDocument/2006/relationships/tags" Target="../tags/tag4.xml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12" Type="http://schemas.openxmlformats.org/officeDocument/2006/relationships/tags" Target="../tags/tag1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1" Type="http://schemas.openxmlformats.org/officeDocument/2006/relationships/tags" Target="../tags/tag15.xml"/><Relationship Id="rId5" Type="http://schemas.openxmlformats.org/officeDocument/2006/relationships/tags" Target="../tags/tag9.xml"/><Relationship Id="rId10" Type="http://schemas.openxmlformats.org/officeDocument/2006/relationships/tags" Target="../tags/tag14.xml"/><Relationship Id="rId4" Type="http://schemas.openxmlformats.org/officeDocument/2006/relationships/tags" Target="../tags/tag8.xml"/><Relationship Id="rId9" Type="http://schemas.openxmlformats.org/officeDocument/2006/relationships/tags" Target="../tags/tag13.xml"/><Relationship Id="rId1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tags" Target="../tags/tag28.xml"/><Relationship Id="rId18" Type="http://schemas.openxmlformats.org/officeDocument/2006/relationships/tags" Target="../tags/tag33.xml"/><Relationship Id="rId26" Type="http://schemas.openxmlformats.org/officeDocument/2006/relationships/tags" Target="../tags/tag41.xml"/><Relationship Id="rId39" Type="http://schemas.openxmlformats.org/officeDocument/2006/relationships/tags" Target="../tags/tag54.xml"/><Relationship Id="rId21" Type="http://schemas.openxmlformats.org/officeDocument/2006/relationships/tags" Target="../tags/tag36.xml"/><Relationship Id="rId34" Type="http://schemas.openxmlformats.org/officeDocument/2006/relationships/tags" Target="../tags/tag49.xml"/><Relationship Id="rId42" Type="http://schemas.openxmlformats.org/officeDocument/2006/relationships/tags" Target="../tags/tag57.xml"/><Relationship Id="rId47" Type="http://schemas.openxmlformats.org/officeDocument/2006/relationships/tags" Target="../tags/tag62.xml"/><Relationship Id="rId50" Type="http://schemas.openxmlformats.org/officeDocument/2006/relationships/tags" Target="../tags/tag65.xml"/><Relationship Id="rId55" Type="http://schemas.openxmlformats.org/officeDocument/2006/relationships/tags" Target="../tags/tag70.xml"/><Relationship Id="rId63" Type="http://schemas.openxmlformats.org/officeDocument/2006/relationships/tags" Target="../tags/tag78.xml"/><Relationship Id="rId68" Type="http://schemas.openxmlformats.org/officeDocument/2006/relationships/tags" Target="../tags/tag83.xml"/><Relationship Id="rId76" Type="http://schemas.openxmlformats.org/officeDocument/2006/relationships/tags" Target="../tags/tag91.xml"/><Relationship Id="rId84" Type="http://schemas.openxmlformats.org/officeDocument/2006/relationships/tags" Target="../tags/tag99.xml"/><Relationship Id="rId89" Type="http://schemas.openxmlformats.org/officeDocument/2006/relationships/tags" Target="../tags/tag104.xml"/><Relationship Id="rId7" Type="http://schemas.openxmlformats.org/officeDocument/2006/relationships/tags" Target="../tags/tag22.xml"/><Relationship Id="rId71" Type="http://schemas.openxmlformats.org/officeDocument/2006/relationships/tags" Target="../tags/tag86.xml"/><Relationship Id="rId92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6" Type="http://schemas.openxmlformats.org/officeDocument/2006/relationships/tags" Target="../tags/tag31.xml"/><Relationship Id="rId29" Type="http://schemas.openxmlformats.org/officeDocument/2006/relationships/tags" Target="../tags/tag44.xml"/><Relationship Id="rId11" Type="http://schemas.openxmlformats.org/officeDocument/2006/relationships/tags" Target="../tags/tag26.xml"/><Relationship Id="rId24" Type="http://schemas.openxmlformats.org/officeDocument/2006/relationships/tags" Target="../tags/tag39.xml"/><Relationship Id="rId32" Type="http://schemas.openxmlformats.org/officeDocument/2006/relationships/tags" Target="../tags/tag47.xml"/><Relationship Id="rId37" Type="http://schemas.openxmlformats.org/officeDocument/2006/relationships/tags" Target="../tags/tag52.xml"/><Relationship Id="rId40" Type="http://schemas.openxmlformats.org/officeDocument/2006/relationships/tags" Target="../tags/tag55.xml"/><Relationship Id="rId45" Type="http://schemas.openxmlformats.org/officeDocument/2006/relationships/tags" Target="../tags/tag60.xml"/><Relationship Id="rId53" Type="http://schemas.openxmlformats.org/officeDocument/2006/relationships/tags" Target="../tags/tag68.xml"/><Relationship Id="rId58" Type="http://schemas.openxmlformats.org/officeDocument/2006/relationships/tags" Target="../tags/tag73.xml"/><Relationship Id="rId66" Type="http://schemas.openxmlformats.org/officeDocument/2006/relationships/tags" Target="../tags/tag81.xml"/><Relationship Id="rId74" Type="http://schemas.openxmlformats.org/officeDocument/2006/relationships/tags" Target="../tags/tag89.xml"/><Relationship Id="rId79" Type="http://schemas.openxmlformats.org/officeDocument/2006/relationships/tags" Target="../tags/tag94.xml"/><Relationship Id="rId87" Type="http://schemas.openxmlformats.org/officeDocument/2006/relationships/tags" Target="../tags/tag102.xml"/><Relationship Id="rId5" Type="http://schemas.openxmlformats.org/officeDocument/2006/relationships/tags" Target="../tags/tag20.xml"/><Relationship Id="rId61" Type="http://schemas.openxmlformats.org/officeDocument/2006/relationships/tags" Target="../tags/tag76.xml"/><Relationship Id="rId82" Type="http://schemas.openxmlformats.org/officeDocument/2006/relationships/tags" Target="../tags/tag97.xml"/><Relationship Id="rId90" Type="http://schemas.openxmlformats.org/officeDocument/2006/relationships/tags" Target="../tags/tag105.xml"/><Relationship Id="rId19" Type="http://schemas.openxmlformats.org/officeDocument/2006/relationships/tags" Target="../tags/tag34.xml"/><Relationship Id="rId14" Type="http://schemas.openxmlformats.org/officeDocument/2006/relationships/tags" Target="../tags/tag29.xml"/><Relationship Id="rId22" Type="http://schemas.openxmlformats.org/officeDocument/2006/relationships/tags" Target="../tags/tag37.xml"/><Relationship Id="rId27" Type="http://schemas.openxmlformats.org/officeDocument/2006/relationships/tags" Target="../tags/tag42.xml"/><Relationship Id="rId30" Type="http://schemas.openxmlformats.org/officeDocument/2006/relationships/tags" Target="../tags/tag45.xml"/><Relationship Id="rId35" Type="http://schemas.openxmlformats.org/officeDocument/2006/relationships/tags" Target="../tags/tag50.xml"/><Relationship Id="rId43" Type="http://schemas.openxmlformats.org/officeDocument/2006/relationships/tags" Target="../tags/tag58.xml"/><Relationship Id="rId48" Type="http://schemas.openxmlformats.org/officeDocument/2006/relationships/tags" Target="../tags/tag63.xml"/><Relationship Id="rId56" Type="http://schemas.openxmlformats.org/officeDocument/2006/relationships/tags" Target="../tags/tag71.xml"/><Relationship Id="rId64" Type="http://schemas.openxmlformats.org/officeDocument/2006/relationships/tags" Target="../tags/tag79.xml"/><Relationship Id="rId69" Type="http://schemas.openxmlformats.org/officeDocument/2006/relationships/tags" Target="../tags/tag84.xml"/><Relationship Id="rId77" Type="http://schemas.openxmlformats.org/officeDocument/2006/relationships/tags" Target="../tags/tag92.xml"/><Relationship Id="rId8" Type="http://schemas.openxmlformats.org/officeDocument/2006/relationships/tags" Target="../tags/tag23.xml"/><Relationship Id="rId51" Type="http://schemas.openxmlformats.org/officeDocument/2006/relationships/tags" Target="../tags/tag66.xml"/><Relationship Id="rId72" Type="http://schemas.openxmlformats.org/officeDocument/2006/relationships/tags" Target="../tags/tag87.xml"/><Relationship Id="rId80" Type="http://schemas.openxmlformats.org/officeDocument/2006/relationships/tags" Target="../tags/tag95.xml"/><Relationship Id="rId85" Type="http://schemas.openxmlformats.org/officeDocument/2006/relationships/tags" Target="../tags/tag100.xml"/><Relationship Id="rId93" Type="http://schemas.openxmlformats.org/officeDocument/2006/relationships/oleObject" Target="../embeddings/oleObject6.bin"/><Relationship Id="rId3" Type="http://schemas.openxmlformats.org/officeDocument/2006/relationships/tags" Target="../tags/tag18.xml"/><Relationship Id="rId12" Type="http://schemas.openxmlformats.org/officeDocument/2006/relationships/tags" Target="../tags/tag27.xml"/><Relationship Id="rId17" Type="http://schemas.openxmlformats.org/officeDocument/2006/relationships/tags" Target="../tags/tag32.xml"/><Relationship Id="rId25" Type="http://schemas.openxmlformats.org/officeDocument/2006/relationships/tags" Target="../tags/tag40.xml"/><Relationship Id="rId33" Type="http://schemas.openxmlformats.org/officeDocument/2006/relationships/tags" Target="../tags/tag48.xml"/><Relationship Id="rId38" Type="http://schemas.openxmlformats.org/officeDocument/2006/relationships/tags" Target="../tags/tag53.xml"/><Relationship Id="rId46" Type="http://schemas.openxmlformats.org/officeDocument/2006/relationships/tags" Target="../tags/tag61.xml"/><Relationship Id="rId59" Type="http://schemas.openxmlformats.org/officeDocument/2006/relationships/tags" Target="../tags/tag74.xml"/><Relationship Id="rId67" Type="http://schemas.openxmlformats.org/officeDocument/2006/relationships/tags" Target="../tags/tag82.xml"/><Relationship Id="rId20" Type="http://schemas.openxmlformats.org/officeDocument/2006/relationships/tags" Target="../tags/tag35.xml"/><Relationship Id="rId41" Type="http://schemas.openxmlformats.org/officeDocument/2006/relationships/tags" Target="../tags/tag56.xml"/><Relationship Id="rId54" Type="http://schemas.openxmlformats.org/officeDocument/2006/relationships/tags" Target="../tags/tag69.xml"/><Relationship Id="rId62" Type="http://schemas.openxmlformats.org/officeDocument/2006/relationships/tags" Target="../tags/tag77.xml"/><Relationship Id="rId70" Type="http://schemas.openxmlformats.org/officeDocument/2006/relationships/tags" Target="../tags/tag85.xml"/><Relationship Id="rId75" Type="http://schemas.openxmlformats.org/officeDocument/2006/relationships/tags" Target="../tags/tag90.xml"/><Relationship Id="rId83" Type="http://schemas.openxmlformats.org/officeDocument/2006/relationships/tags" Target="../tags/tag98.xml"/><Relationship Id="rId88" Type="http://schemas.openxmlformats.org/officeDocument/2006/relationships/tags" Target="../tags/tag103.xml"/><Relationship Id="rId91" Type="http://schemas.openxmlformats.org/officeDocument/2006/relationships/tags" Target="../tags/tag106.xml"/><Relationship Id="rId1" Type="http://schemas.openxmlformats.org/officeDocument/2006/relationships/vmlDrawing" Target="../drawings/vmlDrawing6.vml"/><Relationship Id="rId6" Type="http://schemas.openxmlformats.org/officeDocument/2006/relationships/tags" Target="../tags/tag21.xml"/><Relationship Id="rId15" Type="http://schemas.openxmlformats.org/officeDocument/2006/relationships/tags" Target="../tags/tag30.xml"/><Relationship Id="rId23" Type="http://schemas.openxmlformats.org/officeDocument/2006/relationships/tags" Target="../tags/tag38.xml"/><Relationship Id="rId28" Type="http://schemas.openxmlformats.org/officeDocument/2006/relationships/tags" Target="../tags/tag43.xml"/><Relationship Id="rId36" Type="http://schemas.openxmlformats.org/officeDocument/2006/relationships/tags" Target="../tags/tag51.xml"/><Relationship Id="rId49" Type="http://schemas.openxmlformats.org/officeDocument/2006/relationships/tags" Target="../tags/tag64.xml"/><Relationship Id="rId57" Type="http://schemas.openxmlformats.org/officeDocument/2006/relationships/tags" Target="../tags/tag72.xml"/><Relationship Id="rId10" Type="http://schemas.openxmlformats.org/officeDocument/2006/relationships/tags" Target="../tags/tag25.xml"/><Relationship Id="rId31" Type="http://schemas.openxmlformats.org/officeDocument/2006/relationships/tags" Target="../tags/tag46.xml"/><Relationship Id="rId44" Type="http://schemas.openxmlformats.org/officeDocument/2006/relationships/tags" Target="../tags/tag59.xml"/><Relationship Id="rId52" Type="http://schemas.openxmlformats.org/officeDocument/2006/relationships/tags" Target="../tags/tag67.xml"/><Relationship Id="rId60" Type="http://schemas.openxmlformats.org/officeDocument/2006/relationships/tags" Target="../tags/tag75.xml"/><Relationship Id="rId65" Type="http://schemas.openxmlformats.org/officeDocument/2006/relationships/tags" Target="../tags/tag80.xml"/><Relationship Id="rId73" Type="http://schemas.openxmlformats.org/officeDocument/2006/relationships/tags" Target="../tags/tag88.xml"/><Relationship Id="rId78" Type="http://schemas.openxmlformats.org/officeDocument/2006/relationships/tags" Target="../tags/tag93.xml"/><Relationship Id="rId81" Type="http://schemas.openxmlformats.org/officeDocument/2006/relationships/tags" Target="../tags/tag96.xml"/><Relationship Id="rId86" Type="http://schemas.openxmlformats.org/officeDocument/2006/relationships/tags" Target="../tags/tag101.xml"/><Relationship Id="rId4" Type="http://schemas.openxmlformats.org/officeDocument/2006/relationships/tags" Target="../tags/tag19.xml"/><Relationship Id="rId9" Type="http://schemas.openxmlformats.org/officeDocument/2006/relationships/tags" Target="../tags/tag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7" Type="http://schemas.openxmlformats.org/officeDocument/2006/relationships/oleObject" Target="../embeddings/oleObject7.bin"/><Relationship Id="rId2" Type="http://schemas.openxmlformats.org/officeDocument/2006/relationships/tags" Target="../tags/tag107.xml"/><Relationship Id="rId1" Type="http://schemas.openxmlformats.org/officeDocument/2006/relationships/vmlDrawing" Target="../drawings/vmlDrawing7.v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16.xml"/><Relationship Id="rId13" Type="http://schemas.openxmlformats.org/officeDocument/2006/relationships/tags" Target="../tags/tag121.xml"/><Relationship Id="rId18" Type="http://schemas.openxmlformats.org/officeDocument/2006/relationships/tags" Target="../tags/tag126.xml"/><Relationship Id="rId26" Type="http://schemas.openxmlformats.org/officeDocument/2006/relationships/oleObject" Target="../embeddings/oleObject8.bin"/><Relationship Id="rId3" Type="http://schemas.openxmlformats.org/officeDocument/2006/relationships/tags" Target="../tags/tag111.xml"/><Relationship Id="rId21" Type="http://schemas.openxmlformats.org/officeDocument/2006/relationships/tags" Target="../tags/tag129.xml"/><Relationship Id="rId7" Type="http://schemas.openxmlformats.org/officeDocument/2006/relationships/tags" Target="../tags/tag115.xml"/><Relationship Id="rId12" Type="http://schemas.openxmlformats.org/officeDocument/2006/relationships/tags" Target="../tags/tag120.xml"/><Relationship Id="rId17" Type="http://schemas.openxmlformats.org/officeDocument/2006/relationships/tags" Target="../tags/tag125.xml"/><Relationship Id="rId25" Type="http://schemas.openxmlformats.org/officeDocument/2006/relationships/notesSlide" Target="../notesSlides/notesSlide7.xml"/><Relationship Id="rId2" Type="http://schemas.openxmlformats.org/officeDocument/2006/relationships/tags" Target="../tags/tag110.xml"/><Relationship Id="rId16" Type="http://schemas.openxmlformats.org/officeDocument/2006/relationships/tags" Target="../tags/tag124.xml"/><Relationship Id="rId20" Type="http://schemas.openxmlformats.org/officeDocument/2006/relationships/tags" Target="../tags/tag128.xml"/><Relationship Id="rId1" Type="http://schemas.openxmlformats.org/officeDocument/2006/relationships/vmlDrawing" Target="../drawings/vmlDrawing8.vml"/><Relationship Id="rId6" Type="http://schemas.openxmlformats.org/officeDocument/2006/relationships/tags" Target="../tags/tag114.xml"/><Relationship Id="rId11" Type="http://schemas.openxmlformats.org/officeDocument/2006/relationships/tags" Target="../tags/tag119.xml"/><Relationship Id="rId24" Type="http://schemas.openxmlformats.org/officeDocument/2006/relationships/slideLayout" Target="../slideLayouts/slideLayout3.xml"/><Relationship Id="rId5" Type="http://schemas.openxmlformats.org/officeDocument/2006/relationships/tags" Target="../tags/tag113.xml"/><Relationship Id="rId15" Type="http://schemas.openxmlformats.org/officeDocument/2006/relationships/tags" Target="../tags/tag123.xml"/><Relationship Id="rId23" Type="http://schemas.openxmlformats.org/officeDocument/2006/relationships/tags" Target="../tags/tag131.xml"/><Relationship Id="rId10" Type="http://schemas.openxmlformats.org/officeDocument/2006/relationships/tags" Target="../tags/tag118.xml"/><Relationship Id="rId19" Type="http://schemas.openxmlformats.org/officeDocument/2006/relationships/tags" Target="../tags/tag127.xml"/><Relationship Id="rId4" Type="http://schemas.openxmlformats.org/officeDocument/2006/relationships/tags" Target="../tags/tag112.xml"/><Relationship Id="rId9" Type="http://schemas.openxmlformats.org/officeDocument/2006/relationships/tags" Target="../tags/tag117.xml"/><Relationship Id="rId14" Type="http://schemas.openxmlformats.org/officeDocument/2006/relationships/tags" Target="../tags/tag122.xml"/><Relationship Id="rId22" Type="http://schemas.openxmlformats.org/officeDocument/2006/relationships/tags" Target="../tags/tag130.xml"/><Relationship Id="rId27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137" y="3273231"/>
            <a:ext cx="8173538" cy="307777"/>
          </a:xfrm>
        </p:spPr>
        <p:txBody>
          <a:bodyPr/>
          <a:lstStyle/>
          <a:p>
            <a:r>
              <a:rPr lang="ru-RU" sz="2000" b="1" dirty="0">
                <a:solidFill>
                  <a:srgbClr val="002060"/>
                </a:solidFill>
              </a:rPr>
              <a:t>ПСР-проект </a:t>
            </a:r>
            <a:r>
              <a:rPr lang="ru-RU" sz="2000" b="1" dirty="0" smtClean="0">
                <a:solidFill>
                  <a:srgbClr val="002060"/>
                </a:solidFill>
              </a:rPr>
              <a:t>«Название….»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8137" y="4237307"/>
            <a:ext cx="4505837" cy="1409617"/>
          </a:xfrm>
          <a:noFill/>
        </p:spPr>
        <p:txBody>
          <a:bodyPr/>
          <a:lstStyle/>
          <a:p>
            <a:pPr defTabSz="877219">
              <a:lnSpc>
                <a:spcPct val="130000"/>
              </a:lnSpc>
              <a:buClr>
                <a:srgbClr val="002960"/>
              </a:buClr>
            </a:pPr>
            <a:r>
              <a:rPr lang="ru-RU" sz="1800" kern="1200" dirty="0">
                <a:solidFill>
                  <a:srgbClr val="002960"/>
                </a:solidFill>
              </a:rPr>
              <a:t>Докладчик</a:t>
            </a:r>
            <a:r>
              <a:rPr lang="ru-RU" sz="1800" kern="1200" dirty="0" smtClean="0">
                <a:solidFill>
                  <a:srgbClr val="002960"/>
                </a:solidFill>
              </a:rPr>
              <a:t>: ФИО</a:t>
            </a:r>
            <a:endParaRPr lang="en-US" sz="1800" kern="1200" dirty="0">
              <a:solidFill>
                <a:srgbClr val="00296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endParaRPr lang="ru-RU" sz="1800" dirty="0">
              <a:solidFill>
                <a:schemeClr val="tx2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spcAft>
                <a:spcPct val="20000"/>
              </a:spcAft>
            </a:pPr>
            <a:r>
              <a:rPr lang="ru-RU" sz="1600" i="1" u="sng" kern="1200" dirty="0" err="1" smtClean="0">
                <a:solidFill>
                  <a:schemeClr val="tx2"/>
                </a:solidFill>
              </a:rPr>
              <a:t>чч.мм.гг</a:t>
            </a:r>
            <a:r>
              <a:rPr lang="ru-RU" sz="1600" i="1" u="sng" kern="1200" dirty="0" smtClean="0">
                <a:solidFill>
                  <a:schemeClr val="tx2"/>
                </a:solidFill>
              </a:rPr>
              <a:t>.</a:t>
            </a:r>
            <a:endParaRPr lang="ru-RU" sz="1600" i="1" kern="1200" dirty="0">
              <a:solidFill>
                <a:schemeClr val="tx2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spcAft>
                <a:spcPct val="20000"/>
              </a:spcAft>
            </a:pPr>
            <a:endParaRPr lang="ru-RU" sz="1600" i="1" kern="1200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05530" y="241160"/>
            <a:ext cx="3346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приказу №_____________ от __________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2711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085269" y="85076"/>
            <a:ext cx="711683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188" algn="l"/>
              </a:tabLst>
              <a:defRPr sz="1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1600" dirty="0">
                <a:solidFill>
                  <a:srgbClr val="002960"/>
                </a:solidFill>
              </a:rPr>
              <a:t>Производственный </a:t>
            </a:r>
            <a:r>
              <a:rPr lang="ru-RU" sz="1600" dirty="0" smtClean="0">
                <a:solidFill>
                  <a:srgbClr val="002960"/>
                </a:solidFill>
              </a:rPr>
              <a:t>анализ № 1 </a:t>
            </a:r>
            <a:r>
              <a:rPr lang="ru-RU" sz="1600" dirty="0">
                <a:solidFill>
                  <a:srgbClr val="002960"/>
                </a:solidFill>
              </a:rPr>
              <a:t>процесса согласования материалов по вопросам повестки дня заседаний советов директоров в дочерних обществах ПАО «КМЗ</a:t>
            </a:r>
            <a:r>
              <a:rPr lang="ru-RU" sz="1600" dirty="0" smtClean="0">
                <a:solidFill>
                  <a:srgbClr val="002960"/>
                </a:solidFill>
              </a:rPr>
              <a:t>» (</a:t>
            </a:r>
            <a:r>
              <a:rPr lang="ru-RU" sz="1600" dirty="0">
                <a:solidFill>
                  <a:srgbClr val="002960"/>
                </a:solidFill>
              </a:rPr>
              <a:t>сбор данных)</a:t>
            </a:r>
            <a:endParaRPr lang="en-US" sz="1600" dirty="0">
              <a:solidFill>
                <a:srgbClr val="00296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31944" y="1025528"/>
            <a:ext cx="110665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168"/>
            <a:r>
              <a:rPr lang="ru-RU" sz="900" b="1" dirty="0">
                <a:solidFill>
                  <a:srgbClr val="000000"/>
                </a:solidFill>
              </a:rPr>
              <a:t>Поставлена задача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839853" y="1025528"/>
            <a:ext cx="75182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defTabSz="914400">
              <a:defRPr sz="900" b="1"/>
            </a:lvl1pPr>
          </a:lstStyle>
          <a:p>
            <a:r>
              <a:rPr lang="ru-RU" dirty="0" smtClean="0">
                <a:solidFill>
                  <a:srgbClr val="000000"/>
                </a:solidFill>
              </a:rPr>
              <a:t>Реализовано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497963" y="1012828"/>
            <a:ext cx="1375983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defTabSz="914400">
              <a:defRPr sz="900" b="1"/>
            </a:lvl1pPr>
          </a:lstStyle>
          <a:p>
            <a:r>
              <a:rPr lang="ru-RU" dirty="0">
                <a:solidFill>
                  <a:srgbClr val="000000"/>
                </a:solidFill>
              </a:rPr>
              <a:t>В процессе реализации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6781289" y="1025528"/>
            <a:ext cx="1420813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defTabSz="914400">
              <a:defRPr sz="900" b="1"/>
            </a:lvl1pPr>
          </a:lstStyle>
          <a:p>
            <a:r>
              <a:rPr lang="ru-RU" dirty="0" smtClean="0">
                <a:solidFill>
                  <a:srgbClr val="000000"/>
                </a:solidFill>
              </a:rPr>
              <a:t>Принято руководителем</a:t>
            </a:r>
            <a:endParaRPr lang="ru-RU" dirty="0">
              <a:solidFill>
                <a:srgbClr val="000000"/>
              </a:solidFill>
            </a:endParaRPr>
          </a:p>
        </p:txBody>
      </p:sp>
      <p:grpSp>
        <p:nvGrpSpPr>
          <p:cNvPr id="138" name="McK Moon"/>
          <p:cNvGrpSpPr>
            <a:grpSpLocks noChangeAspect="1"/>
          </p:cNvGrpSpPr>
          <p:nvPr>
            <p:custDataLst>
              <p:tags r:id="rId1"/>
            </p:custDataLst>
          </p:nvPr>
        </p:nvGrpSpPr>
        <p:grpSpPr bwMode="auto">
          <a:xfrm>
            <a:off x="2165166" y="977900"/>
            <a:ext cx="209624" cy="209624"/>
            <a:chOff x="1600" y="1600"/>
            <a:chExt cx="160" cy="160"/>
          </a:xfrm>
        </p:grpSpPr>
        <p:sp>
          <p:nvSpPr>
            <p:cNvPr id="139" name="Oval 90"/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40" name="Arc 91"/>
            <p:cNvSpPr>
              <a:spLocks noChangeAspect="1"/>
            </p:cNvSpPr>
            <p:nvPr>
              <p:custDataLst>
                <p:tags r:id="rId12"/>
              </p:custDataLst>
            </p:nvPr>
          </p:nvSpPr>
          <p:spPr bwMode="black">
            <a:xfrm>
              <a:off x="1600" y="1600"/>
              <a:ext cx="160" cy="16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chemeClr val="accent4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1" name="McK Moon"/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auto">
          <a:xfrm>
            <a:off x="199149" y="990600"/>
            <a:ext cx="209624" cy="209624"/>
            <a:chOff x="1600" y="1600"/>
            <a:chExt cx="160" cy="160"/>
          </a:xfrm>
        </p:grpSpPr>
        <p:sp>
          <p:nvSpPr>
            <p:cNvPr id="142" name="Oval 90"/>
            <p:cNvSpPr>
              <a:spLocks noChangeAspect="1"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43" name="Arc 91"/>
            <p:cNvSpPr>
              <a:spLocks noChangeAspect="1"/>
            </p:cNvSpPr>
            <p:nvPr>
              <p:custDataLst>
                <p:tags r:id="rId10"/>
              </p:custDataLst>
            </p:nvPr>
          </p:nvSpPr>
          <p:spPr bwMode="black">
            <a:xfrm>
              <a:off x="1600" y="1600"/>
              <a:ext cx="160" cy="160"/>
            </a:xfrm>
            <a:prstGeom prst="arc">
              <a:avLst/>
            </a:prstGeom>
            <a:solidFill>
              <a:schemeClr val="accent4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4" name="McK Moon"/>
          <p:cNvGrpSpPr>
            <a:grpSpLocks noChangeAspect="1"/>
          </p:cNvGrpSpPr>
          <p:nvPr>
            <p:custDataLst>
              <p:tags r:id="rId3"/>
            </p:custDataLst>
          </p:nvPr>
        </p:nvGrpSpPr>
        <p:grpSpPr bwMode="auto">
          <a:xfrm>
            <a:off x="4507054" y="990600"/>
            <a:ext cx="209624" cy="209624"/>
            <a:chOff x="1600" y="1600"/>
            <a:chExt cx="160" cy="160"/>
          </a:xfrm>
        </p:grpSpPr>
        <p:sp>
          <p:nvSpPr>
            <p:cNvPr id="145" name="Oval 90"/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46" name="Arc 91"/>
            <p:cNvSpPr>
              <a:spLocks noChangeAspect="1"/>
            </p:cNvSpPr>
            <p:nvPr>
              <p:custDataLst>
                <p:tags r:id="rId8"/>
              </p:custDataLst>
            </p:nvPr>
          </p:nvSpPr>
          <p:spPr bwMode="black">
            <a:xfrm>
              <a:off x="1600" y="1600"/>
              <a:ext cx="160" cy="160"/>
            </a:xfrm>
            <a:prstGeom prst="arc">
              <a:avLst>
                <a:gd name="adj1" fmla="val 16200000"/>
                <a:gd name="adj2" fmla="val 10800000"/>
              </a:avLst>
            </a:prstGeom>
            <a:solidFill>
              <a:schemeClr val="accent4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7" name="McK Moon"/>
          <p:cNvGrpSpPr>
            <a:grpSpLocks noChangeAspect="1"/>
          </p:cNvGrpSpPr>
          <p:nvPr>
            <p:custDataLst>
              <p:tags r:id="rId4"/>
            </p:custDataLst>
          </p:nvPr>
        </p:nvGrpSpPr>
        <p:grpSpPr bwMode="auto">
          <a:xfrm>
            <a:off x="6448491" y="990600"/>
            <a:ext cx="209624" cy="209624"/>
            <a:chOff x="1600" y="1600"/>
            <a:chExt cx="160" cy="160"/>
          </a:xfrm>
        </p:grpSpPr>
        <p:sp>
          <p:nvSpPr>
            <p:cNvPr id="148" name="Oval 90"/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49" name="Arc 91"/>
            <p:cNvSpPr>
              <a:spLocks noChangeAspect="1"/>
            </p:cNvSpPr>
            <p:nvPr>
              <p:custDataLst>
                <p:tags r:id="rId6"/>
              </p:custDataLst>
            </p:nvPr>
          </p:nvSpPr>
          <p:spPr bwMode="black">
            <a:xfrm>
              <a:off x="1600" y="1600"/>
              <a:ext cx="160" cy="160"/>
            </a:xfrm>
            <a:prstGeom prst="arc">
              <a:avLst>
                <a:gd name="adj1" fmla="val 16200000"/>
                <a:gd name="adj2" fmla="val 16200000"/>
              </a:avLst>
            </a:prstGeom>
            <a:solidFill>
              <a:schemeClr val="accent4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83" name="Rectangle 137"/>
          <p:cNvSpPr>
            <a:spLocks/>
          </p:cNvSpPr>
          <p:nvPr/>
        </p:nvSpPr>
        <p:spPr>
          <a:xfrm>
            <a:off x="119062" y="1409701"/>
            <a:ext cx="8716311" cy="282456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84" name="Rectangle 14"/>
          <p:cNvSpPr txBox="1">
            <a:spLocks/>
          </p:cNvSpPr>
          <p:nvPr/>
        </p:nvSpPr>
        <p:spPr>
          <a:xfrm>
            <a:off x="119061" y="1409701"/>
            <a:ext cx="864806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algn="ctr"/>
            <a:r>
              <a:rPr lang="ru-RU" sz="1000" b="1" dirty="0"/>
              <a:t>Анализ и решение проблем</a:t>
            </a:r>
          </a:p>
          <a:p>
            <a:pPr algn="ctr"/>
            <a:endParaRPr lang="ru-RU" sz="1000" b="1" dirty="0"/>
          </a:p>
        </p:txBody>
      </p:sp>
      <p:cxnSp>
        <p:nvCxnSpPr>
          <p:cNvPr id="86" name="Straight Connector 140"/>
          <p:cNvCxnSpPr>
            <a:cxnSpLocks/>
          </p:cNvCxnSpPr>
          <p:nvPr/>
        </p:nvCxnSpPr>
        <p:spPr>
          <a:xfrm flipH="1">
            <a:off x="82549" y="3944907"/>
            <a:ext cx="850565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AutoShape 250"/>
          <p:cNvSpPr>
            <a:spLocks noChangeArrowheads="1"/>
          </p:cNvSpPr>
          <p:nvPr/>
        </p:nvSpPr>
        <p:spPr bwMode="auto">
          <a:xfrm>
            <a:off x="8236009" y="1751598"/>
            <a:ext cx="587589" cy="187743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18287" anchor="b">
            <a:spAutoFit/>
          </a:bodyPr>
          <a:lstStyle/>
          <a:p>
            <a:r>
              <a:rPr lang="ru-RU" sz="1100" b="1" dirty="0"/>
              <a:t>Статус</a:t>
            </a:r>
          </a:p>
        </p:txBody>
      </p:sp>
      <p:sp>
        <p:nvSpPr>
          <p:cNvPr id="88" name="AutoShape 250"/>
          <p:cNvSpPr>
            <a:spLocks noChangeArrowheads="1"/>
          </p:cNvSpPr>
          <p:nvPr/>
        </p:nvSpPr>
        <p:spPr bwMode="auto">
          <a:xfrm>
            <a:off x="707014" y="1760120"/>
            <a:ext cx="1035206" cy="187743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7" anchor="b">
            <a:spAutoFit/>
          </a:bodyPr>
          <a:lstStyle/>
          <a:p>
            <a:r>
              <a:rPr lang="ru-RU" sz="1100" b="1" dirty="0"/>
              <a:t>Проблема</a:t>
            </a:r>
          </a:p>
        </p:txBody>
      </p:sp>
      <p:sp>
        <p:nvSpPr>
          <p:cNvPr id="90" name="Rectangle 21"/>
          <p:cNvSpPr txBox="1">
            <a:spLocks/>
          </p:cNvSpPr>
          <p:nvPr/>
        </p:nvSpPr>
        <p:spPr>
          <a:xfrm>
            <a:off x="199149" y="1995487"/>
            <a:ext cx="207082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marL="1587" lvl="1" indent="0">
              <a:buNone/>
            </a:pPr>
            <a:r>
              <a:rPr lang="en-US" sz="1000" b="1" dirty="0"/>
              <a:t>1</a:t>
            </a:r>
            <a:r>
              <a:rPr lang="en-US" sz="1000" dirty="0"/>
              <a:t>) </a:t>
            </a:r>
            <a:r>
              <a:rPr lang="ru-RU" sz="1200" dirty="0"/>
              <a:t>Длительность протекания процесса согласования топ-менеджментом ПАО «КМЗ» материалов по вопросам повестки дня заседаний совета директоров в дочерних обществах ПАО «КМЗ»</a:t>
            </a:r>
          </a:p>
        </p:txBody>
      </p:sp>
      <p:sp>
        <p:nvSpPr>
          <p:cNvPr id="92" name="AutoShape 250"/>
          <p:cNvSpPr>
            <a:spLocks noChangeArrowheads="1"/>
          </p:cNvSpPr>
          <p:nvPr/>
        </p:nvSpPr>
        <p:spPr bwMode="auto">
          <a:xfrm>
            <a:off x="2430983" y="1750596"/>
            <a:ext cx="1348853" cy="187743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18287" anchor="b">
            <a:spAutoFit/>
          </a:bodyPr>
          <a:lstStyle/>
          <a:p>
            <a:r>
              <a:rPr lang="ru-RU" sz="1100" b="1" dirty="0"/>
              <a:t>Корневая причина</a:t>
            </a:r>
          </a:p>
        </p:txBody>
      </p:sp>
      <p:sp>
        <p:nvSpPr>
          <p:cNvPr id="94" name="Rectangle 21"/>
          <p:cNvSpPr txBox="1">
            <a:spLocks/>
          </p:cNvSpPr>
          <p:nvPr/>
        </p:nvSpPr>
        <p:spPr>
          <a:xfrm>
            <a:off x="2283805" y="2028422"/>
            <a:ext cx="164320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Подготовка официальных ответов на полученный от ДО запрос о согласовании материалов</a:t>
            </a:r>
          </a:p>
        </p:txBody>
      </p:sp>
      <p:sp>
        <p:nvSpPr>
          <p:cNvPr id="96" name="AutoShape 250"/>
          <p:cNvSpPr>
            <a:spLocks noChangeArrowheads="1"/>
          </p:cNvSpPr>
          <p:nvPr/>
        </p:nvSpPr>
        <p:spPr bwMode="auto">
          <a:xfrm>
            <a:off x="6207046" y="1724754"/>
            <a:ext cx="1063676" cy="187743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18287" anchor="b">
            <a:spAutoFit/>
          </a:bodyPr>
          <a:lstStyle/>
          <a:p>
            <a:r>
              <a:rPr lang="ru-RU" sz="1100" b="1" dirty="0"/>
              <a:t>Исполнитель</a:t>
            </a:r>
          </a:p>
        </p:txBody>
      </p:sp>
      <p:sp>
        <p:nvSpPr>
          <p:cNvPr id="98" name="Rectangle 21"/>
          <p:cNvSpPr txBox="1">
            <a:spLocks/>
          </p:cNvSpPr>
          <p:nvPr/>
        </p:nvSpPr>
        <p:spPr>
          <a:xfrm>
            <a:off x="6124146" y="2028422"/>
            <a:ext cx="13142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/>
              <a:t>Трехсвоякова М.П</a:t>
            </a:r>
            <a:r>
              <a:rPr lang="ru-RU" sz="1000" dirty="0"/>
              <a:t>.</a:t>
            </a:r>
          </a:p>
        </p:txBody>
      </p:sp>
      <p:sp>
        <p:nvSpPr>
          <p:cNvPr id="101" name="AutoShape 250"/>
          <p:cNvSpPr>
            <a:spLocks noChangeArrowheads="1"/>
          </p:cNvSpPr>
          <p:nvPr/>
        </p:nvSpPr>
        <p:spPr bwMode="auto">
          <a:xfrm>
            <a:off x="7488125" y="1747368"/>
            <a:ext cx="509105" cy="187743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7" anchor="b">
            <a:spAutoFit/>
          </a:bodyPr>
          <a:lstStyle/>
          <a:p>
            <a:r>
              <a:rPr lang="ru-RU" sz="1100" b="1" dirty="0"/>
              <a:t>Срок</a:t>
            </a:r>
          </a:p>
        </p:txBody>
      </p:sp>
      <p:sp>
        <p:nvSpPr>
          <p:cNvPr id="102" name="Rectangle 21"/>
          <p:cNvSpPr txBox="1">
            <a:spLocks/>
          </p:cNvSpPr>
          <p:nvPr/>
        </p:nvSpPr>
        <p:spPr>
          <a:xfrm>
            <a:off x="7438431" y="2028422"/>
            <a:ext cx="7975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200" dirty="0" smtClean="0"/>
              <a:t>30.06.2017</a:t>
            </a:r>
            <a:endParaRPr lang="en-US" sz="1200" dirty="0"/>
          </a:p>
        </p:txBody>
      </p:sp>
      <p:sp>
        <p:nvSpPr>
          <p:cNvPr id="104" name="AutoShape 250"/>
          <p:cNvSpPr>
            <a:spLocks noChangeArrowheads="1"/>
          </p:cNvSpPr>
          <p:nvPr/>
        </p:nvSpPr>
        <p:spPr bwMode="auto">
          <a:xfrm>
            <a:off x="4237437" y="1750598"/>
            <a:ext cx="1805215" cy="187743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18287" anchor="b">
            <a:spAutoFit/>
          </a:bodyPr>
          <a:lstStyle/>
          <a:p>
            <a:r>
              <a:rPr lang="ru-RU" sz="1100" b="1" dirty="0"/>
              <a:t>Предлагаемые решения</a:t>
            </a:r>
          </a:p>
        </p:txBody>
      </p:sp>
      <p:sp>
        <p:nvSpPr>
          <p:cNvPr id="161" name="Rectangle 21"/>
          <p:cNvSpPr txBox="1">
            <a:spLocks/>
          </p:cNvSpPr>
          <p:nvPr/>
        </p:nvSpPr>
        <p:spPr>
          <a:xfrm>
            <a:off x="4059250" y="2018897"/>
            <a:ext cx="2064896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/>
              <a:t>Внесение изменений в Положение о порядке выдачи рекомендаций представителям ПАО КМЗ по вопросам повестки дня заседаний СД ДО (исключение из процесса согласования «дублирующих» шагов)</a:t>
            </a:r>
          </a:p>
        </p:txBody>
      </p:sp>
      <p:pic>
        <p:nvPicPr>
          <p:cNvPr id="272386" name="Picture 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69127" y="2028422"/>
            <a:ext cx="21907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3966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Object 59" hidden="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7105523"/>
              </p:ext>
            </p:extLst>
          </p:nvPr>
        </p:nvGraphicFramePr>
        <p:xfrm>
          <a:off x="1590" y="1590"/>
          <a:ext cx="1587" cy="1587"/>
        </p:xfrm>
        <a:graphic>
          <a:graphicData uri="http://schemas.openxmlformats.org/presentationml/2006/ole">
            <p:oleObj spid="_x0000_s189487" name="think-cell Slide" r:id="rId4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900" y="153469"/>
            <a:ext cx="6681176" cy="64633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/>
              <a:t>Карта целевого </a:t>
            </a:r>
            <a:r>
              <a:rPr lang="ru-RU" sz="1400" dirty="0"/>
              <a:t>состояния процесса «Согласование материалов по вопросам повестки дня заседаний совета директоров в дочерних обществах ПАО «КМЗ»</a:t>
            </a:r>
            <a:endParaRPr lang="en-US" sz="1400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682298" y="1664727"/>
            <a:ext cx="7915746" cy="4002647"/>
            <a:chOff x="682298" y="1664727"/>
            <a:chExt cx="7915746" cy="4002647"/>
          </a:xfrm>
        </p:grpSpPr>
        <p:grpSp>
          <p:nvGrpSpPr>
            <p:cNvPr id="117" name="Group 116"/>
            <p:cNvGrpSpPr/>
            <p:nvPr/>
          </p:nvGrpSpPr>
          <p:grpSpPr>
            <a:xfrm>
              <a:off x="682298" y="1664727"/>
              <a:ext cx="4017720" cy="463364"/>
              <a:chOff x="176212" y="1362814"/>
              <a:chExt cx="4017720" cy="272561"/>
            </a:xfrm>
          </p:grpSpPr>
          <p:grpSp>
            <p:nvGrpSpPr>
              <p:cNvPr id="214" name="Group 213"/>
              <p:cNvGrpSpPr/>
              <p:nvPr/>
            </p:nvGrpSpPr>
            <p:grpSpPr>
              <a:xfrm>
                <a:off x="176212" y="1362814"/>
                <a:ext cx="4017720" cy="272561"/>
                <a:chOff x="176211" y="1362814"/>
                <a:chExt cx="8589720" cy="272561"/>
              </a:xfrm>
            </p:grpSpPr>
            <p:cxnSp>
              <p:nvCxnSpPr>
                <p:cNvPr id="217" name="Straight Connector 216"/>
                <p:cNvCxnSpPr/>
                <p:nvPr/>
              </p:nvCxnSpPr>
              <p:spPr>
                <a:xfrm>
                  <a:off x="176211" y="1362814"/>
                  <a:ext cx="8589720" cy="0"/>
                </a:xfrm>
                <a:prstGeom prst="line">
                  <a:avLst/>
                </a:prstGeom>
                <a:ln w="19050">
                  <a:gradFill flip="none" rotWithShape="1">
                    <a:gsLst>
                      <a:gs pos="76000">
                        <a:srgbClr val="91C1FE"/>
                      </a:gs>
                      <a:gs pos="21692">
                        <a:schemeClr val="tx2">
                          <a:lumMod val="25000"/>
                          <a:lumOff val="75000"/>
                        </a:schemeClr>
                      </a:gs>
                      <a:gs pos="0">
                        <a:schemeClr val="bg1"/>
                      </a:gs>
                      <a:gs pos="50000">
                        <a:schemeClr val="accent2">
                          <a:lumMod val="75000"/>
                        </a:schemeClr>
                      </a:gs>
                      <a:gs pos="100000">
                        <a:schemeClr val="accent1">
                          <a:shade val="100000"/>
                          <a:satMod val="115000"/>
                        </a:schemeClr>
                      </a:gs>
                    </a:gsLst>
                    <a:lin ang="0" scaled="1"/>
                    <a:tileRect/>
                  </a:gra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/>
                <p:cNvCxnSpPr/>
                <p:nvPr/>
              </p:nvCxnSpPr>
              <p:spPr>
                <a:xfrm>
                  <a:off x="176211" y="1635375"/>
                  <a:ext cx="8589720" cy="0"/>
                </a:xfrm>
                <a:prstGeom prst="line">
                  <a:avLst/>
                </a:prstGeom>
                <a:ln w="19050">
                  <a:gradFill flip="none" rotWithShape="1">
                    <a:gsLst>
                      <a:gs pos="76000">
                        <a:srgbClr val="91C1FE"/>
                      </a:gs>
                      <a:gs pos="21692">
                        <a:schemeClr val="tx2">
                          <a:lumMod val="25000"/>
                          <a:lumOff val="75000"/>
                        </a:schemeClr>
                      </a:gs>
                      <a:gs pos="0">
                        <a:schemeClr val="bg1"/>
                      </a:gs>
                      <a:gs pos="50000">
                        <a:schemeClr val="accent2">
                          <a:lumMod val="75000"/>
                        </a:schemeClr>
                      </a:gs>
                      <a:gs pos="100000">
                        <a:schemeClr val="accent1">
                          <a:shade val="100000"/>
                          <a:satMod val="115000"/>
                        </a:schemeClr>
                      </a:gs>
                    </a:gsLst>
                    <a:lin ang="0" scaled="1"/>
                    <a:tileRect/>
                  </a:gra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5" name="Rectangle 41"/>
              <p:cNvSpPr txBox="1"/>
              <p:nvPr/>
            </p:nvSpPr>
            <p:spPr>
              <a:xfrm>
                <a:off x="268744" y="1431376"/>
                <a:ext cx="1217436" cy="90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2960"/>
                  </a:buClr>
                </a:pPr>
                <a:r>
                  <a:rPr lang="ru-RU" sz="1000" b="1" dirty="0">
                    <a:solidFill>
                      <a:srgbClr val="BFBFBF">
                        <a:lumMod val="75000"/>
                      </a:srgbClr>
                    </a:solidFill>
                  </a:rPr>
                  <a:t>Как будет</a:t>
                </a:r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763049" y="2579133"/>
              <a:ext cx="7834995" cy="3088241"/>
              <a:chOff x="-1479197" y="2191433"/>
              <a:chExt cx="8122684" cy="1816571"/>
            </a:xfrm>
          </p:grpSpPr>
          <p:sp>
            <p:nvSpPr>
              <p:cNvPr id="174" name="Rectangle 173"/>
              <p:cNvSpPr/>
              <p:nvPr/>
            </p:nvSpPr>
            <p:spPr>
              <a:xfrm>
                <a:off x="760654" y="2191433"/>
                <a:ext cx="1318590" cy="155317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03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760654" y="2760838"/>
                <a:ext cx="1318590" cy="1247166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defTabSz="444406">
                  <a:lnSpc>
                    <a:spcPct val="90000"/>
                  </a:lnSpc>
                  <a:spcAft>
                    <a:spcPct val="35000"/>
                  </a:spcAft>
                  <a:buClr>
                    <a:srgbClr val="002960"/>
                  </a:buClr>
                </a:pPr>
                <a:r>
                  <a:rPr lang="ru-RU" sz="1000" dirty="0">
                    <a:solidFill>
                      <a:srgbClr val="000000"/>
                    </a:solidFill>
                  </a:rPr>
                  <a:t>Подготовка </a:t>
                </a:r>
                <a:r>
                  <a:rPr lang="ru-RU" sz="1000" dirty="0" smtClean="0">
                    <a:solidFill>
                      <a:srgbClr val="000000"/>
                    </a:solidFill>
                  </a:rPr>
                  <a:t>повестки </a:t>
                </a:r>
                <a:r>
                  <a:rPr lang="ru-RU" sz="1000" dirty="0">
                    <a:solidFill>
                      <a:srgbClr val="000000"/>
                    </a:solidFill>
                  </a:rPr>
                  <a:t>дня и материалов к ней и направление полного комплекта документов в адрес </a:t>
                </a:r>
                <a:r>
                  <a:rPr lang="ru-RU" sz="1000" dirty="0" err="1">
                    <a:solidFill>
                      <a:srgbClr val="000000"/>
                    </a:solidFill>
                  </a:rPr>
                  <a:t>ОКУиС</a:t>
                </a:r>
                <a:r>
                  <a:rPr lang="ru-RU" sz="1000" dirty="0">
                    <a:solidFill>
                      <a:srgbClr val="000000"/>
                    </a:solidFill>
                  </a:rPr>
                  <a:t> ПАО «КМЗ» для организации проведения заседания Совета директоров в ДО</a:t>
                </a:r>
              </a:p>
            </p:txBody>
          </p:sp>
          <p:sp>
            <p:nvSpPr>
              <p:cNvPr id="178" name="Right Arrow 177"/>
              <p:cNvSpPr>
                <a:spLocks/>
              </p:cNvSpPr>
              <p:nvPr/>
            </p:nvSpPr>
            <p:spPr>
              <a:xfrm>
                <a:off x="2229072" y="2812061"/>
                <a:ext cx="755354" cy="345669"/>
              </a:xfrm>
              <a:prstGeom prst="rightArrow">
                <a:avLst/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03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9" name="Rectangle 41"/>
              <p:cNvSpPr txBox="1">
                <a:spLocks/>
              </p:cNvSpPr>
              <p:nvPr/>
            </p:nvSpPr>
            <p:spPr>
              <a:xfrm>
                <a:off x="743739" y="2198706"/>
                <a:ext cx="1318590" cy="21218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72000" tIns="36000" rIns="36000" bIns="3600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2960"/>
                  </a:buClr>
                </a:pPr>
                <a:r>
                  <a:rPr lang="ru-RU" sz="1000" b="1" dirty="0">
                    <a:solidFill>
                      <a:srgbClr val="000000"/>
                    </a:solidFill>
                  </a:rPr>
                  <a:t>Шаг № </a:t>
                </a:r>
                <a:r>
                  <a:rPr lang="ru-RU" sz="1000" b="1" dirty="0" smtClean="0">
                    <a:solidFill>
                      <a:srgbClr val="000000"/>
                    </a:solidFill>
                  </a:rPr>
                  <a:t>1 </a:t>
                </a:r>
                <a:r>
                  <a:rPr lang="ru-RU" sz="1000" b="1" dirty="0">
                    <a:solidFill>
                      <a:srgbClr val="000000"/>
                    </a:solidFill>
                  </a:rPr>
                  <a:t>- 1 день</a:t>
                </a:r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3115728" y="2197152"/>
                <a:ext cx="1318590" cy="162911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03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3115728" y="2760840"/>
                <a:ext cx="1318590" cy="1247164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defTabSz="444406">
                  <a:lnSpc>
                    <a:spcPct val="90000"/>
                  </a:lnSpc>
                  <a:spcAft>
                    <a:spcPct val="35000"/>
                  </a:spcAft>
                  <a:buClr>
                    <a:srgbClr val="002960"/>
                  </a:buClr>
                </a:pPr>
                <a:r>
                  <a:rPr lang="ru-RU" sz="1000" dirty="0">
                    <a:solidFill>
                      <a:srgbClr val="000000"/>
                    </a:solidFill>
                  </a:rPr>
                  <a:t>Согласование материалов и подготовка проекта согласованной позиции для выдачи рекомендаций представителям ПАО «КМЗ»</a:t>
                </a:r>
              </a:p>
            </p:txBody>
          </p:sp>
          <p:sp>
            <p:nvSpPr>
              <p:cNvPr id="183" name="Right Arrow 182"/>
              <p:cNvSpPr>
                <a:spLocks/>
              </p:cNvSpPr>
              <p:nvPr/>
            </p:nvSpPr>
            <p:spPr>
              <a:xfrm>
                <a:off x="4518042" y="2806346"/>
                <a:ext cx="765392" cy="351384"/>
              </a:xfrm>
              <a:prstGeom prst="rightArrow">
                <a:avLst/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03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4" name="Rectangle 41"/>
              <p:cNvSpPr txBox="1">
                <a:spLocks/>
              </p:cNvSpPr>
              <p:nvPr/>
            </p:nvSpPr>
            <p:spPr>
              <a:xfrm>
                <a:off x="3124584" y="2198706"/>
                <a:ext cx="1318590" cy="21218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72000" tIns="36000" rIns="36000" bIns="3600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2960"/>
                  </a:buClr>
                </a:pPr>
                <a:r>
                  <a:rPr lang="ru-RU" sz="1000" b="1" dirty="0">
                    <a:solidFill>
                      <a:srgbClr val="000000"/>
                    </a:solidFill>
                  </a:rPr>
                  <a:t>Шаг № </a:t>
                </a:r>
                <a:r>
                  <a:rPr lang="ru-RU" sz="1000" b="1" dirty="0" smtClean="0">
                    <a:solidFill>
                      <a:srgbClr val="000000"/>
                    </a:solidFill>
                  </a:rPr>
                  <a:t>2 </a:t>
                </a:r>
                <a:r>
                  <a:rPr lang="ru-RU" sz="1000" b="1" dirty="0">
                    <a:solidFill>
                      <a:srgbClr val="000000"/>
                    </a:solidFill>
                  </a:rPr>
                  <a:t>- 3 дня</a:t>
                </a:r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5317923" y="2191433"/>
                <a:ext cx="1318590" cy="16348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03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5310638" y="2760839"/>
                <a:ext cx="1318590" cy="1247165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03"/>
                <a:r>
                  <a:rPr lang="ru-RU" sz="1000" dirty="0">
                    <a:solidFill>
                      <a:srgbClr val="000000"/>
                    </a:solidFill>
                  </a:rPr>
                  <a:t>Проведение заседания СД в ДО ПАО «КМЗ»</a:t>
                </a:r>
              </a:p>
            </p:txBody>
          </p:sp>
          <p:sp>
            <p:nvSpPr>
              <p:cNvPr id="211" name="Rectangle 41"/>
              <p:cNvSpPr txBox="1">
                <a:spLocks/>
              </p:cNvSpPr>
              <p:nvPr/>
            </p:nvSpPr>
            <p:spPr>
              <a:xfrm>
                <a:off x="5324897" y="2191433"/>
                <a:ext cx="1318590" cy="2121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72000" tIns="36000" rIns="36000" bIns="3600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2960"/>
                  </a:buClr>
                </a:pPr>
                <a:r>
                  <a:rPr lang="ru-RU" sz="1000" b="1" dirty="0" smtClean="0">
                    <a:solidFill>
                      <a:srgbClr val="000000"/>
                    </a:solidFill>
                  </a:rPr>
                  <a:t>Выход</a:t>
                </a:r>
                <a:endParaRPr lang="ru-RU" sz="10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" name="Rectangle 173"/>
              <p:cNvSpPr/>
              <p:nvPr/>
            </p:nvSpPr>
            <p:spPr>
              <a:xfrm>
                <a:off x="-1479197" y="2232263"/>
                <a:ext cx="1369426" cy="155317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03"/>
                <a:endParaRPr lang="en-US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29" name="Group 228"/>
          <p:cNvGrpSpPr/>
          <p:nvPr/>
        </p:nvGrpSpPr>
        <p:grpSpPr>
          <a:xfrm>
            <a:off x="125413" y="977725"/>
            <a:ext cx="1710805" cy="361903"/>
            <a:chOff x="125411" y="977723"/>
            <a:chExt cx="1710805" cy="361903"/>
          </a:xfrm>
        </p:grpSpPr>
        <p:sp>
          <p:nvSpPr>
            <p:cNvPr id="230" name="Rectangle 229"/>
            <p:cNvSpPr>
              <a:spLocks/>
            </p:cNvSpPr>
            <p:nvPr/>
          </p:nvSpPr>
          <p:spPr>
            <a:xfrm>
              <a:off x="125411" y="1101212"/>
              <a:ext cx="272157" cy="114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914303"/>
              <a:endParaRPr 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231" name="Rectangle 41"/>
            <p:cNvSpPr txBox="1">
              <a:spLocks/>
            </p:cNvSpPr>
            <p:nvPr/>
          </p:nvSpPr>
          <p:spPr>
            <a:xfrm>
              <a:off x="125411" y="989510"/>
              <a:ext cx="272157" cy="1149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72000" tIns="36000" rIns="36000" bIns="3600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endParaRPr lang="ru-RU" sz="900" b="1" dirty="0">
                <a:solidFill>
                  <a:srgbClr val="000000"/>
                </a:solidFill>
              </a:endParaRPr>
            </a:p>
          </p:txBody>
        </p:sp>
        <p:sp>
          <p:nvSpPr>
            <p:cNvPr id="232" name="Rectangle 231"/>
            <p:cNvSpPr>
              <a:spLocks/>
            </p:cNvSpPr>
            <p:nvPr/>
          </p:nvSpPr>
          <p:spPr>
            <a:xfrm>
              <a:off x="125411" y="1212914"/>
              <a:ext cx="272157" cy="114925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defTabSz="914303"/>
              <a:endParaRPr lang="ru-RU" sz="900" dirty="0">
                <a:solidFill>
                  <a:srgbClr val="000000"/>
                </a:solidFill>
              </a:endParaRPr>
            </a:p>
          </p:txBody>
        </p:sp>
        <p:sp>
          <p:nvSpPr>
            <p:cNvPr id="233" name="Rectangle 63"/>
            <p:cNvSpPr txBox="1">
              <a:spLocks/>
            </p:cNvSpPr>
            <p:nvPr/>
          </p:nvSpPr>
          <p:spPr>
            <a:xfrm>
              <a:off x="478474" y="977723"/>
              <a:ext cx="1096454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ru-RU" sz="900" dirty="0">
                  <a:solidFill>
                    <a:srgbClr val="000000"/>
                  </a:solidFill>
                </a:rPr>
                <a:t>Продолжительность</a:t>
              </a:r>
            </a:p>
          </p:txBody>
        </p:sp>
        <p:sp>
          <p:nvSpPr>
            <p:cNvPr id="234" name="Rectangle 63"/>
            <p:cNvSpPr txBox="1">
              <a:spLocks/>
            </p:cNvSpPr>
            <p:nvPr/>
          </p:nvSpPr>
          <p:spPr>
            <a:xfrm>
              <a:off x="478474" y="1089425"/>
              <a:ext cx="708527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ru-RU" sz="900" dirty="0">
                  <a:solidFill>
                    <a:srgbClr val="000000"/>
                  </a:solidFill>
                </a:rPr>
                <a:t>Исполнитель</a:t>
              </a:r>
            </a:p>
          </p:txBody>
        </p:sp>
        <p:sp>
          <p:nvSpPr>
            <p:cNvPr id="235" name="Rectangle 63"/>
            <p:cNvSpPr txBox="1">
              <a:spLocks/>
            </p:cNvSpPr>
            <p:nvPr/>
          </p:nvSpPr>
          <p:spPr>
            <a:xfrm>
              <a:off x="478472" y="1201127"/>
              <a:ext cx="1357744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ru-RU" sz="900" dirty="0">
                  <a:solidFill>
                    <a:srgbClr val="000000"/>
                  </a:solidFill>
                </a:rPr>
                <a:t>Описание шага процесса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2880165" y="3100876"/>
            <a:ext cx="1318590" cy="244375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r>
              <a:rPr lang="ru-RU" sz="1000" i="1" dirty="0"/>
              <a:t>Руководитель ДО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57071" y="2994995"/>
            <a:ext cx="1318590" cy="552152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r>
              <a:rPr lang="ru-RU" sz="1000" i="1" dirty="0" err="1"/>
              <a:t>ОКУиС</a:t>
            </a:r>
            <a:r>
              <a:rPr lang="ru-RU" sz="1000" i="1" dirty="0"/>
              <a:t> , топ-менеджмент ПАО «КМЗ»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92538" y="3078046"/>
            <a:ext cx="1064397" cy="244375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000" i="1" dirty="0" err="1"/>
              <a:t>ОКУиС</a:t>
            </a:r>
            <a:r>
              <a:rPr lang="ru-RU" sz="1000" i="1" dirty="0"/>
              <a:t> </a:t>
            </a:r>
          </a:p>
        </p:txBody>
      </p:sp>
      <p:sp>
        <p:nvSpPr>
          <p:cNvPr id="37" name="Rectangle 41"/>
          <p:cNvSpPr txBox="1"/>
          <p:nvPr/>
        </p:nvSpPr>
        <p:spPr>
          <a:xfrm>
            <a:off x="2151898" y="1781285"/>
            <a:ext cx="1217436" cy="15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000" b="1" dirty="0" smtClean="0"/>
              <a:t>4 раб. дня</a:t>
            </a:r>
            <a:endParaRPr lang="ru-RU" sz="1000" b="1" dirty="0"/>
          </a:p>
        </p:txBody>
      </p:sp>
      <p:sp>
        <p:nvSpPr>
          <p:cNvPr id="38" name="AutoShape 71" descr="Широкий диагональный 2"/>
          <p:cNvSpPr>
            <a:spLocks noChangeArrowheads="1"/>
          </p:cNvSpPr>
          <p:nvPr/>
        </p:nvSpPr>
        <p:spPr bwMode="auto">
          <a:xfrm flipH="1">
            <a:off x="1928433" y="1003250"/>
            <a:ext cx="446931" cy="195928"/>
          </a:xfrm>
          <a:prstGeom prst="curvedDownArrow">
            <a:avLst>
              <a:gd name="adj1" fmla="val 61451"/>
              <a:gd name="adj2" fmla="val 122902"/>
              <a:gd name="adj3" fmla="val 33333"/>
            </a:avLst>
          </a:prstGeom>
          <a:pattFill prst="wdUpDiag">
            <a:fgClr>
              <a:srgbClr val="FF66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3103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06287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59439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12585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65734" algn="l" defTabSz="906287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18881" algn="l" defTabSz="906287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172028" algn="l" defTabSz="906287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25175" algn="l" defTabSz="906287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Rectangle 63"/>
          <p:cNvSpPr txBox="1"/>
          <p:nvPr/>
        </p:nvSpPr>
        <p:spPr>
          <a:xfrm>
            <a:off x="2464053" y="1046974"/>
            <a:ext cx="8864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3103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06287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59439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12585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65734" algn="l" defTabSz="906287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18881" algn="l" defTabSz="906287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172028" algn="l" defTabSz="906287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25175" algn="l" defTabSz="906287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900" dirty="0">
                <a:solidFill>
                  <a:srgbClr val="000000"/>
                </a:solidFill>
              </a:rPr>
              <a:t>Брак/доработка</a:t>
            </a:r>
          </a:p>
        </p:txBody>
      </p:sp>
      <p:sp>
        <p:nvSpPr>
          <p:cNvPr id="42" name="Rectangle 63"/>
          <p:cNvSpPr txBox="1"/>
          <p:nvPr/>
        </p:nvSpPr>
        <p:spPr>
          <a:xfrm>
            <a:off x="4017132" y="993379"/>
            <a:ext cx="9090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900" dirty="0"/>
              <a:t>Предлагаемые решения</a:t>
            </a:r>
          </a:p>
        </p:txBody>
      </p:sp>
      <p:grpSp>
        <p:nvGrpSpPr>
          <p:cNvPr id="43" name="Group 115"/>
          <p:cNvGrpSpPr/>
          <p:nvPr/>
        </p:nvGrpSpPr>
        <p:grpSpPr>
          <a:xfrm>
            <a:off x="5191686" y="996402"/>
            <a:ext cx="1509822" cy="276999"/>
            <a:chOff x="4675188" y="959601"/>
            <a:chExt cx="1509822" cy="276999"/>
          </a:xfrm>
        </p:grpSpPr>
        <p:sp>
          <p:nvSpPr>
            <p:cNvPr id="44" name="Шестиугольник 43"/>
            <p:cNvSpPr>
              <a:spLocks/>
            </p:cNvSpPr>
            <p:nvPr/>
          </p:nvSpPr>
          <p:spPr>
            <a:xfrm>
              <a:off x="4675188" y="997790"/>
              <a:ext cx="415918" cy="189716"/>
            </a:xfrm>
            <a:prstGeom prst="hexagon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3103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06287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59439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12585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65734" algn="l" defTabSz="906287" rtl="0" eaLnBrk="1" latinLnBrk="0" hangingPunct="1"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18881" algn="l" defTabSz="906287" rtl="0" eaLnBrk="1" latinLnBrk="0" hangingPunct="1"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172028" algn="l" defTabSz="906287" rtl="0" eaLnBrk="1" latinLnBrk="0" hangingPunct="1"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25175" algn="l" defTabSz="906287" rtl="0" eaLnBrk="1" latinLnBrk="0" hangingPunct="1"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900" dirty="0">
                  <a:solidFill>
                    <a:srgbClr val="000000"/>
                  </a:solidFill>
                </a:rPr>
                <a:t>Нет</a:t>
              </a:r>
            </a:p>
          </p:txBody>
        </p:sp>
        <p:sp>
          <p:nvSpPr>
            <p:cNvPr id="45" name="TextBox 117"/>
            <p:cNvSpPr txBox="1"/>
            <p:nvPr/>
          </p:nvSpPr>
          <p:spPr>
            <a:xfrm>
              <a:off x="5169645" y="959601"/>
              <a:ext cx="101536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3103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06287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59439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12585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65734" algn="l" defTabSz="906287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18881" algn="l" defTabSz="906287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172028" algn="l" defTabSz="906287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25175" algn="l" defTabSz="906287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900" dirty="0">
                  <a:solidFill>
                    <a:srgbClr val="000000"/>
                  </a:solidFill>
                </a:rPr>
                <a:t>Срок не регламентирован</a:t>
              </a:r>
            </a:p>
          </p:txBody>
        </p:sp>
      </p:grpSp>
      <p:grpSp>
        <p:nvGrpSpPr>
          <p:cNvPr id="46" name="Group 118"/>
          <p:cNvGrpSpPr/>
          <p:nvPr/>
        </p:nvGrpSpPr>
        <p:grpSpPr>
          <a:xfrm>
            <a:off x="6870243" y="1007372"/>
            <a:ext cx="1590637" cy="302608"/>
            <a:chOff x="6491739" y="997790"/>
            <a:chExt cx="1590637" cy="302608"/>
          </a:xfrm>
        </p:grpSpPr>
        <p:sp>
          <p:nvSpPr>
            <p:cNvPr id="47" name="Шестиугольник 46"/>
            <p:cNvSpPr>
              <a:spLocks/>
            </p:cNvSpPr>
            <p:nvPr/>
          </p:nvSpPr>
          <p:spPr>
            <a:xfrm>
              <a:off x="6491739" y="997790"/>
              <a:ext cx="415918" cy="189716"/>
            </a:xfrm>
            <a:prstGeom prst="hexagon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>
              <a:no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3103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06287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59439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12585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65734" algn="l" defTabSz="906287" rtl="0" eaLnBrk="1" latinLnBrk="0" hangingPunct="1"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18881" algn="l" defTabSz="906287" rtl="0" eaLnBrk="1" latinLnBrk="0" hangingPunct="1"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172028" algn="l" defTabSz="906287" rtl="0" eaLnBrk="1" latinLnBrk="0" hangingPunct="1"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25175" algn="l" defTabSz="906287" rtl="0" eaLnBrk="1" latinLnBrk="0" hangingPunct="1">
                <a:defRPr sz="16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900" dirty="0">
                <a:solidFill>
                  <a:srgbClr val="414142"/>
                </a:solidFill>
              </a:endParaRPr>
            </a:p>
          </p:txBody>
        </p:sp>
        <p:sp>
          <p:nvSpPr>
            <p:cNvPr id="48" name="TextBox 136"/>
            <p:cNvSpPr txBox="1"/>
            <p:nvPr/>
          </p:nvSpPr>
          <p:spPr>
            <a:xfrm>
              <a:off x="6935427" y="1023399"/>
              <a:ext cx="1146949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3103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06287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59439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12585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65734" algn="l" defTabSz="906287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18881" algn="l" defTabSz="906287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172028" algn="l" defTabSz="906287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25175" algn="l" defTabSz="906287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900" dirty="0">
                  <a:solidFill>
                    <a:srgbClr val="000000"/>
                  </a:solidFill>
                </a:rPr>
                <a:t>Срок по регламенту (</a:t>
              </a:r>
              <a:r>
                <a:rPr lang="ru-RU" sz="900" dirty="0" err="1">
                  <a:solidFill>
                    <a:srgbClr val="000000"/>
                  </a:solidFill>
                </a:rPr>
                <a:t>раб.д</a:t>
              </a:r>
              <a:r>
                <a:rPr lang="ru-RU" sz="900" dirty="0">
                  <a:solidFill>
                    <a:srgbClr val="000000"/>
                  </a:solidFill>
                </a:rPr>
                <a:t>.)</a:t>
              </a:r>
            </a:p>
          </p:txBody>
        </p:sp>
      </p:grpSp>
      <p:sp>
        <p:nvSpPr>
          <p:cNvPr id="52" name="Rectangle 41"/>
          <p:cNvSpPr txBox="1">
            <a:spLocks/>
          </p:cNvSpPr>
          <p:nvPr/>
        </p:nvSpPr>
        <p:spPr>
          <a:xfrm>
            <a:off x="765383" y="2579133"/>
            <a:ext cx="1318590" cy="36072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36000" rIns="36000" bIns="36000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000" b="1" dirty="0" smtClean="0">
                <a:solidFill>
                  <a:srgbClr val="000000"/>
                </a:solidFill>
              </a:rPr>
              <a:t>Вход </a:t>
            </a:r>
            <a:endParaRPr lang="ru-RU" sz="1000" b="1" dirty="0">
              <a:solidFill>
                <a:srgbClr val="0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65383" y="3100875"/>
            <a:ext cx="1318590" cy="244375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r>
              <a:rPr lang="ru-RU" sz="1000" i="1" dirty="0"/>
              <a:t>Руководитель ДО</a:t>
            </a:r>
          </a:p>
        </p:txBody>
      </p:sp>
      <p:sp>
        <p:nvSpPr>
          <p:cNvPr id="55" name="Rectangle 176"/>
          <p:cNvSpPr/>
          <p:nvPr/>
        </p:nvSpPr>
        <p:spPr>
          <a:xfrm>
            <a:off x="765559" y="3493629"/>
            <a:ext cx="1318590" cy="217374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32962"/>
            <a:r>
              <a:rPr lang="ru-RU" sz="1000" dirty="0">
                <a:solidFill>
                  <a:srgbClr val="000000"/>
                </a:solidFill>
              </a:rPr>
              <a:t>Направление  материалов к проведению СД руководителям ПАО КМЗ, курирующим направления по вопросам повестки</a:t>
            </a:r>
          </a:p>
        </p:txBody>
      </p:sp>
      <p:sp>
        <p:nvSpPr>
          <p:cNvPr id="56" name="Right Arrow 177"/>
          <p:cNvSpPr>
            <a:spLocks/>
          </p:cNvSpPr>
          <p:nvPr/>
        </p:nvSpPr>
        <p:spPr>
          <a:xfrm>
            <a:off x="2151898" y="3659132"/>
            <a:ext cx="728267" cy="587651"/>
          </a:xfrm>
          <a:prstGeom prst="rightArrow">
            <a:avLst/>
          </a:prstGeom>
          <a:solidFill>
            <a:schemeClr val="accent3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03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9" name="Шестиугольник 58"/>
          <p:cNvSpPr>
            <a:spLocks/>
          </p:cNvSpPr>
          <p:nvPr/>
        </p:nvSpPr>
        <p:spPr>
          <a:xfrm>
            <a:off x="3705941" y="5445314"/>
            <a:ext cx="415918" cy="189716"/>
          </a:xfrm>
          <a:prstGeom prst="hexagon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3103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06287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59439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12585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65734" algn="l" defTabSz="906287" rtl="0" eaLnBrk="1" latinLnBrk="0" hangingPunct="1"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18881" algn="l" defTabSz="906287" rtl="0" eaLnBrk="1" latinLnBrk="0" hangingPunct="1"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72028" algn="l" defTabSz="906287" rtl="0" eaLnBrk="1" latinLnBrk="0" hangingPunct="1"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25175" algn="l" defTabSz="906287" rtl="0" eaLnBrk="1" latinLnBrk="0" hangingPunct="1"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414142"/>
                </a:solidFill>
              </a:rPr>
              <a:t>1</a:t>
            </a:r>
            <a:endParaRPr lang="ru-RU" sz="900" dirty="0">
              <a:solidFill>
                <a:srgbClr val="414142"/>
              </a:solidFill>
            </a:endParaRPr>
          </a:p>
        </p:txBody>
      </p:sp>
      <p:sp>
        <p:nvSpPr>
          <p:cNvPr id="61" name="Шестиугольник 60"/>
          <p:cNvSpPr>
            <a:spLocks/>
          </p:cNvSpPr>
          <p:nvPr/>
        </p:nvSpPr>
        <p:spPr>
          <a:xfrm>
            <a:off x="5951932" y="5409310"/>
            <a:ext cx="415918" cy="189716"/>
          </a:xfrm>
          <a:prstGeom prst="hexagon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3103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06287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59439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12585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65734" algn="l" defTabSz="906287" rtl="0" eaLnBrk="1" latinLnBrk="0" hangingPunct="1"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18881" algn="l" defTabSz="906287" rtl="0" eaLnBrk="1" latinLnBrk="0" hangingPunct="1"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72028" algn="l" defTabSz="906287" rtl="0" eaLnBrk="1" latinLnBrk="0" hangingPunct="1"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25175" algn="l" defTabSz="906287" rtl="0" eaLnBrk="1" latinLnBrk="0" hangingPunct="1"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414142"/>
                </a:solidFill>
              </a:rPr>
              <a:t>3</a:t>
            </a:r>
            <a:endParaRPr lang="ru-RU" sz="900" dirty="0">
              <a:solidFill>
                <a:srgbClr val="414142"/>
              </a:solidFill>
            </a:endParaRPr>
          </a:p>
        </p:txBody>
      </p:sp>
      <p:sp>
        <p:nvSpPr>
          <p:cNvPr id="62" name="Шестиугольник 61"/>
          <p:cNvSpPr>
            <a:spLocks/>
          </p:cNvSpPr>
          <p:nvPr/>
        </p:nvSpPr>
        <p:spPr>
          <a:xfrm>
            <a:off x="8044962" y="5410630"/>
            <a:ext cx="415918" cy="189716"/>
          </a:xfrm>
          <a:prstGeom prst="hexagon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3103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06287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59439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12585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65734" algn="l" defTabSz="906287" rtl="0" eaLnBrk="1" latinLnBrk="0" hangingPunct="1"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18881" algn="l" defTabSz="906287" rtl="0" eaLnBrk="1" latinLnBrk="0" hangingPunct="1"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72028" algn="l" defTabSz="906287" rtl="0" eaLnBrk="1" latinLnBrk="0" hangingPunct="1"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25175" algn="l" defTabSz="906287" rtl="0" eaLnBrk="1" latinLnBrk="0" hangingPunct="1"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414142"/>
                </a:solidFill>
              </a:rPr>
              <a:t>1</a:t>
            </a:r>
            <a:endParaRPr lang="ru-RU" sz="900" dirty="0">
              <a:solidFill>
                <a:srgbClr val="414142"/>
              </a:solidFill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3661900" y="1007372"/>
            <a:ext cx="252000" cy="252000"/>
          </a:xfrm>
          <a:prstGeom prst="ellipse">
            <a:avLst/>
          </a:prstGeom>
          <a:solidFill>
            <a:srgbClr val="92D050"/>
          </a:solidFill>
          <a:ln w="952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bg1"/>
                </a:solidFill>
              </a:rPr>
              <a:t>№</a:t>
            </a:r>
          </a:p>
        </p:txBody>
      </p:sp>
      <p:sp>
        <p:nvSpPr>
          <p:cNvPr id="57" name="Овал 56"/>
          <p:cNvSpPr/>
          <p:nvPr/>
        </p:nvSpPr>
        <p:spPr>
          <a:xfrm>
            <a:off x="2116210" y="2327710"/>
            <a:ext cx="320836" cy="320836"/>
          </a:xfrm>
          <a:prstGeom prst="ellipse">
            <a:avLst/>
          </a:prstGeom>
          <a:solidFill>
            <a:srgbClr val="92D050"/>
          </a:solidFill>
          <a:ln w="952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1</a:t>
            </a:r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4926137" y="2447829"/>
            <a:ext cx="320836" cy="320836"/>
          </a:xfrm>
          <a:prstGeom prst="ellipse">
            <a:avLst/>
          </a:prstGeom>
          <a:solidFill>
            <a:srgbClr val="92D050"/>
          </a:solidFill>
          <a:ln w="952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3" name="Rectangle 63"/>
          <p:cNvSpPr txBox="1"/>
          <p:nvPr/>
        </p:nvSpPr>
        <p:spPr>
          <a:xfrm>
            <a:off x="5798225" y="1480061"/>
            <a:ext cx="27003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200" b="1" dirty="0" smtClean="0"/>
              <a:t>ПРЕДЛАГАЕМЫЕ РЕШЕНИЯ</a:t>
            </a:r>
            <a:endParaRPr lang="ru-RU" sz="1200" b="1" dirty="0"/>
          </a:p>
        </p:txBody>
      </p:sp>
      <p:sp>
        <p:nvSpPr>
          <p:cNvPr id="64" name="Овал 63"/>
          <p:cNvSpPr/>
          <p:nvPr/>
        </p:nvSpPr>
        <p:spPr>
          <a:xfrm>
            <a:off x="5495530" y="1664727"/>
            <a:ext cx="320836" cy="320836"/>
          </a:xfrm>
          <a:prstGeom prst="ellipse">
            <a:avLst/>
          </a:prstGeom>
          <a:solidFill>
            <a:srgbClr val="92D050"/>
          </a:solidFill>
          <a:ln w="952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1</a:t>
            </a:r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5" name="Овал 64"/>
          <p:cNvSpPr/>
          <p:nvPr/>
        </p:nvSpPr>
        <p:spPr>
          <a:xfrm>
            <a:off x="5510339" y="2126993"/>
            <a:ext cx="320836" cy="320836"/>
          </a:xfrm>
          <a:prstGeom prst="ellipse">
            <a:avLst/>
          </a:prstGeom>
          <a:solidFill>
            <a:srgbClr val="92D050"/>
          </a:solidFill>
          <a:ln w="952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98225" y="1601641"/>
            <a:ext cx="327394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Параллельное  согласование документов </a:t>
            </a:r>
            <a:br>
              <a:rPr lang="ru-RU" sz="900" dirty="0"/>
            </a:br>
            <a:r>
              <a:rPr lang="ru-RU" sz="900" dirty="0"/>
              <a:t>с предприятиями-разработчиками и АЭС (объединение этапов).</a:t>
            </a:r>
          </a:p>
        </p:txBody>
      </p:sp>
      <p:sp>
        <p:nvSpPr>
          <p:cNvPr id="66" name="Rectangle 63"/>
          <p:cNvSpPr txBox="1"/>
          <p:nvPr/>
        </p:nvSpPr>
        <p:spPr>
          <a:xfrm>
            <a:off x="5839717" y="2128091"/>
            <a:ext cx="30346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900" dirty="0" smtClean="0"/>
              <a:t>Введение </a:t>
            </a:r>
            <a:r>
              <a:rPr lang="ru-RU" sz="900" kern="0" dirty="0" smtClean="0">
                <a:solidFill>
                  <a:srgbClr val="000000"/>
                </a:solidFill>
              </a:rPr>
              <a:t>нормативов времени на </a:t>
            </a:r>
            <a:r>
              <a:rPr lang="ru-RU" sz="900" kern="0" dirty="0">
                <a:solidFill>
                  <a:srgbClr val="000000"/>
                </a:solidFill>
              </a:rPr>
              <a:t>этапы согласования </a:t>
            </a:r>
            <a:r>
              <a:rPr lang="ru-RU" sz="900" kern="0" dirty="0" smtClean="0">
                <a:solidFill>
                  <a:srgbClr val="000000"/>
                </a:solidFill>
              </a:rPr>
              <a:t>документов в действующие регламенты.</a:t>
            </a:r>
            <a:endParaRPr lang="ru-RU" sz="9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11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itle 5"/>
          <p:cNvSpPr txBox="1">
            <a:spLocks/>
          </p:cNvSpPr>
          <p:nvPr/>
        </p:nvSpPr>
        <p:spPr bwMode="auto">
          <a:xfrm>
            <a:off x="1207305" y="320949"/>
            <a:ext cx="6547785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5pPr>
            <a:lvl6pPr marL="457152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303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455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606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1900" dirty="0">
                <a:solidFill>
                  <a:schemeClr val="tx2"/>
                </a:solidFill>
              </a:rPr>
              <a:t>Как достигаем целевого </a:t>
            </a:r>
            <a:r>
              <a:rPr lang="ru-RU" sz="1900" dirty="0" smtClean="0">
                <a:solidFill>
                  <a:schemeClr val="tx2"/>
                </a:solidFill>
              </a:rPr>
              <a:t>состояния</a:t>
            </a:r>
            <a:endParaRPr lang="en-US" sz="1900" dirty="0">
              <a:solidFill>
                <a:schemeClr val="tx2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79107367"/>
              </p:ext>
            </p:extLst>
          </p:nvPr>
        </p:nvGraphicFramePr>
        <p:xfrm>
          <a:off x="159931" y="1103086"/>
          <a:ext cx="8655708" cy="45665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5894"/>
                <a:gridCol w="2009775"/>
                <a:gridCol w="1117600"/>
                <a:gridCol w="1107440"/>
                <a:gridCol w="3694999"/>
              </a:tblGrid>
              <a:tr h="61539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№ этапа</a:t>
                      </a:r>
                      <a:endParaRPr lang="ru-RU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7B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Наименование</a:t>
                      </a:r>
                      <a:endParaRPr lang="ru-RU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7B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Длительность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b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  <a:t> (текущая), </a:t>
                      </a:r>
                      <a:b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  <a:t>раб. дни</a:t>
                      </a:r>
                      <a:endParaRPr lang="ru-RU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7B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  <a:t>Длительность (целевая), </a:t>
                      </a:r>
                      <a:b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  <a:t>раб. дни</a:t>
                      </a:r>
                      <a:endParaRPr lang="ru-RU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7B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Предлагаемые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  <a:t> решения </a:t>
                      </a:r>
                      <a:b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  <a:t>(по результатам картирования и ПА№1)</a:t>
                      </a:r>
                      <a:endParaRPr lang="ru-RU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7BA"/>
                    </a:solidFill>
                  </a:tcPr>
                </a:tc>
              </a:tr>
              <a:tr h="822238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1 ЭТАП</a:t>
                      </a:r>
                      <a:endParaRPr lang="ru-RU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7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Согласование </a:t>
                      </a:r>
                      <a:b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ЦНИИТМАШ </a:t>
                      </a:r>
                      <a:b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Гидропресс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176</a:t>
                      </a:r>
                      <a:endParaRPr lang="en-US" sz="1000" b="1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10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228600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ru-RU" sz="1000" dirty="0" smtClean="0"/>
                        <a:t>Параллельное  согласование документов  с предприятиями-разработчиками и АЭС (объединение этапов).</a:t>
                      </a:r>
                    </a:p>
                    <a:p>
                      <a:pPr marL="228600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ru-RU" sz="1000" dirty="0" smtClean="0"/>
                        <a:t>Введение </a:t>
                      </a:r>
                      <a:r>
                        <a:rPr lang="ru-RU" sz="1000" kern="0" dirty="0" smtClean="0">
                          <a:solidFill>
                            <a:srgbClr val="000000"/>
                          </a:solidFill>
                        </a:rPr>
                        <a:t>нормативов времени на этапы согласования документов в действующие регламенты.</a:t>
                      </a:r>
                    </a:p>
                    <a:p>
                      <a:pPr marL="228600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ru-RU" sz="1000" dirty="0" smtClean="0"/>
                        <a:t>Назначение по организации замещающего сотрудника.</a:t>
                      </a:r>
                    </a:p>
                    <a:p>
                      <a:pPr marL="228600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ru-RU" sz="1000" dirty="0" smtClean="0"/>
                        <a:t>Запуск «цепочки помощи».</a:t>
                      </a:r>
                    </a:p>
                    <a:p>
                      <a:pPr marL="228600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ru-RU" sz="1000" dirty="0" smtClean="0"/>
                        <a:t>Назначение</a:t>
                      </a:r>
                      <a:r>
                        <a:rPr lang="ru-RU" sz="1000" baseline="0" dirty="0" smtClean="0"/>
                        <a:t> долгосрочного замещения в ЕОСДО.</a:t>
                      </a:r>
                      <a:endParaRPr lang="ru-RU" sz="1000" dirty="0" smtClean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222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2  ЭТАП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7B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Согласование</a:t>
                      </a:r>
                      <a:r>
                        <a:rPr lang="ru-RU" sz="1000" baseline="0" dirty="0" smtClean="0"/>
                        <a:t> с АЭС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351</a:t>
                      </a:r>
                      <a:endParaRPr lang="ru-RU" sz="10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 anchor="ctr"/>
                </a:tc>
              </a:tr>
              <a:tr h="6358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3  ЭТАП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7B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Согласование</a:t>
                      </a:r>
                      <a:r>
                        <a:rPr lang="ru-RU" sz="1000" baseline="0" dirty="0" smtClean="0"/>
                        <a:t> с КРЭА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lang="ru-RU" sz="10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0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6"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Введение нормативов по времени на этапы согласования документов в действующие регламенты.</a:t>
                      </a:r>
                    </a:p>
                  </a:txBody>
                  <a:tcPr anchor="ctr"/>
                </a:tc>
              </a:tr>
              <a:tr h="6358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4 ЭТАП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7B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Согласование</a:t>
                      </a:r>
                      <a:r>
                        <a:rPr lang="ru-RU" sz="1000" baseline="0" dirty="0" smtClean="0"/>
                        <a:t> с Ростехнадзором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164</a:t>
                      </a:r>
                      <a:endParaRPr lang="ru-RU" sz="10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10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7"/>
                        <a:tabLst/>
                        <a:defRPr/>
                      </a:pPr>
                      <a:r>
                        <a:rPr lang="ru-RU" sz="1000" dirty="0" smtClean="0"/>
                        <a:t>Разработка и внедрение типовых стандартных форм заполняемых документов.</a:t>
                      </a:r>
                      <a:endParaRPr lang="en-US" sz="1000" dirty="0" smtClean="0"/>
                    </a:p>
                  </a:txBody>
                  <a:tcPr anchor="ctr"/>
                </a:tc>
              </a:tr>
              <a:tr h="6358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5 ЭТАП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7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Утверждение решения о применении ИМ, регистрация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0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0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8"/>
                      </a:pPr>
                      <a:r>
                        <a:rPr lang="ru-RU" sz="1000" dirty="0" smtClean="0"/>
                        <a:t>Введение </a:t>
                      </a:r>
                      <a:r>
                        <a:rPr lang="ru-RU" sz="1000" kern="0" dirty="0" smtClean="0">
                          <a:solidFill>
                            <a:srgbClr val="000000"/>
                          </a:solidFill>
                        </a:rPr>
                        <a:t>нормативов по времени на этапы согласования документов в действующие регламенты.</a:t>
                      </a:r>
                      <a:endParaRPr lang="ru-RU" sz="1000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34"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ИТОГО ВПП,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  <a:t> раб. дни</a:t>
                      </a:r>
                      <a:endParaRPr lang="ru-RU" sz="1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477B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727</a:t>
                      </a:r>
                      <a:endParaRPr lang="ru-RU" sz="1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477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  <a:endParaRPr lang="ru-RU" sz="1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477BA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477B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7244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31900" y="184245"/>
            <a:ext cx="6681176" cy="5847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 smtClean="0"/>
              <a:t>Анализ влияния предлагаемых решений в процессе «…»</a:t>
            </a:r>
            <a:endParaRPr lang="en-US" dirty="0"/>
          </a:p>
        </p:txBody>
      </p:sp>
      <p:sp>
        <p:nvSpPr>
          <p:cNvPr id="32" name="Rectangle 31"/>
          <p:cNvSpPr>
            <a:spLocks/>
          </p:cNvSpPr>
          <p:nvPr/>
        </p:nvSpPr>
        <p:spPr>
          <a:xfrm>
            <a:off x="127014" y="1202938"/>
            <a:ext cx="8650287" cy="4782226"/>
          </a:xfrm>
          <a:prstGeom prst="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34" name="AutoShape 249"/>
          <p:cNvCxnSpPr>
            <a:cxnSpLocks noChangeShapeType="1"/>
            <a:stCxn id="35" idx="4"/>
            <a:endCxn id="35" idx="6"/>
          </p:cNvCxnSpPr>
          <p:nvPr/>
        </p:nvCxnSpPr>
        <p:spPr bwMode="auto">
          <a:xfrm>
            <a:off x="203463" y="2266228"/>
            <a:ext cx="1794140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AutoShape 250"/>
          <p:cNvSpPr>
            <a:spLocks noChangeArrowheads="1"/>
          </p:cNvSpPr>
          <p:nvPr/>
        </p:nvSpPr>
        <p:spPr bwMode="auto">
          <a:xfrm>
            <a:off x="203463" y="2063027"/>
            <a:ext cx="1794140" cy="203201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r>
              <a:rPr lang="ru-RU" sz="1200" b="1" dirty="0" smtClean="0"/>
              <a:t>Изменение</a:t>
            </a:r>
            <a:endParaRPr lang="ru-RU" sz="1200" dirty="0">
              <a:solidFill>
                <a:srgbClr val="808080"/>
              </a:solidFill>
            </a:endParaRPr>
          </a:p>
        </p:txBody>
      </p:sp>
      <p:cxnSp>
        <p:nvCxnSpPr>
          <p:cNvPr id="37" name="AutoShape 249"/>
          <p:cNvCxnSpPr>
            <a:cxnSpLocks noChangeShapeType="1"/>
            <a:stCxn id="38" idx="4"/>
            <a:endCxn id="38" idx="6"/>
          </p:cNvCxnSpPr>
          <p:nvPr/>
        </p:nvCxnSpPr>
        <p:spPr bwMode="auto">
          <a:xfrm>
            <a:off x="2094900" y="2266224"/>
            <a:ext cx="1794140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AutoShape 250"/>
          <p:cNvSpPr>
            <a:spLocks noChangeArrowheads="1"/>
          </p:cNvSpPr>
          <p:nvPr/>
        </p:nvSpPr>
        <p:spPr bwMode="auto">
          <a:xfrm>
            <a:off x="2094900" y="1878426"/>
            <a:ext cx="1794140" cy="387798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r>
              <a:rPr lang="ru-RU" sz="1200" b="1" dirty="0"/>
              <a:t>На кого </a:t>
            </a:r>
            <a:r>
              <a:rPr lang="ru-RU" sz="1200" b="1" dirty="0" smtClean="0"/>
              <a:t>влияет изменение</a:t>
            </a:r>
            <a:endParaRPr lang="ru-RU" sz="1200" dirty="0">
              <a:solidFill>
                <a:srgbClr val="808080"/>
              </a:solidFill>
            </a:endParaRPr>
          </a:p>
        </p:txBody>
      </p:sp>
      <p:cxnSp>
        <p:nvCxnSpPr>
          <p:cNvPr id="40" name="AutoShape 249"/>
          <p:cNvCxnSpPr>
            <a:cxnSpLocks noChangeShapeType="1"/>
            <a:stCxn id="41" idx="4"/>
            <a:endCxn id="41" idx="6"/>
          </p:cNvCxnSpPr>
          <p:nvPr/>
        </p:nvCxnSpPr>
        <p:spPr bwMode="auto">
          <a:xfrm>
            <a:off x="5711422" y="2266224"/>
            <a:ext cx="1574943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AutoShape 250"/>
          <p:cNvSpPr>
            <a:spLocks noChangeArrowheads="1"/>
          </p:cNvSpPr>
          <p:nvPr/>
        </p:nvSpPr>
        <p:spPr bwMode="auto">
          <a:xfrm>
            <a:off x="5711422" y="1693135"/>
            <a:ext cx="1574943" cy="573089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r>
              <a:rPr lang="ru-RU" sz="1200" b="1" dirty="0" smtClean="0"/>
              <a:t>Ответственный </a:t>
            </a:r>
            <a:br>
              <a:rPr lang="ru-RU" sz="1200" b="1" dirty="0" smtClean="0"/>
            </a:br>
            <a:r>
              <a:rPr lang="ru-RU" sz="1200" b="1" dirty="0" smtClean="0"/>
              <a:t>за </a:t>
            </a:r>
            <a:r>
              <a:rPr lang="ru-RU" sz="1200" b="1" dirty="0"/>
              <a:t>информирование </a:t>
            </a: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и обучение</a:t>
            </a:r>
            <a:endParaRPr lang="ru-RU" sz="1200" dirty="0">
              <a:solidFill>
                <a:srgbClr val="808080"/>
              </a:solidFill>
            </a:endParaRPr>
          </a:p>
        </p:txBody>
      </p:sp>
      <p:cxnSp>
        <p:nvCxnSpPr>
          <p:cNvPr id="43" name="AutoShape 249"/>
          <p:cNvCxnSpPr>
            <a:cxnSpLocks noChangeShapeType="1"/>
            <a:stCxn id="44" idx="4"/>
            <a:endCxn id="44" idx="6"/>
          </p:cNvCxnSpPr>
          <p:nvPr/>
        </p:nvCxnSpPr>
        <p:spPr bwMode="auto">
          <a:xfrm>
            <a:off x="7376267" y="2266228"/>
            <a:ext cx="1324584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AutoShape 250"/>
          <p:cNvSpPr>
            <a:spLocks noChangeArrowheads="1"/>
          </p:cNvSpPr>
          <p:nvPr/>
        </p:nvSpPr>
        <p:spPr bwMode="auto">
          <a:xfrm>
            <a:off x="7376267" y="2063027"/>
            <a:ext cx="1324584" cy="203201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r>
              <a:rPr lang="ru-RU" sz="1200" b="1" dirty="0" smtClean="0"/>
              <a:t>Срок</a:t>
            </a:r>
            <a:endParaRPr lang="ru-RU" sz="1200" dirty="0">
              <a:solidFill>
                <a:srgbClr val="808080"/>
              </a:solidFill>
            </a:endParaRPr>
          </a:p>
        </p:txBody>
      </p:sp>
      <p:sp>
        <p:nvSpPr>
          <p:cNvPr id="46" name="Rectangle 45"/>
          <p:cNvSpPr>
            <a:spLocks/>
          </p:cNvSpPr>
          <p:nvPr/>
        </p:nvSpPr>
        <p:spPr>
          <a:xfrm>
            <a:off x="127014" y="1157291"/>
            <a:ext cx="8650287" cy="389059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7" name="AutoShape 250"/>
          <p:cNvSpPr>
            <a:spLocks noChangeArrowheads="1"/>
          </p:cNvSpPr>
          <p:nvPr/>
        </p:nvSpPr>
        <p:spPr bwMode="auto">
          <a:xfrm>
            <a:off x="203463" y="1250254"/>
            <a:ext cx="4264025" cy="203133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r>
              <a:rPr lang="ru-RU" sz="1200" b="1" dirty="0" smtClean="0"/>
              <a:t>Оценка влияния изменений</a:t>
            </a:r>
            <a:endParaRPr lang="ru-RU" sz="1200" dirty="0">
              <a:solidFill>
                <a:srgbClr val="808080"/>
              </a:solidFill>
            </a:endParaRPr>
          </a:p>
        </p:txBody>
      </p:sp>
      <p:sp>
        <p:nvSpPr>
          <p:cNvPr id="48" name="Rectangle 7"/>
          <p:cNvSpPr txBox="1">
            <a:spLocks/>
          </p:cNvSpPr>
          <p:nvPr/>
        </p:nvSpPr>
        <p:spPr>
          <a:xfrm>
            <a:off x="203463" y="2381861"/>
            <a:ext cx="1794140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100" dirty="0"/>
              <a:t>Внесение изменений в Положение о порядке выдачи рекомендаций представителям ПАО КМЗ по вопросам повестки дня заседаний СД ДО (исключение из процесса согласования «дублирующих» шагов)</a:t>
            </a:r>
          </a:p>
        </p:txBody>
      </p:sp>
      <p:sp>
        <p:nvSpPr>
          <p:cNvPr id="49" name="Rectangle 7"/>
          <p:cNvSpPr txBox="1">
            <a:spLocks/>
          </p:cNvSpPr>
          <p:nvPr/>
        </p:nvSpPr>
        <p:spPr>
          <a:xfrm>
            <a:off x="2094900" y="2381861"/>
            <a:ext cx="17941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/>
              <a:t>топ-менеджмент ПАО «КМЗ</a:t>
            </a:r>
            <a:r>
              <a:rPr lang="ru-RU" sz="1200" dirty="0" smtClean="0"/>
              <a:t>», руководитель ДО</a:t>
            </a:r>
            <a:endParaRPr lang="ru-RU" sz="1200" dirty="0"/>
          </a:p>
        </p:txBody>
      </p:sp>
      <p:sp>
        <p:nvSpPr>
          <p:cNvPr id="51" name="Rectangle 7"/>
          <p:cNvSpPr txBox="1">
            <a:spLocks/>
          </p:cNvSpPr>
          <p:nvPr/>
        </p:nvSpPr>
        <p:spPr>
          <a:xfrm>
            <a:off x="7376267" y="2381861"/>
            <a:ext cx="132458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15.06.2017</a:t>
            </a:r>
          </a:p>
          <a:p>
            <a:pPr lvl="1"/>
            <a:endParaRPr lang="ru-RU" sz="1200" dirty="0"/>
          </a:p>
          <a:p>
            <a:pPr lvl="1"/>
            <a:r>
              <a:rPr lang="ru-RU" sz="1200" dirty="0" smtClean="0"/>
              <a:t>20.06.2017</a:t>
            </a:r>
            <a:endParaRPr lang="ru-RU" sz="1200" dirty="0"/>
          </a:p>
          <a:p>
            <a:pPr lvl="1"/>
            <a:endParaRPr lang="ru-RU" sz="1200" dirty="0" smtClean="0"/>
          </a:p>
          <a:p>
            <a:pPr lvl="1"/>
            <a:endParaRPr lang="ru-RU" sz="1200" dirty="0"/>
          </a:p>
          <a:p>
            <a:pPr lvl="1"/>
            <a:endParaRPr lang="ru-RU" sz="1200" dirty="0" smtClean="0"/>
          </a:p>
          <a:p>
            <a:pPr lvl="1"/>
            <a:endParaRPr lang="ru-RU" sz="1200" dirty="0"/>
          </a:p>
          <a:p>
            <a:pPr lvl="1"/>
            <a:r>
              <a:rPr lang="ru-RU" sz="1200" dirty="0" smtClean="0"/>
              <a:t>21.06.2017</a:t>
            </a:r>
            <a:endParaRPr lang="ru-RU" sz="1200" dirty="0"/>
          </a:p>
        </p:txBody>
      </p:sp>
      <p:cxnSp>
        <p:nvCxnSpPr>
          <p:cNvPr id="52" name="Straight Connector 51"/>
          <p:cNvCxnSpPr>
            <a:cxnSpLocks/>
          </p:cNvCxnSpPr>
          <p:nvPr/>
        </p:nvCxnSpPr>
        <p:spPr>
          <a:xfrm>
            <a:off x="203463" y="4466505"/>
            <a:ext cx="8497388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1"/>
          <p:cNvGrpSpPr>
            <a:grpSpLocks/>
          </p:cNvGrpSpPr>
          <p:nvPr/>
        </p:nvGrpSpPr>
        <p:grpSpPr bwMode="auto">
          <a:xfrm>
            <a:off x="3971545" y="1878876"/>
            <a:ext cx="1649976" cy="387352"/>
            <a:chOff x="915" y="786"/>
            <a:chExt cx="2686" cy="244"/>
          </a:xfrm>
        </p:grpSpPr>
        <p:cxnSp>
          <p:nvCxnSpPr>
            <p:cNvPr id="60" name="AutoShape 249"/>
            <p:cNvCxnSpPr>
              <a:cxnSpLocks noChangeShapeType="1"/>
              <a:stCxn id="61" idx="4"/>
              <a:endCxn id="61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" name="AutoShape 250"/>
            <p:cNvSpPr>
              <a:spLocks noChangeArrowheads="1"/>
            </p:cNvSpPr>
            <p:nvPr/>
          </p:nvSpPr>
          <p:spPr bwMode="auto">
            <a:xfrm>
              <a:off x="915" y="786"/>
              <a:ext cx="2686" cy="244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Что необходимо </a:t>
              </a:r>
              <a:r>
                <a:rPr lang="ru-RU" sz="1200" b="1" dirty="0" smtClean="0"/>
                <a:t>сделать</a:t>
              </a:r>
              <a:endParaRPr lang="ru-RU" sz="1200" dirty="0">
                <a:solidFill>
                  <a:srgbClr val="808080"/>
                </a:solidFill>
              </a:endParaRPr>
            </a:p>
          </p:txBody>
        </p:sp>
      </p:grpSp>
      <p:sp>
        <p:nvSpPr>
          <p:cNvPr id="57" name="Rectangle 7"/>
          <p:cNvSpPr txBox="1">
            <a:spLocks/>
          </p:cNvSpPr>
          <p:nvPr/>
        </p:nvSpPr>
        <p:spPr>
          <a:xfrm>
            <a:off x="4075720" y="2381861"/>
            <a:ext cx="164997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050" dirty="0" smtClean="0"/>
              <a:t>Внести изменения в ЛНА предприятий</a:t>
            </a:r>
          </a:p>
          <a:p>
            <a:pPr lvl="1"/>
            <a:r>
              <a:rPr lang="ru-RU" sz="1050" dirty="0" smtClean="0"/>
              <a:t>Провести </a:t>
            </a:r>
            <a:r>
              <a:rPr lang="ru-RU" sz="1050" dirty="0"/>
              <a:t>информирование и обучение топ-менеджмент ПАО «КМЗ», руководитель </a:t>
            </a:r>
            <a:r>
              <a:rPr lang="ru-RU" sz="1050" dirty="0" smtClean="0"/>
              <a:t>ДО</a:t>
            </a:r>
          </a:p>
          <a:p>
            <a:pPr lvl="1"/>
            <a:r>
              <a:rPr lang="ru-RU" sz="1050" dirty="0" smtClean="0"/>
              <a:t>Обеспечить </a:t>
            </a:r>
            <a:r>
              <a:rPr lang="ru-RU" sz="1050" dirty="0"/>
              <a:t>мониторинг соблюдения сроков </a:t>
            </a:r>
            <a:r>
              <a:rPr lang="ru-RU" sz="1050" dirty="0" smtClean="0"/>
              <a:t>согласования</a:t>
            </a:r>
            <a:endParaRPr lang="ru-RU" sz="1050" dirty="0"/>
          </a:p>
        </p:txBody>
      </p:sp>
      <p:sp>
        <p:nvSpPr>
          <p:cNvPr id="80" name="Rectangle 7"/>
          <p:cNvSpPr txBox="1">
            <a:spLocks/>
          </p:cNvSpPr>
          <p:nvPr/>
        </p:nvSpPr>
        <p:spPr>
          <a:xfrm>
            <a:off x="203463" y="4533908"/>
            <a:ext cx="1794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…</a:t>
            </a:r>
            <a:endParaRPr lang="ru-RU" sz="1200" dirty="0"/>
          </a:p>
        </p:txBody>
      </p:sp>
      <p:sp>
        <p:nvSpPr>
          <p:cNvPr id="81" name="Rectangle 7"/>
          <p:cNvSpPr txBox="1">
            <a:spLocks/>
          </p:cNvSpPr>
          <p:nvPr/>
        </p:nvSpPr>
        <p:spPr>
          <a:xfrm>
            <a:off x="2094900" y="4533908"/>
            <a:ext cx="1794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/>
              <a:t>…</a:t>
            </a:r>
          </a:p>
        </p:txBody>
      </p:sp>
      <p:sp>
        <p:nvSpPr>
          <p:cNvPr id="82" name="Rectangle 7"/>
          <p:cNvSpPr txBox="1">
            <a:spLocks/>
          </p:cNvSpPr>
          <p:nvPr/>
        </p:nvSpPr>
        <p:spPr>
          <a:xfrm>
            <a:off x="5711422" y="4533908"/>
            <a:ext cx="15749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/>
              <a:t>…</a:t>
            </a:r>
          </a:p>
        </p:txBody>
      </p:sp>
      <p:sp>
        <p:nvSpPr>
          <p:cNvPr id="83" name="Rectangle 7"/>
          <p:cNvSpPr txBox="1">
            <a:spLocks/>
          </p:cNvSpPr>
          <p:nvPr/>
        </p:nvSpPr>
        <p:spPr>
          <a:xfrm>
            <a:off x="7376267" y="4533908"/>
            <a:ext cx="13245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…</a:t>
            </a:r>
            <a:endParaRPr lang="ru-RU" sz="1200" dirty="0"/>
          </a:p>
        </p:txBody>
      </p:sp>
      <p:sp>
        <p:nvSpPr>
          <p:cNvPr id="84" name="Rectangle 7"/>
          <p:cNvSpPr txBox="1">
            <a:spLocks/>
          </p:cNvSpPr>
          <p:nvPr/>
        </p:nvSpPr>
        <p:spPr>
          <a:xfrm>
            <a:off x="3971545" y="4533908"/>
            <a:ext cx="16499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/>
              <a:t>…</a:t>
            </a:r>
          </a:p>
        </p:txBody>
      </p:sp>
      <p:sp>
        <p:nvSpPr>
          <p:cNvPr id="45" name="Rectangle 7"/>
          <p:cNvSpPr txBox="1">
            <a:spLocks/>
          </p:cNvSpPr>
          <p:nvPr/>
        </p:nvSpPr>
        <p:spPr>
          <a:xfrm>
            <a:off x="5621521" y="2381861"/>
            <a:ext cx="15749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Трехсвоякова М.П.</a:t>
            </a:r>
          </a:p>
          <a:p>
            <a:pPr lvl="1"/>
            <a:r>
              <a:rPr lang="ru-RU" sz="1200" dirty="0" smtClean="0"/>
              <a:t>Якунькова Е.А.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34749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itle 5"/>
          <p:cNvSpPr>
            <a:spLocks noGrp="1"/>
          </p:cNvSpPr>
          <p:nvPr>
            <p:ph type="title"/>
          </p:nvPr>
        </p:nvSpPr>
        <p:spPr>
          <a:xfrm>
            <a:off x="1231900" y="330440"/>
            <a:ext cx="6681176" cy="29238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План-график реализации </a:t>
            </a:r>
            <a:r>
              <a:rPr lang="ru-RU" dirty="0" smtClean="0"/>
              <a:t>мероприятий</a:t>
            </a: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59615859"/>
              </p:ext>
            </p:extLst>
          </p:nvPr>
        </p:nvGraphicFramePr>
        <p:xfrm>
          <a:off x="221047" y="1024933"/>
          <a:ext cx="8410486" cy="5219104"/>
        </p:xfrm>
        <a:graphic>
          <a:graphicData uri="http://schemas.openxmlformats.org/drawingml/2006/table">
            <a:tbl>
              <a:tblPr/>
              <a:tblGrid>
                <a:gridCol w="307912"/>
                <a:gridCol w="1435473"/>
                <a:gridCol w="1227308"/>
                <a:gridCol w="994568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  <a:gridCol w="177809"/>
              </a:tblGrid>
              <a:tr h="330890">
                <a:tc gridSpan="29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План-график реализации проекта "Оптимизация процесса мониторинга договорной деятельности по обслуживанию технологического оборудования"</a:t>
                      </a:r>
                    </a:p>
                  </a:txBody>
                  <a:tcPr marL="1418" marR="1418" marT="14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26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№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п.п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1418" marR="1418" marT="1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Основные события/мероприятия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Результат/Качественный показатель на выходе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Ответственный/Состав рабочей группы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мар.16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апр.17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май.17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июн.17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июл.17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авг.17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9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06-10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13-17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20-24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27-31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03-07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10-14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17-21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24-28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02-05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15-19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22-26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29-02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05-09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13-16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19-23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26-30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03-07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10-14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17-21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24-28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31-04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07-11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14-18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21-25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28-01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4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418" marR="1418" marT="1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Выявление несоответствий и ошибок при формировании отчета о проверке 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список несоответствий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руководитель проекта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FFC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 dirty="0">
                          <a:solidFill>
                            <a:srgbClr val="FFC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418" marR="1418" marT="1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Анализ выявленных несоответствий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рабочая группа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Составление предложений по устранению выявленных несоответствий 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список предложений по улучшению процесса проверки 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рабочая группа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418" marR="1418" marT="1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Проведение анализа предложенний и выбор оптимального для реализации  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оптимальное предложение для реализации 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руководитель проекта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2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418" marR="1418" marT="1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Согласование установки дополнительного програмного обеспечения 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установка программы ТОИР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руководитель проекта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418" marR="1418" marT="1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Техническая поддержка по установке програмного обеспечения 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заявка в ОИТ на установку ТОИР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рабочая группа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418" marR="1418" marT="1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Проведение обучения ТОИР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рабочая группа, руководитель проекта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4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418" marR="1418" marT="1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Проведение опытных работ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рабочая группа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418" marR="1418" marT="1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Корректировка процесса проведения проверки   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новая карта процесса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рабочая группа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3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418" marR="1418" marT="1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Подготовка к эксперименту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руководитель проекта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418" marR="1418" marT="1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Проведение эксперимента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рабочая группа, руководитель проекта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8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418" marR="1418" marT="1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Анализ выявленных улучшений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рабочая группа, руководитель проекта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418" marR="1418" marT="1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Составление отчета о проделанной работе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рабочая группа</a:t>
                      </a:r>
                    </a:p>
                  </a:txBody>
                  <a:tcPr marL="1418" marR="1418" marT="1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418" marR="1418" marT="14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2727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31900" y="330438"/>
            <a:ext cx="6681176" cy="29238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 smtClean="0"/>
              <a:t>План мероприятий по проекту «…»</a:t>
            </a:r>
            <a:endParaRPr lang="en-US" dirty="0"/>
          </a:p>
        </p:txBody>
      </p:sp>
      <p:sp>
        <p:nvSpPr>
          <p:cNvPr id="58" name="McK 1. On-page tracker"/>
          <p:cNvSpPr>
            <a:spLocks noChangeArrowheads="1"/>
          </p:cNvSpPr>
          <p:nvPr/>
        </p:nvSpPr>
        <p:spPr bwMode="auto">
          <a:xfrm>
            <a:off x="1244507" y="26988"/>
            <a:ext cx="295279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400" dirty="0" smtClean="0">
                <a:solidFill>
                  <a:srgbClr val="808080"/>
                </a:solidFill>
              </a:rPr>
              <a:t>3.2 Разработка плана мероприятий</a:t>
            </a:r>
            <a:endParaRPr lang="ru-RU" sz="1400" dirty="0">
              <a:solidFill>
                <a:srgbClr val="80808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951916"/>
              </p:ext>
            </p:extLst>
          </p:nvPr>
        </p:nvGraphicFramePr>
        <p:xfrm>
          <a:off x="119056" y="1039092"/>
          <a:ext cx="8692434" cy="4257146"/>
        </p:xfrm>
        <a:graphic>
          <a:graphicData uri="http://schemas.openxmlformats.org/drawingml/2006/table">
            <a:tbl>
              <a:tblPr/>
              <a:tblGrid>
                <a:gridCol w="162106"/>
                <a:gridCol w="726756"/>
                <a:gridCol w="207818"/>
                <a:gridCol w="1808019"/>
                <a:gridCol w="613063"/>
                <a:gridCol w="685800"/>
                <a:gridCol w="498764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342900"/>
                <a:gridCol w="675408"/>
              </a:tblGrid>
              <a:tr h="299857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мероприятий по проекту "Оптимизация процесса согласования решений о применении ИМ при изготовлении оборудования для АЭС"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0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№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Проблема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№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Мероприятие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Эффект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Отв.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Сроки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Статус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Примечание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0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Calibri"/>
                        </a:rPr>
                        <a:t>Март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Calibri"/>
                        </a:rPr>
                        <a:t>Апрель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Calibri"/>
                        </a:rPr>
                        <a:t>Май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42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5 -</a:t>
                      </a:r>
                      <a:br>
                        <a:rPr lang="ru-RU" sz="800" b="1" i="0" u="none" strike="noStrike" dirty="0" smtClean="0">
                          <a:effectLst/>
                          <a:latin typeface="Calibri"/>
                        </a:rPr>
                      </a:br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  7</a:t>
                      </a:r>
                      <a:endParaRPr lang="ru-RU" sz="8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10-14</a:t>
                      </a:r>
                      <a:endParaRPr lang="ru-RU" sz="8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17 - 21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24 - 31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1 </a:t>
                      </a:r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-</a:t>
                      </a:r>
                      <a:br>
                        <a:rPr lang="ru-RU" sz="800" b="1" i="0" u="none" strike="noStrike" dirty="0" smtClean="0">
                          <a:effectLst/>
                          <a:latin typeface="Calibri"/>
                        </a:rPr>
                      </a:br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 </a:t>
                      </a:r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7 –</a:t>
                      </a:r>
                      <a:br>
                        <a:rPr lang="ru-RU" sz="800" b="1" i="0" u="none" strike="noStrike" dirty="0" smtClean="0">
                          <a:effectLst/>
                          <a:latin typeface="Calibri"/>
                        </a:rPr>
                      </a:br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 </a:t>
                      </a:r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14 - 18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21 - 25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28 - 30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1-</a:t>
                      </a:r>
                      <a:br>
                        <a:rPr lang="ru-RU" sz="800" b="1" i="0" u="none" strike="noStrike" dirty="0" smtClean="0">
                          <a:effectLst/>
                          <a:latin typeface="Calibri"/>
                        </a:rPr>
                      </a:br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2</a:t>
                      </a:r>
                      <a:endParaRPr lang="ru-RU" sz="8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5-</a:t>
                      </a:r>
                      <a:br>
                        <a:rPr lang="ru-RU" sz="800" b="1" i="0" u="none" strike="noStrike" dirty="0" smtClean="0">
                          <a:effectLst/>
                          <a:latin typeface="Calibri"/>
                        </a:rPr>
                      </a:br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9</a:t>
                      </a:r>
                      <a:endParaRPr lang="ru-RU" sz="8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12 - 16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19 - 23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082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36000" algn="l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Задержки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b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из-за по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следова-тельного  согласования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документов с 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предприяти-ями разработчиками,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затем с АЭС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Параллельное  согласование документов  с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предприятиями разработчиками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 АЭС (объединение этапов)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Снижение ВПП 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 175 раб. дней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Кацман А.М.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05.03.14- 16.04.14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4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>
                          <a:effectLst/>
                          <a:latin typeface="Calibri"/>
                        </a:rPr>
                        <a:t>1.1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Анализ регламентирующих документов для обеспечения параллельного согласования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Кацман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А.М.</a:t>
                      </a:r>
                      <a:b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Чижова Ю.С.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05.03.14-10.03.14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Анализ рисков возникновения несоответствий при параллельном согласовании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Кацман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А.М.</a:t>
                      </a:r>
                      <a:b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Чижова Ю.С.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05.03.14-10.03.14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2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Разработка временного регламента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Кацман В.Н.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10.03.14-14.03.14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endParaRPr lang="ru-RU" sz="800" b="0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2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Запуск пилотного процесса параллельного согласования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Шутиков А.В.</a:t>
                      </a:r>
                      <a:b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Чижова Ю.С.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17.03.14-31.03.14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0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Доработка действующих регламентирующих документов для параллельного согласования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Кацман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А.М.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01.04.14-18.03.14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0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700" b="0" i="0" u="none" strike="noStrike" dirty="0" smtClean="0">
                          <a:effectLst/>
                          <a:latin typeface="Arial"/>
                        </a:rPr>
                        <a:t>…</a:t>
                      </a:r>
                      <a:r>
                        <a:rPr lang="ru-RU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7" name="Овал 86"/>
          <p:cNvSpPr/>
          <p:nvPr/>
        </p:nvSpPr>
        <p:spPr>
          <a:xfrm>
            <a:off x="476592" y="5481281"/>
            <a:ext cx="206802" cy="206802"/>
          </a:xfrm>
          <a:prstGeom prst="ellipse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 dirty="0"/>
          </a:p>
        </p:txBody>
      </p:sp>
      <p:sp>
        <p:nvSpPr>
          <p:cNvPr id="88" name="Rectangle 2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704304" y="5507375"/>
            <a:ext cx="798696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marL="1587" lvl="1" indent="0">
              <a:buNone/>
            </a:pPr>
            <a:r>
              <a:rPr lang="ru-RU" sz="1000" dirty="0" smtClean="0"/>
              <a:t> - Выполнено;             - Выполнено с замечаниями (выполняется с отставанием);            - Не выполнено;              - Срок не наступил                </a:t>
            </a:r>
            <a:endParaRPr lang="ru-RU" sz="1000" dirty="0"/>
          </a:p>
        </p:txBody>
      </p:sp>
      <p:sp>
        <p:nvSpPr>
          <p:cNvPr id="89" name="Овал 88"/>
          <p:cNvSpPr/>
          <p:nvPr/>
        </p:nvSpPr>
        <p:spPr>
          <a:xfrm>
            <a:off x="1713609" y="5484385"/>
            <a:ext cx="206802" cy="206802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 dirty="0"/>
          </a:p>
        </p:txBody>
      </p:sp>
      <p:sp>
        <p:nvSpPr>
          <p:cNvPr id="90" name="Овал 89"/>
          <p:cNvSpPr/>
          <p:nvPr/>
        </p:nvSpPr>
        <p:spPr>
          <a:xfrm>
            <a:off x="5630982" y="5484385"/>
            <a:ext cx="206802" cy="206802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 dirty="0"/>
          </a:p>
        </p:txBody>
      </p:sp>
      <p:sp>
        <p:nvSpPr>
          <p:cNvPr id="91" name="Овал 90"/>
          <p:cNvSpPr/>
          <p:nvPr/>
        </p:nvSpPr>
        <p:spPr>
          <a:xfrm>
            <a:off x="7085710" y="5484385"/>
            <a:ext cx="206802" cy="206802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 dirty="0"/>
          </a:p>
        </p:txBody>
      </p:sp>
      <p:sp>
        <p:nvSpPr>
          <p:cNvPr id="92" name="Овал 91"/>
          <p:cNvSpPr/>
          <p:nvPr/>
        </p:nvSpPr>
        <p:spPr>
          <a:xfrm>
            <a:off x="7859925" y="2172354"/>
            <a:ext cx="206802" cy="206802"/>
          </a:xfrm>
          <a:prstGeom prst="ellipse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 dirty="0"/>
          </a:p>
        </p:txBody>
      </p:sp>
      <p:sp>
        <p:nvSpPr>
          <p:cNvPr id="93" name="Овал 92"/>
          <p:cNvSpPr/>
          <p:nvPr/>
        </p:nvSpPr>
        <p:spPr>
          <a:xfrm>
            <a:off x="7859925" y="2712681"/>
            <a:ext cx="206802" cy="206802"/>
          </a:xfrm>
          <a:prstGeom prst="ellipse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 dirty="0"/>
          </a:p>
        </p:txBody>
      </p:sp>
      <p:sp>
        <p:nvSpPr>
          <p:cNvPr id="94" name="Овал 93"/>
          <p:cNvSpPr/>
          <p:nvPr/>
        </p:nvSpPr>
        <p:spPr>
          <a:xfrm>
            <a:off x="7859925" y="3169881"/>
            <a:ext cx="206802" cy="206802"/>
          </a:xfrm>
          <a:prstGeom prst="ellipse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 dirty="0"/>
          </a:p>
        </p:txBody>
      </p:sp>
      <p:sp>
        <p:nvSpPr>
          <p:cNvPr id="95" name="Овал 94"/>
          <p:cNvSpPr/>
          <p:nvPr/>
        </p:nvSpPr>
        <p:spPr>
          <a:xfrm>
            <a:off x="7859925" y="3616690"/>
            <a:ext cx="206802" cy="206802"/>
          </a:xfrm>
          <a:prstGeom prst="ellipse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 dirty="0"/>
          </a:p>
        </p:txBody>
      </p:sp>
      <p:sp>
        <p:nvSpPr>
          <p:cNvPr id="96" name="Овал 95"/>
          <p:cNvSpPr/>
          <p:nvPr/>
        </p:nvSpPr>
        <p:spPr>
          <a:xfrm>
            <a:off x="7859925" y="4014286"/>
            <a:ext cx="206802" cy="206802"/>
          </a:xfrm>
          <a:prstGeom prst="ellipse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 dirty="0"/>
          </a:p>
        </p:txBody>
      </p:sp>
      <p:sp>
        <p:nvSpPr>
          <p:cNvPr id="97" name="Овал 96"/>
          <p:cNvSpPr/>
          <p:nvPr/>
        </p:nvSpPr>
        <p:spPr>
          <a:xfrm>
            <a:off x="7859925" y="4417222"/>
            <a:ext cx="206802" cy="206802"/>
          </a:xfrm>
          <a:prstGeom prst="ellipse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xmlns="" val="11081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8772" y="325243"/>
            <a:ext cx="6650505" cy="292388"/>
          </a:xfrm>
        </p:spPr>
        <p:txBody>
          <a:bodyPr/>
          <a:lstStyle/>
          <a:p>
            <a:r>
              <a:rPr lang="ru-RU" dirty="0" smtClean="0"/>
              <a:t>План обучения участников процесса</a:t>
            </a:r>
            <a:endParaRPr lang="ru-RU" dirty="0"/>
          </a:p>
        </p:txBody>
      </p:sp>
      <p:sp>
        <p:nvSpPr>
          <p:cNvPr id="43" name="Rectangle 42"/>
          <p:cNvSpPr>
            <a:spLocks/>
          </p:cNvSpPr>
          <p:nvPr/>
        </p:nvSpPr>
        <p:spPr>
          <a:xfrm>
            <a:off x="127014" y="1157291"/>
            <a:ext cx="8650287" cy="4812689"/>
          </a:xfrm>
          <a:prstGeom prst="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>
            <a:spLocks/>
          </p:cNvSpPr>
          <p:nvPr/>
        </p:nvSpPr>
        <p:spPr>
          <a:xfrm>
            <a:off x="127014" y="1157292"/>
            <a:ext cx="8650287" cy="389059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5" name="AutoShape 250"/>
          <p:cNvSpPr>
            <a:spLocks noChangeArrowheads="1"/>
          </p:cNvSpPr>
          <p:nvPr/>
        </p:nvSpPr>
        <p:spPr bwMode="auto">
          <a:xfrm>
            <a:off x="203463" y="1250255"/>
            <a:ext cx="4264025" cy="203133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r>
              <a:rPr lang="ru-RU" sz="1200" b="1" dirty="0"/>
              <a:t>Обучение участников процесса</a:t>
            </a:r>
            <a:endParaRPr lang="ru-RU" sz="1200" dirty="0">
              <a:solidFill>
                <a:srgbClr val="808080"/>
              </a:solidFill>
            </a:endParaRPr>
          </a:p>
        </p:txBody>
      </p: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203463" y="3184957"/>
            <a:ext cx="8497388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1"/>
          <p:cNvGrpSpPr>
            <a:grpSpLocks/>
          </p:cNvGrpSpPr>
          <p:nvPr/>
        </p:nvGrpSpPr>
        <p:grpSpPr bwMode="auto">
          <a:xfrm>
            <a:off x="203463" y="1849278"/>
            <a:ext cx="1567713" cy="203201"/>
            <a:chOff x="915" y="902"/>
            <a:chExt cx="2686" cy="128"/>
          </a:xfrm>
        </p:grpSpPr>
        <p:cxnSp>
          <p:nvCxnSpPr>
            <p:cNvPr id="48" name="AutoShape 249"/>
            <p:cNvCxnSpPr>
              <a:cxnSpLocks noChangeShapeType="1"/>
              <a:stCxn id="49" idx="4"/>
              <a:endCxn id="49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 smtClean="0"/>
                <a:t>Тема</a:t>
              </a:r>
              <a:endParaRPr lang="ru-RU" sz="1200" dirty="0">
                <a:solidFill>
                  <a:srgbClr val="808080"/>
                </a:solidFill>
              </a:endParaRPr>
            </a:p>
          </p:txBody>
        </p:sp>
      </p:grpSp>
      <p:grpSp>
        <p:nvGrpSpPr>
          <p:cNvPr id="50" name="Group 1"/>
          <p:cNvGrpSpPr>
            <a:grpSpLocks/>
          </p:cNvGrpSpPr>
          <p:nvPr/>
        </p:nvGrpSpPr>
        <p:grpSpPr bwMode="auto">
          <a:xfrm>
            <a:off x="1837261" y="1849281"/>
            <a:ext cx="1567713" cy="203201"/>
            <a:chOff x="915" y="902"/>
            <a:chExt cx="2686" cy="128"/>
          </a:xfrm>
        </p:grpSpPr>
        <p:cxnSp>
          <p:nvCxnSpPr>
            <p:cNvPr id="51" name="AutoShape 249"/>
            <p:cNvCxnSpPr>
              <a:cxnSpLocks noChangeShapeType="1"/>
              <a:stCxn id="52" idx="4"/>
              <a:endCxn id="52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2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 smtClean="0"/>
                <a:t>Мероприятие</a:t>
              </a:r>
              <a:endParaRPr lang="ru-RU" sz="1200" dirty="0">
                <a:solidFill>
                  <a:srgbClr val="808080"/>
                </a:solidFill>
              </a:endParaRPr>
            </a:p>
          </p:txBody>
        </p:sp>
      </p:grpSp>
      <p:grpSp>
        <p:nvGrpSpPr>
          <p:cNvPr id="53" name="Group 1"/>
          <p:cNvGrpSpPr>
            <a:grpSpLocks/>
          </p:cNvGrpSpPr>
          <p:nvPr/>
        </p:nvGrpSpPr>
        <p:grpSpPr bwMode="auto">
          <a:xfrm>
            <a:off x="3471059" y="1849278"/>
            <a:ext cx="1567713" cy="203201"/>
            <a:chOff x="915" y="902"/>
            <a:chExt cx="2686" cy="128"/>
          </a:xfrm>
        </p:grpSpPr>
        <p:cxnSp>
          <p:nvCxnSpPr>
            <p:cNvPr id="54" name="AutoShape 249"/>
            <p:cNvCxnSpPr>
              <a:cxnSpLocks noChangeShapeType="1"/>
              <a:stCxn id="55" idx="4"/>
              <a:endCxn id="55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Участники</a:t>
              </a:r>
              <a:endParaRPr lang="ru-RU" sz="1200" dirty="0">
                <a:solidFill>
                  <a:srgbClr val="808080"/>
                </a:solidFill>
              </a:endParaRPr>
            </a:p>
          </p:txBody>
        </p:sp>
      </p:grpSp>
      <p:grpSp>
        <p:nvGrpSpPr>
          <p:cNvPr id="56" name="Group 1"/>
          <p:cNvGrpSpPr>
            <a:grpSpLocks/>
          </p:cNvGrpSpPr>
          <p:nvPr/>
        </p:nvGrpSpPr>
        <p:grpSpPr bwMode="auto">
          <a:xfrm>
            <a:off x="5104857" y="1849278"/>
            <a:ext cx="1376180" cy="203201"/>
            <a:chOff x="915" y="902"/>
            <a:chExt cx="2686" cy="128"/>
          </a:xfrm>
        </p:grpSpPr>
        <p:cxnSp>
          <p:nvCxnSpPr>
            <p:cNvPr id="57" name="AutoShape 249"/>
            <p:cNvCxnSpPr>
              <a:cxnSpLocks noChangeShapeType="1"/>
              <a:stCxn id="58" idx="4"/>
              <a:endCxn id="58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Ответственный</a:t>
              </a:r>
              <a:endParaRPr lang="ru-RU" sz="1200" dirty="0">
                <a:solidFill>
                  <a:srgbClr val="808080"/>
                </a:solidFill>
              </a:endParaRPr>
            </a:p>
          </p:txBody>
        </p:sp>
      </p:grpSp>
      <p:grpSp>
        <p:nvGrpSpPr>
          <p:cNvPr id="59" name="Group 1"/>
          <p:cNvGrpSpPr>
            <a:grpSpLocks/>
          </p:cNvGrpSpPr>
          <p:nvPr/>
        </p:nvGrpSpPr>
        <p:grpSpPr bwMode="auto">
          <a:xfrm>
            <a:off x="6547122" y="1849278"/>
            <a:ext cx="1005598" cy="203201"/>
            <a:chOff x="915" y="902"/>
            <a:chExt cx="2686" cy="128"/>
          </a:xfrm>
        </p:grpSpPr>
        <p:cxnSp>
          <p:nvCxnSpPr>
            <p:cNvPr id="60" name="AutoShape 249"/>
            <p:cNvCxnSpPr>
              <a:cxnSpLocks noChangeShapeType="1"/>
              <a:stCxn id="61" idx="4"/>
              <a:endCxn id="61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Место</a:t>
              </a:r>
              <a:endParaRPr lang="ru-RU" sz="1200" dirty="0">
                <a:solidFill>
                  <a:srgbClr val="808080"/>
                </a:solidFill>
              </a:endParaRPr>
            </a:p>
          </p:txBody>
        </p:sp>
      </p:grpSp>
      <p:grpSp>
        <p:nvGrpSpPr>
          <p:cNvPr id="62" name="Group 1"/>
          <p:cNvGrpSpPr>
            <a:grpSpLocks/>
          </p:cNvGrpSpPr>
          <p:nvPr/>
        </p:nvGrpSpPr>
        <p:grpSpPr bwMode="auto">
          <a:xfrm>
            <a:off x="7618803" y="1849278"/>
            <a:ext cx="1082048" cy="203201"/>
            <a:chOff x="915" y="902"/>
            <a:chExt cx="2686" cy="128"/>
          </a:xfrm>
        </p:grpSpPr>
        <p:cxnSp>
          <p:nvCxnSpPr>
            <p:cNvPr id="63" name="AutoShape 249"/>
            <p:cNvCxnSpPr>
              <a:cxnSpLocks noChangeShapeType="1"/>
              <a:stCxn id="64" idx="4"/>
              <a:endCxn id="64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Дата и время</a:t>
              </a:r>
              <a:endParaRPr lang="ru-RU" sz="1200" dirty="0">
                <a:solidFill>
                  <a:srgbClr val="808080"/>
                </a:solidFill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03463" y="2168112"/>
            <a:ext cx="8497388" cy="923330"/>
            <a:chOff x="203463" y="2487366"/>
            <a:chExt cx="8497388" cy="923330"/>
          </a:xfrm>
        </p:grpSpPr>
        <p:sp>
          <p:nvSpPr>
            <p:cNvPr id="66" name="Rectangle 7"/>
            <p:cNvSpPr txBox="1">
              <a:spLocks/>
            </p:cNvSpPr>
            <p:nvPr/>
          </p:nvSpPr>
          <p:spPr>
            <a:xfrm>
              <a:off x="203463" y="2487366"/>
              <a:ext cx="1633798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r>
                <a:rPr lang="ru-RU" sz="1200" dirty="0" smtClean="0"/>
                <a:t>Изменения в процес-се инициирования </a:t>
              </a:r>
              <a:r>
                <a:rPr lang="en-US" sz="1200" dirty="0" smtClean="0"/>
                <a:t/>
              </a:r>
              <a:br>
                <a:rPr lang="en-US" sz="1200" dirty="0" smtClean="0"/>
              </a:br>
              <a:r>
                <a:rPr lang="ru-RU" sz="1200" dirty="0" smtClean="0"/>
                <a:t>и подготовки решений </a:t>
              </a:r>
              <a:r>
                <a:rPr lang="en-US" sz="1200" dirty="0" smtClean="0"/>
                <a:t/>
              </a:r>
              <a:br>
                <a:rPr lang="en-US" sz="1200" dirty="0" smtClean="0"/>
              </a:br>
              <a:r>
                <a:rPr lang="ru-RU" sz="1200" dirty="0" smtClean="0"/>
                <a:t>о применении материалов</a:t>
              </a:r>
              <a:endParaRPr lang="en-US" sz="1200" dirty="0"/>
            </a:p>
          </p:txBody>
        </p:sp>
        <p:sp>
          <p:nvSpPr>
            <p:cNvPr id="67" name="Rectangle 7"/>
            <p:cNvSpPr txBox="1">
              <a:spLocks/>
            </p:cNvSpPr>
            <p:nvPr/>
          </p:nvSpPr>
          <p:spPr>
            <a:xfrm>
              <a:off x="1837261" y="2487366"/>
              <a:ext cx="156771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Семинар/ конференция</a:t>
              </a:r>
              <a:endParaRPr lang="ru-RU" sz="1200" dirty="0"/>
            </a:p>
          </p:txBody>
        </p:sp>
        <p:sp>
          <p:nvSpPr>
            <p:cNvPr id="68" name="Rectangle 7"/>
            <p:cNvSpPr txBox="1">
              <a:spLocks/>
            </p:cNvSpPr>
            <p:nvPr/>
          </p:nvSpPr>
          <p:spPr>
            <a:xfrm>
              <a:off x="3471059" y="2487366"/>
              <a:ext cx="1567713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Сотрудники отдела качества ОАО "АЭМ-Технологии"</a:t>
              </a:r>
              <a:endParaRPr lang="en-US" sz="1200" dirty="0"/>
            </a:p>
          </p:txBody>
        </p:sp>
        <p:sp>
          <p:nvSpPr>
            <p:cNvPr id="69" name="Rectangle 7"/>
            <p:cNvSpPr txBox="1">
              <a:spLocks/>
            </p:cNvSpPr>
            <p:nvPr/>
          </p:nvSpPr>
          <p:spPr>
            <a:xfrm>
              <a:off x="5104857" y="2487366"/>
              <a:ext cx="137618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Чижова Ю.С.</a:t>
              </a:r>
              <a:endParaRPr lang="en-US" sz="1200" dirty="0"/>
            </a:p>
          </p:txBody>
        </p:sp>
        <p:sp>
          <p:nvSpPr>
            <p:cNvPr id="70" name="Rectangle 7"/>
            <p:cNvSpPr txBox="1">
              <a:spLocks/>
            </p:cNvSpPr>
            <p:nvPr/>
          </p:nvSpPr>
          <p:spPr>
            <a:xfrm>
              <a:off x="7618803" y="2487366"/>
              <a:ext cx="10820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11.01.2014 г.</a:t>
              </a:r>
              <a:endParaRPr lang="en-US" sz="1200" dirty="0"/>
            </a:p>
          </p:txBody>
        </p:sp>
        <p:sp>
          <p:nvSpPr>
            <p:cNvPr id="71" name="Rectangle 7"/>
            <p:cNvSpPr txBox="1">
              <a:spLocks/>
            </p:cNvSpPr>
            <p:nvPr/>
          </p:nvSpPr>
          <p:spPr>
            <a:xfrm>
              <a:off x="6547122" y="2487366"/>
              <a:ext cx="1005598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Учебный класс АЭМ технологии</a:t>
              </a:r>
              <a:endParaRPr lang="en-US" sz="1200" dirty="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203463" y="3278472"/>
            <a:ext cx="8497388" cy="738664"/>
            <a:chOff x="203463" y="4307401"/>
            <a:chExt cx="8497388" cy="738664"/>
          </a:xfrm>
        </p:grpSpPr>
        <p:sp>
          <p:nvSpPr>
            <p:cNvPr id="73" name="Rectangle 7"/>
            <p:cNvSpPr txBox="1">
              <a:spLocks/>
            </p:cNvSpPr>
            <p:nvPr/>
          </p:nvSpPr>
          <p:spPr>
            <a:xfrm>
              <a:off x="203463" y="4307401"/>
              <a:ext cx="1567713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r>
                <a:rPr lang="ru-RU" sz="1200" dirty="0" smtClean="0"/>
                <a:t>Изменения в процес-се согласования решений о приме-нении материалов</a:t>
              </a:r>
              <a:endParaRPr lang="en-US" sz="1200" dirty="0"/>
            </a:p>
          </p:txBody>
        </p:sp>
        <p:sp>
          <p:nvSpPr>
            <p:cNvPr id="74" name="Rectangle 7"/>
            <p:cNvSpPr txBox="1">
              <a:spLocks/>
            </p:cNvSpPr>
            <p:nvPr/>
          </p:nvSpPr>
          <p:spPr>
            <a:xfrm>
              <a:off x="1837261" y="4307401"/>
              <a:ext cx="156771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Рассылка по электронной почте</a:t>
              </a:r>
              <a:endParaRPr lang="en-US" sz="1200" dirty="0"/>
            </a:p>
          </p:txBody>
        </p:sp>
        <p:sp>
          <p:nvSpPr>
            <p:cNvPr id="75" name="Rectangle 7"/>
            <p:cNvSpPr txBox="1">
              <a:spLocks/>
            </p:cNvSpPr>
            <p:nvPr/>
          </p:nvSpPr>
          <p:spPr>
            <a:xfrm>
              <a:off x="3471059" y="4307401"/>
              <a:ext cx="1567713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Сотрудники отделов качества РЭА, АЭС, </a:t>
              </a:r>
            </a:p>
          </p:txBody>
        </p:sp>
        <p:sp>
          <p:nvSpPr>
            <p:cNvPr id="76" name="Rectangle 7"/>
            <p:cNvSpPr txBox="1">
              <a:spLocks/>
            </p:cNvSpPr>
            <p:nvPr/>
          </p:nvSpPr>
          <p:spPr>
            <a:xfrm>
              <a:off x="5104857" y="4307401"/>
              <a:ext cx="137618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Мамолин О.А., РЭА, </a:t>
              </a:r>
            </a:p>
            <a:p>
              <a:pPr lvl="1"/>
              <a:r>
                <a:rPr lang="ru-RU" sz="1200" dirty="0" smtClean="0"/>
                <a:t>Иванов О.А., ЛАЭС, АЭМ, </a:t>
              </a:r>
            </a:p>
          </p:txBody>
        </p:sp>
        <p:sp>
          <p:nvSpPr>
            <p:cNvPr id="77" name="Rectangle 7"/>
            <p:cNvSpPr txBox="1">
              <a:spLocks/>
            </p:cNvSpPr>
            <p:nvPr/>
          </p:nvSpPr>
          <p:spPr>
            <a:xfrm>
              <a:off x="7618803" y="4307401"/>
              <a:ext cx="10820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12.10.2014 г.</a:t>
              </a:r>
              <a:endParaRPr lang="en-US" sz="1200" dirty="0"/>
            </a:p>
          </p:txBody>
        </p:sp>
        <p:sp>
          <p:nvSpPr>
            <p:cNvPr id="78" name="Rectangle 7"/>
            <p:cNvSpPr txBox="1">
              <a:spLocks/>
            </p:cNvSpPr>
            <p:nvPr/>
          </p:nvSpPr>
          <p:spPr>
            <a:xfrm>
              <a:off x="6547122" y="4307401"/>
              <a:ext cx="1005598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Учебные классы РЭА, </a:t>
              </a:r>
            </a:p>
          </p:txBody>
        </p:sp>
      </p:grpSp>
      <p:cxnSp>
        <p:nvCxnSpPr>
          <p:cNvPr id="95" name="Straight Connector 94"/>
          <p:cNvCxnSpPr>
            <a:cxnSpLocks/>
          </p:cNvCxnSpPr>
          <p:nvPr/>
        </p:nvCxnSpPr>
        <p:spPr>
          <a:xfrm>
            <a:off x="203463" y="4110651"/>
            <a:ext cx="8497388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oup 95"/>
          <p:cNvGrpSpPr/>
          <p:nvPr/>
        </p:nvGrpSpPr>
        <p:grpSpPr>
          <a:xfrm>
            <a:off x="203463" y="4204166"/>
            <a:ext cx="8497388" cy="738664"/>
            <a:chOff x="203463" y="4307401"/>
            <a:chExt cx="8497388" cy="738664"/>
          </a:xfrm>
        </p:grpSpPr>
        <p:sp>
          <p:nvSpPr>
            <p:cNvPr id="97" name="Rectangle 7"/>
            <p:cNvSpPr txBox="1">
              <a:spLocks/>
            </p:cNvSpPr>
            <p:nvPr/>
          </p:nvSpPr>
          <p:spPr>
            <a:xfrm>
              <a:off x="203463" y="4307401"/>
              <a:ext cx="1567713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r>
                <a:rPr lang="ru-RU" sz="1200" dirty="0" smtClean="0"/>
                <a:t>Изменения в процес-се согласования решений о приме-нении материалов</a:t>
              </a:r>
              <a:endParaRPr lang="en-US" sz="1200" dirty="0"/>
            </a:p>
          </p:txBody>
        </p:sp>
        <p:sp>
          <p:nvSpPr>
            <p:cNvPr id="98" name="Rectangle 7"/>
            <p:cNvSpPr txBox="1">
              <a:spLocks/>
            </p:cNvSpPr>
            <p:nvPr/>
          </p:nvSpPr>
          <p:spPr>
            <a:xfrm>
              <a:off x="1837261" y="4307401"/>
              <a:ext cx="1567713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Размещение информации на портале</a:t>
              </a:r>
              <a:endParaRPr lang="en-US" sz="1200" dirty="0"/>
            </a:p>
          </p:txBody>
        </p:sp>
        <p:sp>
          <p:nvSpPr>
            <p:cNvPr id="99" name="Rectangle 7"/>
            <p:cNvSpPr txBox="1">
              <a:spLocks/>
            </p:cNvSpPr>
            <p:nvPr/>
          </p:nvSpPr>
          <p:spPr>
            <a:xfrm>
              <a:off x="3471059" y="4307401"/>
              <a:ext cx="1567713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Все сотрудники</a:t>
              </a:r>
            </a:p>
          </p:txBody>
        </p:sp>
        <p:sp>
          <p:nvSpPr>
            <p:cNvPr id="100" name="Rectangle 7"/>
            <p:cNvSpPr txBox="1">
              <a:spLocks/>
            </p:cNvSpPr>
            <p:nvPr/>
          </p:nvSpPr>
          <p:spPr>
            <a:xfrm>
              <a:off x="5104857" y="4307401"/>
              <a:ext cx="137618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Мамолин О.А., РЭА, </a:t>
              </a:r>
            </a:p>
          </p:txBody>
        </p:sp>
        <p:sp>
          <p:nvSpPr>
            <p:cNvPr id="101" name="Rectangle 7"/>
            <p:cNvSpPr txBox="1">
              <a:spLocks/>
            </p:cNvSpPr>
            <p:nvPr/>
          </p:nvSpPr>
          <p:spPr>
            <a:xfrm>
              <a:off x="7618803" y="4307401"/>
              <a:ext cx="10820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24.10.2014 г.</a:t>
              </a:r>
              <a:endParaRPr lang="en-US" sz="1200" dirty="0"/>
            </a:p>
          </p:txBody>
        </p:sp>
        <p:sp>
          <p:nvSpPr>
            <p:cNvPr id="102" name="Rectangle 7"/>
            <p:cNvSpPr txBox="1">
              <a:spLocks/>
            </p:cNvSpPr>
            <p:nvPr/>
          </p:nvSpPr>
          <p:spPr>
            <a:xfrm>
              <a:off x="6547122" y="4307401"/>
              <a:ext cx="100559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Веб-портал</a:t>
              </a:r>
            </a:p>
          </p:txBody>
        </p:sp>
      </p:grpSp>
      <p:cxnSp>
        <p:nvCxnSpPr>
          <p:cNvPr id="103" name="Straight Connector 102"/>
          <p:cNvCxnSpPr>
            <a:cxnSpLocks/>
          </p:cNvCxnSpPr>
          <p:nvPr/>
        </p:nvCxnSpPr>
        <p:spPr>
          <a:xfrm>
            <a:off x="203463" y="5036345"/>
            <a:ext cx="8497388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oup 103"/>
          <p:cNvGrpSpPr/>
          <p:nvPr/>
        </p:nvGrpSpPr>
        <p:grpSpPr>
          <a:xfrm>
            <a:off x="203463" y="5129861"/>
            <a:ext cx="8497388" cy="738664"/>
            <a:chOff x="203463" y="4307401"/>
            <a:chExt cx="8497388" cy="738664"/>
          </a:xfrm>
        </p:grpSpPr>
        <p:sp>
          <p:nvSpPr>
            <p:cNvPr id="105" name="Rectangle 7"/>
            <p:cNvSpPr txBox="1">
              <a:spLocks/>
            </p:cNvSpPr>
            <p:nvPr/>
          </p:nvSpPr>
          <p:spPr>
            <a:xfrm>
              <a:off x="203463" y="4307401"/>
              <a:ext cx="1567713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r>
                <a:rPr lang="ru-RU" sz="1200" dirty="0" smtClean="0"/>
                <a:t>Изменения в процес-се согласования решений о приме-нении материалов</a:t>
              </a:r>
              <a:endParaRPr lang="en-US" sz="1200" dirty="0"/>
            </a:p>
          </p:txBody>
        </p:sp>
        <p:sp>
          <p:nvSpPr>
            <p:cNvPr id="106" name="Rectangle 7"/>
            <p:cNvSpPr txBox="1">
              <a:spLocks/>
            </p:cNvSpPr>
            <p:nvPr/>
          </p:nvSpPr>
          <p:spPr>
            <a:xfrm>
              <a:off x="1837261" y="4307401"/>
              <a:ext cx="1567713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Распространение брошюр и плакатов</a:t>
              </a:r>
              <a:endParaRPr lang="en-US" sz="1200" dirty="0"/>
            </a:p>
          </p:txBody>
        </p:sp>
        <p:sp>
          <p:nvSpPr>
            <p:cNvPr id="107" name="Rectangle 7"/>
            <p:cNvSpPr txBox="1">
              <a:spLocks/>
            </p:cNvSpPr>
            <p:nvPr/>
          </p:nvSpPr>
          <p:spPr>
            <a:xfrm>
              <a:off x="3471059" y="4307401"/>
              <a:ext cx="1567713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Сотрудники отделов качества РЭА, АЭС, </a:t>
              </a:r>
            </a:p>
          </p:txBody>
        </p:sp>
        <p:sp>
          <p:nvSpPr>
            <p:cNvPr id="108" name="Rectangle 7"/>
            <p:cNvSpPr txBox="1">
              <a:spLocks/>
            </p:cNvSpPr>
            <p:nvPr/>
          </p:nvSpPr>
          <p:spPr>
            <a:xfrm>
              <a:off x="5104857" y="4307401"/>
              <a:ext cx="137618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Иванов О.А., ЛАЭС, АЭМ, </a:t>
              </a:r>
            </a:p>
          </p:txBody>
        </p:sp>
        <p:sp>
          <p:nvSpPr>
            <p:cNvPr id="109" name="Rectangle 7"/>
            <p:cNvSpPr txBox="1">
              <a:spLocks/>
            </p:cNvSpPr>
            <p:nvPr/>
          </p:nvSpPr>
          <p:spPr>
            <a:xfrm>
              <a:off x="7618803" y="4307401"/>
              <a:ext cx="10820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24.10.2014 г.</a:t>
              </a:r>
              <a:endParaRPr lang="en-US" sz="1200" dirty="0"/>
            </a:p>
          </p:txBody>
        </p:sp>
        <p:sp>
          <p:nvSpPr>
            <p:cNvPr id="110" name="Rectangle 7"/>
            <p:cNvSpPr txBox="1">
              <a:spLocks/>
            </p:cNvSpPr>
            <p:nvPr/>
          </p:nvSpPr>
          <p:spPr>
            <a:xfrm>
              <a:off x="6547122" y="4307401"/>
              <a:ext cx="1005598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dirty="0" smtClean="0"/>
                <a:t>Стенды с информа-цией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08989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0827411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93548" name="think-cell Slide" r:id="rId29" imgW="360" imgH="360" progId="">
              <p:embed/>
            </p:oleObj>
          </a:graphicData>
        </a:graphic>
      </p:graphicFrame>
      <p:sp>
        <p:nvSpPr>
          <p:cNvPr id="2" name="Rectangle 1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0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1231900" y="267664"/>
            <a:ext cx="6681176" cy="584775"/>
          </a:xfrm>
        </p:spPr>
        <p:txBody>
          <a:bodyPr/>
          <a:lstStyle/>
          <a:p>
            <a:r>
              <a:rPr lang="ru-RU" dirty="0"/>
              <a:t>Мониторинг достигнутых результатов. Производственный анализ №2</a:t>
            </a:r>
          </a:p>
        </p:txBody>
      </p:sp>
      <p:sp>
        <p:nvSpPr>
          <p:cNvPr id="282" name="Rectangle 281"/>
          <p:cNvSpPr>
            <a:spLocks/>
          </p:cNvSpPr>
          <p:nvPr>
            <p:custDataLst>
              <p:tags r:id="rId4"/>
            </p:custDataLst>
          </p:nvPr>
        </p:nvSpPr>
        <p:spPr>
          <a:xfrm>
            <a:off x="122238" y="1227941"/>
            <a:ext cx="3698991" cy="282456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283" name="Rectangle 14"/>
          <p:cNvSpPr txBox="1"/>
          <p:nvPr>
            <p:custDataLst>
              <p:tags r:id="rId5"/>
            </p:custDataLst>
          </p:nvPr>
        </p:nvSpPr>
        <p:spPr>
          <a:xfrm>
            <a:off x="153988" y="1291441"/>
            <a:ext cx="3500437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000" b="1" dirty="0"/>
              <a:t>Мониторинг ВПП по каждому этапу процесса</a:t>
            </a:r>
          </a:p>
        </p:txBody>
      </p:sp>
      <p:sp>
        <p:nvSpPr>
          <p:cNvPr id="285" name="Rectangle 284"/>
          <p:cNvSpPr>
            <a:spLocks/>
          </p:cNvSpPr>
          <p:nvPr>
            <p:custDataLst>
              <p:tags r:id="rId6"/>
            </p:custDataLst>
          </p:nvPr>
        </p:nvSpPr>
        <p:spPr>
          <a:xfrm>
            <a:off x="122238" y="1228725"/>
            <a:ext cx="3698991" cy="5029018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375" name="Rectangle 21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4119764" y="977457"/>
            <a:ext cx="447559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marL="1587" lvl="1" indent="0">
              <a:buNone/>
            </a:pPr>
            <a:r>
              <a:rPr lang="ru-RU" sz="1000" b="1" dirty="0" smtClean="0"/>
              <a:t>- Проблема (нумерация сквозная для всего проекта)</a:t>
            </a:r>
            <a:endParaRPr lang="ru-RU" sz="1000" b="1" dirty="0"/>
          </a:p>
        </p:txBody>
      </p:sp>
      <p:sp>
        <p:nvSpPr>
          <p:cNvPr id="376" name="Rectangle 137"/>
          <p:cNvSpPr>
            <a:spLocks/>
          </p:cNvSpPr>
          <p:nvPr>
            <p:custDataLst>
              <p:tags r:id="rId8"/>
            </p:custDataLst>
          </p:nvPr>
        </p:nvSpPr>
        <p:spPr>
          <a:xfrm>
            <a:off x="3893841" y="1228725"/>
            <a:ext cx="4941531" cy="282456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377" name="Rectangle 14"/>
          <p:cNvSpPr txBox="1">
            <a:spLocks/>
          </p:cNvSpPr>
          <p:nvPr>
            <p:custDataLst>
              <p:tags r:id="rId9"/>
            </p:custDataLst>
          </p:nvPr>
        </p:nvSpPr>
        <p:spPr>
          <a:xfrm>
            <a:off x="3975389" y="1292225"/>
            <a:ext cx="491686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000" b="1" dirty="0"/>
              <a:t>Анализ </a:t>
            </a:r>
            <a:r>
              <a:rPr lang="ru-RU" sz="1000" b="1" dirty="0" smtClean="0"/>
              <a:t>и решение проблем</a:t>
            </a:r>
            <a:endParaRPr lang="ru-RU" sz="1000" b="1" dirty="0"/>
          </a:p>
        </p:txBody>
      </p:sp>
      <p:sp>
        <p:nvSpPr>
          <p:cNvPr id="380" name="Rectangle 223"/>
          <p:cNvSpPr>
            <a:spLocks/>
          </p:cNvSpPr>
          <p:nvPr>
            <p:custDataLst>
              <p:tags r:id="rId10"/>
            </p:custDataLst>
          </p:nvPr>
        </p:nvSpPr>
        <p:spPr>
          <a:xfrm>
            <a:off x="3893841" y="1228725"/>
            <a:ext cx="4941531" cy="5029018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 smtClean="0">
              <a:solidFill>
                <a:schemeClr val="tx1"/>
              </a:solidFill>
            </a:endParaRPr>
          </a:p>
        </p:txBody>
      </p:sp>
      <p:grpSp>
        <p:nvGrpSpPr>
          <p:cNvPr id="381" name="Group 18"/>
          <p:cNvGrpSpPr>
            <a:grpSpLocks/>
          </p:cNvGrpSpPr>
          <p:nvPr>
            <p:custDataLst>
              <p:tags r:id="rId11"/>
            </p:custDataLst>
          </p:nvPr>
        </p:nvGrpSpPr>
        <p:grpSpPr bwMode="auto">
          <a:xfrm>
            <a:off x="3985014" y="1673225"/>
            <a:ext cx="1347382" cy="173038"/>
            <a:chOff x="915" y="921"/>
            <a:chExt cx="2686" cy="109"/>
          </a:xfrm>
        </p:grpSpPr>
        <p:cxnSp>
          <p:nvCxnSpPr>
            <p:cNvPr id="382" name="AutoShape 249"/>
            <p:cNvCxnSpPr>
              <a:cxnSpLocks noChangeShapeType="1"/>
              <a:stCxn id="383" idx="4"/>
              <a:endCxn id="383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3" name="AutoShape 250"/>
            <p:cNvSpPr>
              <a:spLocks noChangeArrowheads="1"/>
            </p:cNvSpPr>
            <p:nvPr/>
          </p:nvSpPr>
          <p:spPr bwMode="auto">
            <a:xfrm>
              <a:off x="915" y="921"/>
              <a:ext cx="2686" cy="10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000" b="1" dirty="0"/>
                <a:t>Проблема</a:t>
              </a:r>
            </a:p>
          </p:txBody>
        </p:sp>
      </p:grpSp>
      <p:sp>
        <p:nvSpPr>
          <p:cNvPr id="384" name="Rectangle 21"/>
          <p:cNvSpPr txBox="1">
            <a:spLocks/>
          </p:cNvSpPr>
          <p:nvPr>
            <p:custDataLst>
              <p:tags r:id="rId12"/>
            </p:custDataLst>
          </p:nvPr>
        </p:nvSpPr>
        <p:spPr>
          <a:xfrm>
            <a:off x="4099314" y="2093913"/>
            <a:ext cx="134738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en-US" sz="1000" dirty="0" smtClean="0"/>
              <a:t>AM</a:t>
            </a:r>
            <a:r>
              <a:rPr lang="ru-RU" sz="1000" dirty="0" smtClean="0"/>
              <a:t>106.18</a:t>
            </a:r>
            <a:r>
              <a:rPr lang="en-US" sz="1000" dirty="0" smtClean="0"/>
              <a:t>-1</a:t>
            </a:r>
            <a:r>
              <a:rPr lang="ru-RU" sz="1000" dirty="0" smtClean="0"/>
              <a:t>5 и  АМ106.11-15</a:t>
            </a:r>
            <a:br>
              <a:rPr lang="ru-RU" sz="1000" dirty="0" smtClean="0"/>
            </a:br>
            <a:r>
              <a:rPr lang="ru-RU" sz="1000" dirty="0" smtClean="0"/>
              <a:t>Замечания </a:t>
            </a:r>
            <a:r>
              <a:rPr lang="ru-RU" sz="1000" dirty="0"/>
              <a:t>по качеству документов, </a:t>
            </a:r>
            <a:r>
              <a:rPr lang="ru-RU" sz="1000" dirty="0" smtClean="0"/>
              <a:t>доработка</a:t>
            </a:r>
            <a:endParaRPr lang="ru-RU" sz="1000" dirty="0"/>
          </a:p>
        </p:txBody>
      </p:sp>
      <p:grpSp>
        <p:nvGrpSpPr>
          <p:cNvPr id="386" name="Group 18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5445017" y="1673226"/>
            <a:ext cx="1589695" cy="173038"/>
            <a:chOff x="915" y="921"/>
            <a:chExt cx="2686" cy="109"/>
          </a:xfrm>
        </p:grpSpPr>
        <p:cxnSp>
          <p:nvCxnSpPr>
            <p:cNvPr id="387" name="AutoShape 249"/>
            <p:cNvCxnSpPr>
              <a:cxnSpLocks noChangeShapeType="1"/>
              <a:stCxn id="388" idx="4"/>
              <a:endCxn id="388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8" name="AutoShape 250"/>
            <p:cNvSpPr>
              <a:spLocks noChangeArrowheads="1"/>
            </p:cNvSpPr>
            <p:nvPr/>
          </p:nvSpPr>
          <p:spPr bwMode="auto">
            <a:xfrm>
              <a:off x="915" y="921"/>
              <a:ext cx="2686" cy="10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000" b="1" dirty="0" smtClean="0"/>
                <a:t>Коренная </a:t>
              </a:r>
              <a:r>
                <a:rPr lang="ru-RU" sz="1000" b="1" dirty="0"/>
                <a:t>причина</a:t>
              </a:r>
            </a:p>
          </p:txBody>
        </p:sp>
      </p:grpSp>
      <p:sp>
        <p:nvSpPr>
          <p:cNvPr id="389" name="Rectangle 21"/>
          <p:cNvSpPr txBox="1">
            <a:spLocks/>
          </p:cNvSpPr>
          <p:nvPr>
            <p:custDataLst>
              <p:tags r:id="rId14"/>
            </p:custDataLst>
          </p:nvPr>
        </p:nvSpPr>
        <p:spPr>
          <a:xfrm>
            <a:off x="5445017" y="2093913"/>
            <a:ext cx="158969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000" dirty="0" smtClean="0"/>
              <a:t>Замещающие сотрудники не ознакомлены с изменениями регламента </a:t>
            </a:r>
            <a:endParaRPr lang="en-US" sz="1000" dirty="0"/>
          </a:p>
        </p:txBody>
      </p:sp>
      <p:grpSp>
        <p:nvGrpSpPr>
          <p:cNvPr id="391" name="Group 18"/>
          <p:cNvGrpSpPr>
            <a:grpSpLocks/>
          </p:cNvGrpSpPr>
          <p:nvPr>
            <p:custDataLst>
              <p:tags r:id="rId15"/>
            </p:custDataLst>
          </p:nvPr>
        </p:nvGrpSpPr>
        <p:grpSpPr bwMode="auto">
          <a:xfrm>
            <a:off x="7146951" y="1519240"/>
            <a:ext cx="1659042" cy="327026"/>
            <a:chOff x="915" y="824"/>
            <a:chExt cx="2686" cy="206"/>
          </a:xfrm>
        </p:grpSpPr>
        <p:cxnSp>
          <p:nvCxnSpPr>
            <p:cNvPr id="392" name="AutoShape 249"/>
            <p:cNvCxnSpPr>
              <a:cxnSpLocks noChangeShapeType="1"/>
              <a:stCxn id="393" idx="4"/>
              <a:endCxn id="393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3" name="AutoShape 250"/>
            <p:cNvSpPr>
              <a:spLocks noChangeArrowheads="1"/>
            </p:cNvSpPr>
            <p:nvPr/>
          </p:nvSpPr>
          <p:spPr bwMode="auto">
            <a:xfrm>
              <a:off x="915" y="824"/>
              <a:ext cx="2686" cy="20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000" b="1" dirty="0" smtClean="0"/>
                <a:t>Предлагаемые </a:t>
              </a:r>
              <a:r>
                <a:rPr lang="ru-RU" sz="1000" b="1" dirty="0"/>
                <a:t>решения</a:t>
              </a:r>
            </a:p>
          </p:txBody>
        </p:sp>
      </p:grpSp>
      <p:sp>
        <p:nvSpPr>
          <p:cNvPr id="394" name="Rectangle 21"/>
          <p:cNvSpPr txBox="1">
            <a:spLocks/>
          </p:cNvSpPr>
          <p:nvPr>
            <p:custDataLst>
              <p:tags r:id="rId16"/>
            </p:custDataLst>
          </p:nvPr>
        </p:nvSpPr>
        <p:spPr>
          <a:xfrm>
            <a:off x="7146951" y="2081213"/>
            <a:ext cx="171353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000" dirty="0" smtClean="0"/>
              <a:t>Определить круг замещающих сотрудников</a:t>
            </a:r>
          </a:p>
          <a:p>
            <a:pPr lvl="1"/>
            <a:r>
              <a:rPr lang="ru-RU" sz="1000" dirty="0" smtClean="0"/>
              <a:t>Провести информирование и обучение замещающих сотрудников </a:t>
            </a:r>
          </a:p>
        </p:txBody>
      </p:sp>
      <p:graphicFrame>
        <p:nvGraphicFramePr>
          <p:cNvPr id="4" name="Диаграмма 3"/>
          <p:cNvGraphicFramePr/>
          <p:nvPr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xmlns="" val="1898622746"/>
              </p:ext>
            </p:extLst>
          </p:nvPr>
        </p:nvGraphicFramePr>
        <p:xfrm>
          <a:off x="178461" y="1562662"/>
          <a:ext cx="3533773" cy="4592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0"/>
          </a:graphicData>
        </a:graphic>
      </p:graphicFrame>
      <p:sp>
        <p:nvSpPr>
          <p:cNvPr id="221" name="Text Placeholder 56"/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520777" y="1666877"/>
            <a:ext cx="512763" cy="13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b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sym typeface="+mn-lt"/>
              </a:rPr>
              <a:t>Раб. дни</a:t>
            </a:r>
            <a:endParaRPr lang="en-US" sz="1000" dirty="0">
              <a:solidFill>
                <a:schemeClr val="bg1">
                  <a:lumMod val="50000"/>
                </a:schemeClr>
              </a:solidFill>
              <a:sym typeface="+mn-lt"/>
            </a:endParaRPr>
          </a:p>
        </p:txBody>
      </p:sp>
      <p:sp>
        <p:nvSpPr>
          <p:cNvPr id="195" name="Стрелка вправо 194"/>
          <p:cNvSpPr/>
          <p:nvPr>
            <p:custDataLst>
              <p:tags r:id="rId19"/>
            </p:custDataLst>
          </p:nvPr>
        </p:nvSpPr>
        <p:spPr bwMode="auto">
          <a:xfrm rot="10800000">
            <a:off x="3496623" y="2330081"/>
            <a:ext cx="128587" cy="152400"/>
          </a:xfrm>
          <a:prstGeom prst="rightArrow">
            <a:avLst>
              <a:gd name="adj1" fmla="val 100000"/>
              <a:gd name="adj2" fmla="val 84545"/>
            </a:avLst>
          </a:prstGeom>
          <a:solidFill>
            <a:schemeClr val="tx1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220" name="Прямоугольник 219"/>
          <p:cNvSpPr/>
          <p:nvPr>
            <p:custDataLst>
              <p:tags r:id="rId20"/>
            </p:custDataLst>
          </p:nvPr>
        </p:nvSpPr>
        <p:spPr bwMode="auto">
          <a:xfrm>
            <a:off x="3653295" y="2317220"/>
            <a:ext cx="139700" cy="1524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lang="ru-RU" sz="1000" dirty="0" smtClean="0">
                <a:solidFill>
                  <a:schemeClr val="tx1"/>
                </a:solidFill>
              </a:rPr>
              <a:t>52</a:t>
            </a:r>
            <a:endParaRPr lang="ru-RU" sz="1000" dirty="0" smtClean="0">
              <a:solidFill>
                <a:schemeClr val="tx1"/>
              </a:solidFill>
              <a:sym typeface="+mn-lt"/>
            </a:endParaRPr>
          </a:p>
        </p:txBody>
      </p:sp>
      <p:cxnSp>
        <p:nvCxnSpPr>
          <p:cNvPr id="260" name="Прямая соединительная линия 47"/>
          <p:cNvCxnSpPr/>
          <p:nvPr>
            <p:custDataLst>
              <p:tags r:id="rId21"/>
            </p:custDataLst>
          </p:nvPr>
        </p:nvCxnSpPr>
        <p:spPr>
          <a:xfrm flipV="1">
            <a:off x="1696652" y="1950443"/>
            <a:ext cx="0" cy="2088000"/>
          </a:xfrm>
          <a:prstGeom prst="line">
            <a:avLst/>
          </a:prstGeom>
          <a:ln w="19050">
            <a:solidFill>
              <a:schemeClr val="accent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>
            <p:custDataLst>
              <p:tags r:id="rId22"/>
            </p:custDataLst>
          </p:nvPr>
        </p:nvSpPr>
        <p:spPr>
          <a:xfrm>
            <a:off x="1771032" y="1601102"/>
            <a:ext cx="931453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 smtClean="0"/>
              <a:t>Введены дополнения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ru-RU" sz="1000" dirty="0" smtClean="0"/>
              <a:t>к</a:t>
            </a:r>
            <a:r>
              <a:rPr lang="en-US" sz="1000" dirty="0"/>
              <a:t> </a:t>
            </a:r>
            <a:r>
              <a:rPr lang="ru-RU" sz="1000" dirty="0" smtClean="0"/>
              <a:t>регламенту</a:t>
            </a:r>
            <a:endParaRPr lang="ru-RU" sz="1000" dirty="0"/>
          </a:p>
        </p:txBody>
      </p:sp>
      <p:sp>
        <p:nvSpPr>
          <p:cNvPr id="55" name="10-конечная звезда 54"/>
          <p:cNvSpPr/>
          <p:nvPr>
            <p:custDataLst>
              <p:tags r:id="rId23"/>
            </p:custDataLst>
          </p:nvPr>
        </p:nvSpPr>
        <p:spPr>
          <a:xfrm>
            <a:off x="1076325" y="3608691"/>
            <a:ext cx="242472" cy="182864"/>
          </a:xfrm>
          <a:prstGeom prst="star10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56" name="10-конечная звезда 55"/>
          <p:cNvSpPr/>
          <p:nvPr>
            <p:custDataLst>
              <p:tags r:id="rId24"/>
            </p:custDataLst>
          </p:nvPr>
        </p:nvSpPr>
        <p:spPr>
          <a:xfrm>
            <a:off x="1390680" y="3608691"/>
            <a:ext cx="242472" cy="182864"/>
          </a:xfrm>
          <a:prstGeom prst="star10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57" name="10-конечная звезда 56"/>
          <p:cNvSpPr/>
          <p:nvPr>
            <p:custDataLst>
              <p:tags r:id="rId25"/>
            </p:custDataLst>
          </p:nvPr>
        </p:nvSpPr>
        <p:spPr>
          <a:xfrm>
            <a:off x="3792223" y="958332"/>
            <a:ext cx="287137" cy="216000"/>
          </a:xfrm>
          <a:prstGeom prst="star10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№</a:t>
            </a:r>
          </a:p>
        </p:txBody>
      </p:sp>
      <p:sp>
        <p:nvSpPr>
          <p:cNvPr id="58" name="10-конечная звезда 57"/>
          <p:cNvSpPr/>
          <p:nvPr>
            <p:custDataLst>
              <p:tags r:id="rId26"/>
            </p:custDataLst>
          </p:nvPr>
        </p:nvSpPr>
        <p:spPr>
          <a:xfrm>
            <a:off x="3923924" y="2052320"/>
            <a:ext cx="287137" cy="216000"/>
          </a:xfrm>
          <a:prstGeom prst="star10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xmlns="" val="73795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695199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39714" name="think-cell Slide" r:id="rId4" imgW="360" imgH="360" progId="">
              <p:embed/>
            </p:oleObj>
          </a:graphicData>
        </a:graphic>
      </p:graphicFrame>
      <p:grpSp>
        <p:nvGrpSpPr>
          <p:cNvPr id="141" name="Group 140"/>
          <p:cNvGrpSpPr/>
          <p:nvPr/>
        </p:nvGrpSpPr>
        <p:grpSpPr>
          <a:xfrm>
            <a:off x="5646608" y="1214931"/>
            <a:ext cx="2182284" cy="3527426"/>
            <a:chOff x="5646608" y="1011731"/>
            <a:chExt cx="2182284" cy="3730626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5646608" y="1011731"/>
              <a:ext cx="0" cy="3730626"/>
            </a:xfrm>
            <a:prstGeom prst="line">
              <a:avLst/>
            </a:prstGeom>
            <a:ln w="38100">
              <a:gradFill>
                <a:gsLst>
                  <a:gs pos="0">
                    <a:schemeClr val="accent2"/>
                  </a:gs>
                  <a:gs pos="90000">
                    <a:schemeClr val="bg1"/>
                  </a:gs>
                  <a:gs pos="100000">
                    <a:schemeClr val="bg1"/>
                  </a:gs>
                </a:gsLst>
                <a:lin ang="5400000" scaled="0"/>
              </a:gra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6737750" y="1011731"/>
              <a:ext cx="0" cy="3730626"/>
            </a:xfrm>
            <a:prstGeom prst="line">
              <a:avLst/>
            </a:prstGeom>
            <a:ln w="38100">
              <a:gradFill>
                <a:gsLst>
                  <a:gs pos="0">
                    <a:schemeClr val="accent2"/>
                  </a:gs>
                  <a:gs pos="90000">
                    <a:schemeClr val="bg1"/>
                  </a:gs>
                  <a:gs pos="100000">
                    <a:schemeClr val="bg1"/>
                  </a:gs>
                </a:gsLst>
                <a:lin ang="5400000" scaled="0"/>
              </a:gra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7828892" y="1011731"/>
              <a:ext cx="0" cy="3730626"/>
            </a:xfrm>
            <a:prstGeom prst="line">
              <a:avLst/>
            </a:prstGeom>
            <a:ln w="38100">
              <a:gradFill>
                <a:gsLst>
                  <a:gs pos="0">
                    <a:schemeClr val="accent2"/>
                  </a:gs>
                  <a:gs pos="90000">
                    <a:schemeClr val="bg1"/>
                  </a:gs>
                  <a:gs pos="100000">
                    <a:schemeClr val="bg1"/>
                  </a:gs>
                </a:gsLst>
                <a:lin ang="5400000" scaled="0"/>
              </a:gra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Line 11"/>
          <p:cNvSpPr>
            <a:spLocks noChangeShapeType="1"/>
          </p:cNvSpPr>
          <p:nvPr/>
        </p:nvSpPr>
        <p:spPr bwMode="auto">
          <a:xfrm>
            <a:off x="4420280" y="4024498"/>
            <a:ext cx="0" cy="46521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51" name="Line 31"/>
          <p:cNvSpPr>
            <a:spLocks noChangeShapeType="1"/>
          </p:cNvSpPr>
          <p:nvPr/>
        </p:nvSpPr>
        <p:spPr bwMode="auto">
          <a:xfrm>
            <a:off x="914103" y="2007385"/>
            <a:ext cx="7931447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52" name="Line 32"/>
          <p:cNvSpPr>
            <a:spLocks noChangeShapeType="1"/>
          </p:cNvSpPr>
          <p:nvPr/>
        </p:nvSpPr>
        <p:spPr bwMode="auto">
          <a:xfrm>
            <a:off x="914103" y="2598795"/>
            <a:ext cx="7931447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53" name="Line 33"/>
          <p:cNvSpPr>
            <a:spLocks noChangeShapeType="1"/>
          </p:cNvSpPr>
          <p:nvPr/>
        </p:nvSpPr>
        <p:spPr bwMode="auto">
          <a:xfrm flipH="1">
            <a:off x="127014" y="3190205"/>
            <a:ext cx="8718536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54" name="Line 34"/>
          <p:cNvSpPr>
            <a:spLocks noChangeShapeType="1"/>
          </p:cNvSpPr>
          <p:nvPr/>
        </p:nvSpPr>
        <p:spPr bwMode="auto">
          <a:xfrm flipV="1">
            <a:off x="914103" y="3966281"/>
            <a:ext cx="7931447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60" name="Rectangle 54"/>
          <p:cNvSpPr>
            <a:spLocks noChangeArrowheads="1"/>
          </p:cNvSpPr>
          <p:nvPr/>
        </p:nvSpPr>
        <p:spPr bwMode="auto">
          <a:xfrm>
            <a:off x="4629949" y="2215182"/>
            <a:ext cx="4215601" cy="175816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117" name="Group 116"/>
          <p:cNvGrpSpPr/>
          <p:nvPr/>
        </p:nvGrpSpPr>
        <p:grpSpPr>
          <a:xfrm>
            <a:off x="4629949" y="2771584"/>
            <a:ext cx="4215601" cy="245832"/>
            <a:chOff x="4771892" y="2595067"/>
            <a:chExt cx="3987528" cy="245832"/>
          </a:xfrm>
        </p:grpSpPr>
        <p:sp>
          <p:nvSpPr>
            <p:cNvPr id="63" name="Rectangle 71"/>
            <p:cNvSpPr>
              <a:spLocks noChangeArrowheads="1"/>
            </p:cNvSpPr>
            <p:nvPr/>
          </p:nvSpPr>
          <p:spPr bwMode="auto">
            <a:xfrm>
              <a:off x="4771892" y="2630075"/>
              <a:ext cx="3987528" cy="17581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defTabSz="89611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4" name="Oval 72"/>
            <p:cNvSpPr>
              <a:spLocks noChangeArrowheads="1"/>
            </p:cNvSpPr>
            <p:nvPr/>
          </p:nvSpPr>
          <p:spPr bwMode="auto">
            <a:xfrm>
              <a:off x="6995249" y="2595067"/>
              <a:ext cx="528974" cy="24583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algn="ctr" defTabSz="896112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kern="0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3</a:t>
              </a:r>
              <a:endParaRPr lang="ru-RU" sz="1200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66" name="Rectangle 88"/>
          <p:cNvSpPr>
            <a:spLocks noChangeArrowheads="1"/>
          </p:cNvSpPr>
          <p:nvPr/>
        </p:nvSpPr>
        <p:spPr bwMode="auto">
          <a:xfrm>
            <a:off x="4629949" y="3490335"/>
            <a:ext cx="4215601" cy="17581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48" name="Group 47"/>
          <p:cNvGrpSpPr>
            <a:grpSpLocks/>
          </p:cNvGrpSpPr>
          <p:nvPr/>
        </p:nvGrpSpPr>
        <p:grpSpPr>
          <a:xfrm>
            <a:off x="4629949" y="4179015"/>
            <a:ext cx="4215601" cy="245832"/>
            <a:chOff x="4771892" y="3961800"/>
            <a:chExt cx="3987528" cy="245832"/>
          </a:xfrm>
        </p:grpSpPr>
        <p:sp>
          <p:nvSpPr>
            <p:cNvPr id="69" name="Rectangle 105"/>
            <p:cNvSpPr>
              <a:spLocks noChangeArrowheads="1"/>
            </p:cNvSpPr>
            <p:nvPr/>
          </p:nvSpPr>
          <p:spPr bwMode="auto">
            <a:xfrm>
              <a:off x="4771892" y="3996808"/>
              <a:ext cx="3987528" cy="17581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defTabSz="89611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0" name="Oval 106"/>
            <p:cNvSpPr>
              <a:spLocks noChangeArrowheads="1"/>
            </p:cNvSpPr>
            <p:nvPr/>
          </p:nvSpPr>
          <p:spPr bwMode="auto">
            <a:xfrm>
              <a:off x="6995249" y="3961800"/>
              <a:ext cx="528974" cy="24583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algn="ctr" defTabSz="896112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kern="0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3</a:t>
              </a:r>
              <a:endParaRPr lang="ru-RU" sz="1200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72" name="Text Box 123"/>
          <p:cNvSpPr txBox="1">
            <a:spLocks noChangeArrowheads="1"/>
          </p:cNvSpPr>
          <p:nvPr/>
        </p:nvSpPr>
        <p:spPr bwMode="auto">
          <a:xfrm>
            <a:off x="4988865" y="1317814"/>
            <a:ext cx="84960" cy="16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1</a:t>
            </a:r>
            <a:endParaRPr lang="ru-RU" sz="1200" i="1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4629949" y="4748623"/>
            <a:ext cx="12698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1200" kern="0" dirty="0">
                <a:solidFill>
                  <a:srgbClr val="000000"/>
                </a:solidFill>
              </a:rPr>
              <a:t>Комментарии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56294" y="5900437"/>
            <a:ext cx="1712674" cy="275153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r>
              <a:rPr lang="ru-RU" sz="1200" b="1" dirty="0"/>
              <a:t>Итого: средний бал</a:t>
            </a:r>
          </a:p>
        </p:txBody>
      </p:sp>
      <p:sp>
        <p:nvSpPr>
          <p:cNvPr id="80" name="TextBox 79"/>
          <p:cNvSpPr txBox="1">
            <a:spLocks/>
          </p:cNvSpPr>
          <p:nvPr/>
        </p:nvSpPr>
        <p:spPr>
          <a:xfrm>
            <a:off x="127014" y="3290384"/>
            <a:ext cx="493992" cy="1247020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89611" tIns="44806" rIns="89611" bIns="44806" rtlCol="0" anchor="ctr">
            <a:noAutofit/>
          </a:bodyPr>
          <a:lstStyle>
            <a:defPPr>
              <a:defRPr lang="en-US"/>
            </a:defPPr>
            <a:lvl1pPr algn="ctr">
              <a:defRPr sz="12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</a:rPr>
              <a:t>Поддержка пользователей</a:t>
            </a:r>
          </a:p>
        </p:txBody>
      </p:sp>
      <p:grpSp>
        <p:nvGrpSpPr>
          <p:cNvPr id="120" name="Group 119"/>
          <p:cNvGrpSpPr>
            <a:grpSpLocks/>
          </p:cNvGrpSpPr>
          <p:nvPr/>
        </p:nvGrpSpPr>
        <p:grpSpPr>
          <a:xfrm>
            <a:off x="4629949" y="5020325"/>
            <a:ext cx="4215601" cy="846894"/>
            <a:chOff x="4882662" y="5125100"/>
            <a:chExt cx="3962888" cy="846894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6174882" y="5125100"/>
              <a:ext cx="2670668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>
              <a:off x="4882662" y="5336824"/>
              <a:ext cx="3962888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>
              <a:off x="4882662" y="5548547"/>
              <a:ext cx="3962888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>
              <a:off x="4882662" y="5760271"/>
              <a:ext cx="3962888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>
              <a:off x="4882662" y="5971994"/>
              <a:ext cx="3962888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31900" y="330438"/>
            <a:ext cx="6681176" cy="29238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Анкетирование </a:t>
            </a:r>
            <a:r>
              <a:rPr lang="ru-RU" dirty="0" smtClean="0"/>
              <a:t>№2 заказчиков по процессу «…»</a:t>
            </a:r>
            <a:endParaRPr lang="ru-RU" dirty="0"/>
          </a:p>
        </p:txBody>
      </p:sp>
      <p:sp>
        <p:nvSpPr>
          <p:cNvPr id="109" name="Text Box 123"/>
          <p:cNvSpPr txBox="1">
            <a:spLocks noChangeArrowheads="1"/>
          </p:cNvSpPr>
          <p:nvPr/>
        </p:nvSpPr>
        <p:spPr bwMode="auto">
          <a:xfrm>
            <a:off x="6103237" y="1317814"/>
            <a:ext cx="84960" cy="16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</a:t>
            </a:r>
            <a:endParaRPr lang="ru-RU" sz="1200" i="1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0" name="Text Box 123"/>
          <p:cNvSpPr txBox="1">
            <a:spLocks noChangeArrowheads="1"/>
          </p:cNvSpPr>
          <p:nvPr/>
        </p:nvSpPr>
        <p:spPr bwMode="auto">
          <a:xfrm>
            <a:off x="7217609" y="1317814"/>
            <a:ext cx="84960" cy="16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111" name="Text Box 123"/>
          <p:cNvSpPr txBox="1">
            <a:spLocks noChangeArrowheads="1"/>
          </p:cNvSpPr>
          <p:nvPr/>
        </p:nvSpPr>
        <p:spPr bwMode="auto">
          <a:xfrm>
            <a:off x="8331982" y="1317814"/>
            <a:ext cx="84960" cy="16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116" name="TextBox 115"/>
          <p:cNvSpPr txBox="1">
            <a:spLocks/>
          </p:cNvSpPr>
          <p:nvPr/>
        </p:nvSpPr>
        <p:spPr>
          <a:xfrm>
            <a:off x="127014" y="4748623"/>
            <a:ext cx="493992" cy="1426967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89611" tIns="44806" rIns="89611" bIns="44806" rtlCol="0" anchor="ctr">
            <a:noAutofit/>
          </a:bodyPr>
          <a:lstStyle>
            <a:defPPr>
              <a:defRPr lang="en-US"/>
            </a:defPPr>
            <a:lvl1pPr algn="ctr">
              <a:defRPr sz="12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</a:rPr>
              <a:t>Комментарии</a:t>
            </a:r>
          </a:p>
        </p:txBody>
      </p:sp>
      <p:sp>
        <p:nvSpPr>
          <p:cNvPr id="57" name="Rectangle 37"/>
          <p:cNvSpPr>
            <a:spLocks noChangeArrowheads="1"/>
          </p:cNvSpPr>
          <p:nvPr/>
        </p:nvSpPr>
        <p:spPr bwMode="auto">
          <a:xfrm>
            <a:off x="4629949" y="1623772"/>
            <a:ext cx="4215601" cy="17581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/>
          <a:extLst/>
        </p:spPr>
        <p:txBody>
          <a:bodyPr wrap="none" lIns="0" tIns="0" rIns="0" bIns="0" anchor="ctr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723191" y="2118424"/>
            <a:ext cx="3719844" cy="369332"/>
            <a:chOff x="723191" y="2019823"/>
            <a:chExt cx="3719844" cy="369332"/>
          </a:xfrm>
        </p:grpSpPr>
        <p:sp>
          <p:nvSpPr>
            <p:cNvPr id="27" name="Rectangle 27"/>
            <p:cNvSpPr txBox="1">
              <a:spLocks/>
            </p:cNvSpPr>
            <p:nvPr/>
          </p:nvSpPr>
          <p:spPr>
            <a:xfrm>
              <a:off x="914103" y="2019823"/>
              <a:ext cx="35289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kern="0" dirty="0">
                  <a:solidFill>
                    <a:srgbClr val="000000"/>
                  </a:solidFill>
                </a:rPr>
                <a:t>Стал ли процесс за последние полгода </a:t>
              </a:r>
              <a:r>
                <a:rPr lang="en-US" sz="1200" kern="0" dirty="0" smtClean="0">
                  <a:solidFill>
                    <a:srgbClr val="000000"/>
                  </a:solidFill>
                </a:rPr>
                <a:t/>
              </a:r>
              <a:br>
                <a:rPr lang="en-US" sz="1200" kern="0" dirty="0" smtClean="0">
                  <a:solidFill>
                    <a:srgbClr val="000000"/>
                  </a:solidFill>
                </a:rPr>
              </a:br>
              <a:r>
                <a:rPr lang="ru-RU" sz="1200" kern="0" dirty="0" smtClean="0">
                  <a:solidFill>
                    <a:srgbClr val="000000"/>
                  </a:solidFill>
                </a:rPr>
                <a:t>проще </a:t>
              </a:r>
              <a:r>
                <a:rPr lang="ru-RU" sz="1200" kern="0" dirty="0">
                  <a:solidFill>
                    <a:srgbClr val="000000"/>
                  </a:solidFill>
                </a:rPr>
                <a:t>для Вас?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2" name="Oval 30"/>
            <p:cNvSpPr>
              <a:spLocks noChangeArrowheads="1"/>
            </p:cNvSpPr>
            <p:nvPr/>
          </p:nvSpPr>
          <p:spPr bwMode="auto">
            <a:xfrm>
              <a:off x="723191" y="2019823"/>
              <a:ext cx="279604" cy="27382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lIns="89611" tIns="44806" rIns="89611" bIns="44806" anchor="ctr">
              <a:noAutofit/>
            </a:bodyPr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43" name="Group 142"/>
          <p:cNvGrpSpPr>
            <a:grpSpLocks/>
          </p:cNvGrpSpPr>
          <p:nvPr/>
        </p:nvGrpSpPr>
        <p:grpSpPr>
          <a:xfrm>
            <a:off x="723191" y="1527014"/>
            <a:ext cx="3719844" cy="1552152"/>
            <a:chOff x="723191" y="1527014"/>
            <a:chExt cx="3719844" cy="1552152"/>
          </a:xfrm>
        </p:grpSpPr>
        <p:sp>
          <p:nvSpPr>
            <p:cNvPr id="31" name="Rectangle 31"/>
            <p:cNvSpPr txBox="1">
              <a:spLocks/>
            </p:cNvSpPr>
            <p:nvPr/>
          </p:nvSpPr>
          <p:spPr>
            <a:xfrm>
              <a:off x="914103" y="1527014"/>
              <a:ext cx="35289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kern="0" dirty="0">
                  <a:solidFill>
                    <a:srgbClr val="000000"/>
                  </a:solidFill>
                </a:rPr>
                <a:t>Удовлетворены ли Вы в целом работой процесса</a:t>
              </a:r>
              <a:r>
                <a:rPr lang="en-US" sz="1200" kern="0" dirty="0">
                  <a:solidFill>
                    <a:srgbClr val="000000"/>
                  </a:solidFill>
                </a:rPr>
                <a:t>?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723191" y="2709834"/>
              <a:ext cx="3719844" cy="369332"/>
              <a:chOff x="723191" y="2615039"/>
              <a:chExt cx="3719844" cy="369332"/>
            </a:xfrm>
          </p:grpSpPr>
          <p:sp>
            <p:nvSpPr>
              <p:cNvPr id="23" name="Rectangle 23"/>
              <p:cNvSpPr txBox="1">
                <a:spLocks/>
              </p:cNvSpPr>
              <p:nvPr/>
            </p:nvSpPr>
            <p:spPr>
              <a:xfrm>
                <a:off x="914103" y="2615039"/>
                <a:ext cx="352893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lvl="1"/>
                <a:r>
                  <a:rPr lang="ru-RU" sz="1200" kern="0" dirty="0" smtClean="0">
                    <a:solidFill>
                      <a:srgbClr val="000000"/>
                    </a:solidFill>
                  </a:rPr>
                  <a:t>Сократилась ли длительность </a:t>
                </a:r>
                <a:r>
                  <a:rPr lang="ru-RU" sz="1200" kern="0" dirty="0">
                    <a:solidFill>
                      <a:srgbClr val="000000"/>
                    </a:solidFill>
                  </a:rPr>
                  <a:t>протекания </a:t>
                </a:r>
                <a:r>
                  <a:rPr lang="en-US" sz="1200" kern="0" dirty="0" smtClean="0">
                    <a:solidFill>
                      <a:srgbClr val="000000"/>
                    </a:solidFill>
                  </a:rPr>
                  <a:t/>
                </a:r>
                <a:br>
                  <a:rPr lang="en-US" sz="1200" kern="0" dirty="0" smtClean="0">
                    <a:solidFill>
                      <a:srgbClr val="000000"/>
                    </a:solidFill>
                  </a:rPr>
                </a:br>
                <a:r>
                  <a:rPr lang="ru-RU" sz="1200" kern="0" dirty="0" smtClean="0">
                    <a:solidFill>
                      <a:srgbClr val="000000"/>
                    </a:solidFill>
                  </a:rPr>
                  <a:t>процесса за </a:t>
                </a:r>
                <a:r>
                  <a:rPr lang="ru-RU" sz="1200" kern="0" dirty="0">
                    <a:solidFill>
                      <a:srgbClr val="000000"/>
                    </a:solidFill>
                  </a:rPr>
                  <a:t>последние полгода?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" name="Oval 30"/>
              <p:cNvSpPr>
                <a:spLocks noChangeArrowheads="1"/>
              </p:cNvSpPr>
              <p:nvPr/>
            </p:nvSpPr>
            <p:spPr bwMode="auto">
              <a:xfrm>
                <a:off x="723191" y="2615039"/>
                <a:ext cx="279604" cy="2738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lIns="89611" tIns="44806" rIns="89611" bIns="44806" anchor="ctr">
                <a:no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142" name="Group 141"/>
          <p:cNvGrpSpPr>
            <a:grpSpLocks/>
          </p:cNvGrpSpPr>
          <p:nvPr/>
        </p:nvGrpSpPr>
        <p:grpSpPr>
          <a:xfrm>
            <a:off x="723191" y="3301244"/>
            <a:ext cx="3719844" cy="1145408"/>
            <a:chOff x="723191" y="3301244"/>
            <a:chExt cx="3719844" cy="1145408"/>
          </a:xfrm>
        </p:grpSpPr>
        <p:grpSp>
          <p:nvGrpSpPr>
            <p:cNvPr id="38" name="Group 37"/>
            <p:cNvGrpSpPr/>
            <p:nvPr/>
          </p:nvGrpSpPr>
          <p:grpSpPr>
            <a:xfrm>
              <a:off x="723191" y="3301244"/>
              <a:ext cx="3719844" cy="553998"/>
              <a:chOff x="723191" y="3305200"/>
              <a:chExt cx="3719844" cy="553998"/>
            </a:xfrm>
          </p:grpSpPr>
          <p:sp>
            <p:nvSpPr>
              <p:cNvPr id="19" name="Rectangle 19"/>
              <p:cNvSpPr txBox="1">
                <a:spLocks/>
              </p:cNvSpPr>
              <p:nvPr/>
            </p:nvSpPr>
            <p:spPr>
              <a:xfrm>
                <a:off x="914103" y="3305200"/>
                <a:ext cx="3528932" cy="5539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lvl="1"/>
                <a:r>
                  <a:rPr lang="ru-RU" sz="1200" kern="0" dirty="0">
                    <a:solidFill>
                      <a:srgbClr val="000000"/>
                    </a:solidFill>
                  </a:rPr>
                  <a:t>Удовлетворены ли Вы нормативной документацией по процессу (инструкции, стандарты, регламенты и т.д.)?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4" name="Oval 30"/>
              <p:cNvSpPr>
                <a:spLocks noChangeArrowheads="1"/>
              </p:cNvSpPr>
              <p:nvPr/>
            </p:nvSpPr>
            <p:spPr bwMode="auto">
              <a:xfrm>
                <a:off x="723191" y="3305200"/>
                <a:ext cx="279604" cy="2738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lIns="89611" tIns="44806" rIns="89611" bIns="44806" anchor="ctr">
                <a:no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723191" y="4077320"/>
              <a:ext cx="3719844" cy="369332"/>
              <a:chOff x="723191" y="4047412"/>
              <a:chExt cx="3719844" cy="369332"/>
            </a:xfrm>
          </p:grpSpPr>
          <p:sp>
            <p:nvSpPr>
              <p:cNvPr id="15" name="Rectangle 15"/>
              <p:cNvSpPr txBox="1">
                <a:spLocks/>
              </p:cNvSpPr>
              <p:nvPr/>
            </p:nvSpPr>
            <p:spPr>
              <a:xfrm>
                <a:off x="914103" y="4047412"/>
                <a:ext cx="352893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lvl="1"/>
                <a:r>
                  <a:rPr lang="ru-RU" sz="1200" kern="0" dirty="0">
                    <a:solidFill>
                      <a:srgbClr val="000000"/>
                    </a:solidFill>
                  </a:rPr>
                  <a:t>Удовлетворены ли Вы качеством </a:t>
                </a:r>
                <a:r>
                  <a:rPr lang="en-US" sz="1200" kern="0" dirty="0" smtClean="0">
                    <a:solidFill>
                      <a:srgbClr val="000000"/>
                    </a:solidFill>
                  </a:rPr>
                  <a:t/>
                </a:r>
                <a:br>
                  <a:rPr lang="en-US" sz="1200" kern="0" dirty="0" smtClean="0">
                    <a:solidFill>
                      <a:srgbClr val="000000"/>
                    </a:solidFill>
                  </a:rPr>
                </a:br>
                <a:r>
                  <a:rPr lang="ru-RU" sz="1200" kern="0" dirty="0" smtClean="0">
                    <a:solidFill>
                      <a:srgbClr val="000000"/>
                    </a:solidFill>
                  </a:rPr>
                  <a:t>поддержки и </a:t>
                </a:r>
                <a:r>
                  <a:rPr lang="ru-RU" sz="1200" kern="0" dirty="0">
                    <a:solidFill>
                      <a:srgbClr val="000000"/>
                    </a:solidFill>
                  </a:rPr>
                  <a:t>сервиса (консультациями)?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Oval 30"/>
              <p:cNvSpPr>
                <a:spLocks noChangeArrowheads="1"/>
              </p:cNvSpPr>
              <p:nvPr/>
            </p:nvSpPr>
            <p:spPr bwMode="auto">
              <a:xfrm>
                <a:off x="723191" y="4047412"/>
                <a:ext cx="279604" cy="2738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lIns="89611" tIns="44806" rIns="89611" bIns="44806" anchor="ctr">
                <a:no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5</a:t>
                </a:r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723191" y="4748623"/>
            <a:ext cx="3719844" cy="738664"/>
            <a:chOff x="723191" y="4946853"/>
            <a:chExt cx="3719844" cy="738664"/>
          </a:xfrm>
        </p:grpSpPr>
        <p:sp>
          <p:nvSpPr>
            <p:cNvPr id="11" name="Rectangle 11"/>
            <p:cNvSpPr txBox="1">
              <a:spLocks/>
            </p:cNvSpPr>
            <p:nvPr/>
          </p:nvSpPr>
          <p:spPr>
            <a:xfrm>
              <a:off x="914103" y="4946853"/>
              <a:ext cx="3528932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kern="0" dirty="0">
                  <a:solidFill>
                    <a:srgbClr val="000000"/>
                  </a:solidFill>
                </a:rPr>
                <a:t>В случае ответа "Нет"/ </a:t>
              </a:r>
              <a:r>
                <a:rPr lang="en-US" sz="1200" kern="0" dirty="0" smtClean="0">
                  <a:solidFill>
                    <a:srgbClr val="000000"/>
                  </a:solidFill>
                </a:rPr>
                <a:t/>
              </a:r>
              <a:br>
                <a:rPr lang="en-US" sz="1200" kern="0" dirty="0" smtClean="0">
                  <a:solidFill>
                    <a:srgbClr val="000000"/>
                  </a:solidFill>
                </a:rPr>
              </a:br>
              <a:r>
                <a:rPr lang="ru-RU" sz="1200" kern="0" dirty="0" smtClean="0">
                  <a:solidFill>
                    <a:srgbClr val="000000"/>
                  </a:solidFill>
                </a:rPr>
                <a:t>"</a:t>
              </a:r>
              <a:r>
                <a:rPr lang="ru-RU" sz="1200" kern="0" dirty="0">
                  <a:solidFill>
                    <a:srgbClr val="000000"/>
                  </a:solidFill>
                </a:rPr>
                <a:t>Скорее нет" </a:t>
              </a:r>
              <a:r>
                <a:rPr lang="ru-RU" sz="1200" kern="0" dirty="0" smtClean="0">
                  <a:solidFill>
                    <a:srgbClr val="000000"/>
                  </a:solidFill>
                </a:rPr>
                <a:t>– прокомментируйте</a:t>
              </a:r>
            </a:p>
            <a:p>
              <a:pPr marL="195262" lvl="2" indent="0">
                <a:buNone/>
              </a:pPr>
              <a:r>
                <a:rPr lang="ru-RU" sz="1200" kern="0" dirty="0" smtClean="0">
                  <a:solidFill>
                    <a:srgbClr val="000000"/>
                  </a:solidFill>
                </a:rPr>
                <a:t>Есть </a:t>
              </a:r>
              <a:r>
                <a:rPr lang="ru-RU" sz="1200" kern="0" dirty="0">
                  <a:solidFill>
                    <a:srgbClr val="000000"/>
                  </a:solidFill>
                </a:rPr>
                <a:t>ли у Вас предложения по совершенствованию процесса?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6" name="Oval 30"/>
            <p:cNvSpPr>
              <a:spLocks noChangeArrowheads="1"/>
            </p:cNvSpPr>
            <p:nvPr/>
          </p:nvSpPr>
          <p:spPr bwMode="auto">
            <a:xfrm>
              <a:off x="723191" y="4946853"/>
              <a:ext cx="279604" cy="27382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lIns="89611" tIns="44806" rIns="89611" bIns="44806" anchor="ctr">
              <a:noAutofit/>
            </a:bodyPr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</a:rPr>
                <a:t>6</a:t>
              </a:r>
            </a:p>
          </p:txBody>
        </p:sp>
      </p:grpSp>
      <p:grpSp>
        <p:nvGrpSpPr>
          <p:cNvPr id="123" name="Group 125"/>
          <p:cNvGrpSpPr>
            <a:grpSpLocks/>
          </p:cNvGrpSpPr>
          <p:nvPr/>
        </p:nvGrpSpPr>
        <p:grpSpPr bwMode="auto">
          <a:xfrm>
            <a:off x="914103" y="1011731"/>
            <a:ext cx="3528932" cy="203200"/>
            <a:chOff x="915" y="902"/>
            <a:chExt cx="2686" cy="128"/>
          </a:xfrm>
        </p:grpSpPr>
        <p:cxnSp>
          <p:nvCxnSpPr>
            <p:cNvPr id="124" name="AutoShape 249"/>
            <p:cNvCxnSpPr>
              <a:cxnSpLocks noChangeShapeType="1"/>
              <a:stCxn id="125" idx="4"/>
              <a:endCxn id="125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5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Вопросы</a:t>
              </a:r>
            </a:p>
          </p:txBody>
        </p:sp>
      </p:grpSp>
      <p:sp>
        <p:nvSpPr>
          <p:cNvPr id="55" name="Line 35"/>
          <p:cNvSpPr>
            <a:spLocks noChangeShapeType="1"/>
          </p:cNvSpPr>
          <p:nvPr/>
        </p:nvSpPr>
        <p:spPr bwMode="auto">
          <a:xfrm>
            <a:off x="127014" y="4637582"/>
            <a:ext cx="8718536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127" name="Group 125"/>
          <p:cNvGrpSpPr>
            <a:grpSpLocks/>
          </p:cNvGrpSpPr>
          <p:nvPr/>
        </p:nvGrpSpPr>
        <p:grpSpPr bwMode="auto">
          <a:xfrm>
            <a:off x="4629949" y="1011731"/>
            <a:ext cx="942176" cy="203200"/>
            <a:chOff x="915" y="902"/>
            <a:chExt cx="2686" cy="128"/>
          </a:xfrm>
        </p:grpSpPr>
        <p:cxnSp>
          <p:nvCxnSpPr>
            <p:cNvPr id="128" name="AutoShape 249"/>
            <p:cNvCxnSpPr>
              <a:cxnSpLocks noChangeShapeType="1"/>
              <a:stCxn id="129" idx="4"/>
              <a:endCxn id="129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9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Нет</a:t>
              </a:r>
            </a:p>
          </p:txBody>
        </p:sp>
      </p:grpSp>
      <p:grpSp>
        <p:nvGrpSpPr>
          <p:cNvPr id="130" name="Group 125"/>
          <p:cNvGrpSpPr>
            <a:grpSpLocks/>
          </p:cNvGrpSpPr>
          <p:nvPr/>
        </p:nvGrpSpPr>
        <p:grpSpPr bwMode="auto">
          <a:xfrm>
            <a:off x="5721091" y="1011731"/>
            <a:ext cx="942176" cy="203200"/>
            <a:chOff x="915" y="902"/>
            <a:chExt cx="2686" cy="128"/>
          </a:xfrm>
        </p:grpSpPr>
        <p:cxnSp>
          <p:nvCxnSpPr>
            <p:cNvPr id="131" name="AutoShape 249"/>
            <p:cNvCxnSpPr>
              <a:cxnSpLocks noChangeShapeType="1"/>
              <a:stCxn id="132" idx="4"/>
              <a:endCxn id="132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2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 Скорее нет</a:t>
              </a:r>
            </a:p>
          </p:txBody>
        </p:sp>
      </p:grpSp>
      <p:grpSp>
        <p:nvGrpSpPr>
          <p:cNvPr id="133" name="Group 125"/>
          <p:cNvGrpSpPr>
            <a:grpSpLocks/>
          </p:cNvGrpSpPr>
          <p:nvPr/>
        </p:nvGrpSpPr>
        <p:grpSpPr bwMode="auto">
          <a:xfrm>
            <a:off x="6812233" y="1011731"/>
            <a:ext cx="942176" cy="203200"/>
            <a:chOff x="915" y="902"/>
            <a:chExt cx="2686" cy="128"/>
          </a:xfrm>
        </p:grpSpPr>
        <p:cxnSp>
          <p:nvCxnSpPr>
            <p:cNvPr id="134" name="AutoShape 249"/>
            <p:cNvCxnSpPr>
              <a:cxnSpLocks noChangeShapeType="1"/>
              <a:stCxn id="135" idx="4"/>
              <a:endCxn id="135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5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 Скорее да</a:t>
              </a:r>
            </a:p>
          </p:txBody>
        </p:sp>
      </p:grpSp>
      <p:sp>
        <p:nvSpPr>
          <p:cNvPr id="5" name="TextBox 4"/>
          <p:cNvSpPr txBox="1">
            <a:spLocks/>
          </p:cNvSpPr>
          <p:nvPr/>
        </p:nvSpPr>
        <p:spPr>
          <a:xfrm>
            <a:off x="127014" y="1401011"/>
            <a:ext cx="493992" cy="1689846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89611" tIns="44806" rIns="89611" bIns="44806" rtlCol="0" anchor="ctr">
            <a:noAutofit/>
          </a:bodyPr>
          <a:lstStyle>
            <a:defPPr>
              <a:defRPr lang="en-US"/>
            </a:defPPr>
            <a:lvl1pPr algn="ctr">
              <a:defRPr sz="12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</a:rPr>
              <a:t>Процесс</a:t>
            </a:r>
          </a:p>
        </p:txBody>
      </p:sp>
      <p:grpSp>
        <p:nvGrpSpPr>
          <p:cNvPr id="136" name="Group 125"/>
          <p:cNvGrpSpPr>
            <a:grpSpLocks/>
          </p:cNvGrpSpPr>
          <p:nvPr/>
        </p:nvGrpSpPr>
        <p:grpSpPr bwMode="auto">
          <a:xfrm>
            <a:off x="7903374" y="1011731"/>
            <a:ext cx="942176" cy="203200"/>
            <a:chOff x="915" y="902"/>
            <a:chExt cx="2686" cy="128"/>
          </a:xfrm>
        </p:grpSpPr>
        <p:cxnSp>
          <p:nvCxnSpPr>
            <p:cNvPr id="137" name="AutoShape 249"/>
            <p:cNvCxnSpPr>
              <a:cxnSpLocks noChangeShapeType="1"/>
              <a:stCxn id="138" idx="4"/>
              <a:endCxn id="138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8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 Да</a:t>
              </a:r>
            </a:p>
          </p:txBody>
        </p:sp>
      </p:grpSp>
      <p:sp>
        <p:nvSpPr>
          <p:cNvPr id="88" name="Oval 30"/>
          <p:cNvSpPr>
            <a:spLocks noChangeArrowheads="1"/>
          </p:cNvSpPr>
          <p:nvPr/>
        </p:nvSpPr>
        <p:spPr bwMode="auto">
          <a:xfrm>
            <a:off x="723191" y="1527014"/>
            <a:ext cx="279604" cy="27382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lIns="89611" tIns="44806" rIns="89611" bIns="44806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1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97" name="Rectangle 52"/>
          <p:cNvSpPr txBox="1">
            <a:spLocks/>
          </p:cNvSpPr>
          <p:nvPr/>
        </p:nvSpPr>
        <p:spPr>
          <a:xfrm>
            <a:off x="723191" y="5791200"/>
            <a:ext cx="6414230" cy="439899"/>
          </a:xfrm>
          <a:prstGeom prst="rect">
            <a:avLst/>
          </a:prstGeom>
          <a:noFill/>
          <a:ln w="9525">
            <a:gradFill flip="none" rotWithShape="1">
              <a:gsLst>
                <a:gs pos="0">
                  <a:schemeClr val="accent2"/>
                </a:gs>
                <a:gs pos="50000">
                  <a:srgbClr val="DFEDFD"/>
                </a:gs>
                <a:gs pos="100000">
                  <a:schemeClr val="bg1"/>
                </a:gs>
              </a:gsLst>
              <a:lin ang="0" scaled="1"/>
              <a:tileRect/>
            </a:gra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612000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100" dirty="0" err="1" smtClean="0"/>
              <a:t>Нач</a:t>
            </a:r>
            <a:r>
              <a:rPr lang="ru-RU" sz="1100" smtClean="0"/>
              <a:t>-к участка: </a:t>
            </a:r>
            <a:r>
              <a:rPr lang="ru-RU" sz="1100" dirty="0" smtClean="0"/>
              <a:t>Кувшинов Л.В.      подпись    18.05.18</a:t>
            </a:r>
            <a:endParaRPr lang="ru-RU" sz="1100" dirty="0"/>
          </a:p>
        </p:txBody>
      </p:sp>
      <p:sp>
        <p:nvSpPr>
          <p:cNvPr id="79" name="Oval 72"/>
          <p:cNvSpPr>
            <a:spLocks noChangeArrowheads="1"/>
          </p:cNvSpPr>
          <p:nvPr/>
        </p:nvSpPr>
        <p:spPr bwMode="auto">
          <a:xfrm>
            <a:off x="7003706" y="1588764"/>
            <a:ext cx="559230" cy="245832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algn="ctr"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3</a:t>
            </a:r>
            <a:endParaRPr lang="ru-RU" sz="1200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" name="Oval 72"/>
          <p:cNvSpPr>
            <a:spLocks noChangeArrowheads="1"/>
          </p:cNvSpPr>
          <p:nvPr/>
        </p:nvSpPr>
        <p:spPr bwMode="auto">
          <a:xfrm>
            <a:off x="7003706" y="2180174"/>
            <a:ext cx="559230" cy="245832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algn="ctr"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3</a:t>
            </a:r>
            <a:endParaRPr lang="ru-RU" sz="1200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2" name="Oval 72"/>
          <p:cNvSpPr>
            <a:spLocks noChangeArrowheads="1"/>
          </p:cNvSpPr>
          <p:nvPr/>
        </p:nvSpPr>
        <p:spPr bwMode="auto">
          <a:xfrm>
            <a:off x="7003706" y="3455327"/>
            <a:ext cx="559230" cy="245832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algn="ctr"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3</a:t>
            </a:r>
            <a:endParaRPr lang="ru-RU" sz="1200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1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695199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11970" name="think-cell Slide" r:id="rId4" imgW="360" imgH="360" progId="">
              <p:embed/>
            </p:oleObj>
          </a:graphicData>
        </a:graphic>
      </p:graphicFrame>
      <p:grpSp>
        <p:nvGrpSpPr>
          <p:cNvPr id="2" name="Group 140"/>
          <p:cNvGrpSpPr/>
          <p:nvPr/>
        </p:nvGrpSpPr>
        <p:grpSpPr>
          <a:xfrm>
            <a:off x="5646608" y="1214931"/>
            <a:ext cx="2182284" cy="3527426"/>
            <a:chOff x="5646608" y="1011731"/>
            <a:chExt cx="2182284" cy="3730626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5646608" y="1011731"/>
              <a:ext cx="0" cy="3730626"/>
            </a:xfrm>
            <a:prstGeom prst="line">
              <a:avLst/>
            </a:prstGeom>
            <a:ln w="38100">
              <a:gradFill>
                <a:gsLst>
                  <a:gs pos="0">
                    <a:schemeClr val="accent2"/>
                  </a:gs>
                  <a:gs pos="90000">
                    <a:schemeClr val="bg1"/>
                  </a:gs>
                  <a:gs pos="100000">
                    <a:schemeClr val="bg1"/>
                  </a:gs>
                </a:gsLst>
                <a:lin ang="5400000" scaled="0"/>
              </a:gra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6737750" y="1011731"/>
              <a:ext cx="0" cy="3730626"/>
            </a:xfrm>
            <a:prstGeom prst="line">
              <a:avLst/>
            </a:prstGeom>
            <a:ln w="38100">
              <a:gradFill>
                <a:gsLst>
                  <a:gs pos="0">
                    <a:schemeClr val="accent2"/>
                  </a:gs>
                  <a:gs pos="90000">
                    <a:schemeClr val="bg1"/>
                  </a:gs>
                  <a:gs pos="100000">
                    <a:schemeClr val="bg1"/>
                  </a:gs>
                </a:gsLst>
                <a:lin ang="5400000" scaled="0"/>
              </a:gra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7828892" y="1011731"/>
              <a:ext cx="0" cy="3730626"/>
            </a:xfrm>
            <a:prstGeom prst="line">
              <a:avLst/>
            </a:prstGeom>
            <a:ln w="38100">
              <a:gradFill>
                <a:gsLst>
                  <a:gs pos="0">
                    <a:schemeClr val="accent2"/>
                  </a:gs>
                  <a:gs pos="90000">
                    <a:schemeClr val="bg1"/>
                  </a:gs>
                  <a:gs pos="100000">
                    <a:schemeClr val="bg1"/>
                  </a:gs>
                </a:gsLst>
                <a:lin ang="5400000" scaled="0"/>
              </a:gra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Line 11"/>
          <p:cNvSpPr>
            <a:spLocks noChangeShapeType="1"/>
          </p:cNvSpPr>
          <p:nvPr/>
        </p:nvSpPr>
        <p:spPr bwMode="auto">
          <a:xfrm>
            <a:off x="4420280" y="4024498"/>
            <a:ext cx="0" cy="46521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51" name="Line 31"/>
          <p:cNvSpPr>
            <a:spLocks noChangeShapeType="1"/>
          </p:cNvSpPr>
          <p:nvPr/>
        </p:nvSpPr>
        <p:spPr bwMode="auto">
          <a:xfrm>
            <a:off x="914103" y="2007385"/>
            <a:ext cx="7931447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52" name="Line 32"/>
          <p:cNvSpPr>
            <a:spLocks noChangeShapeType="1"/>
          </p:cNvSpPr>
          <p:nvPr/>
        </p:nvSpPr>
        <p:spPr bwMode="auto">
          <a:xfrm>
            <a:off x="914103" y="2598795"/>
            <a:ext cx="7931447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53" name="Line 33"/>
          <p:cNvSpPr>
            <a:spLocks noChangeShapeType="1"/>
          </p:cNvSpPr>
          <p:nvPr/>
        </p:nvSpPr>
        <p:spPr bwMode="auto">
          <a:xfrm flipH="1">
            <a:off x="127014" y="3190205"/>
            <a:ext cx="8718536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54" name="Line 34"/>
          <p:cNvSpPr>
            <a:spLocks noChangeShapeType="1"/>
          </p:cNvSpPr>
          <p:nvPr/>
        </p:nvSpPr>
        <p:spPr bwMode="auto">
          <a:xfrm flipV="1">
            <a:off x="914103" y="3966281"/>
            <a:ext cx="7931447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60" name="Rectangle 54"/>
          <p:cNvSpPr>
            <a:spLocks noChangeArrowheads="1"/>
          </p:cNvSpPr>
          <p:nvPr/>
        </p:nvSpPr>
        <p:spPr bwMode="auto">
          <a:xfrm>
            <a:off x="4629949" y="2215182"/>
            <a:ext cx="4215601" cy="175816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4" name="Group 116"/>
          <p:cNvGrpSpPr/>
          <p:nvPr/>
        </p:nvGrpSpPr>
        <p:grpSpPr>
          <a:xfrm>
            <a:off x="4629949" y="2771584"/>
            <a:ext cx="4215601" cy="245832"/>
            <a:chOff x="4771892" y="2595067"/>
            <a:chExt cx="3987528" cy="245832"/>
          </a:xfrm>
        </p:grpSpPr>
        <p:sp>
          <p:nvSpPr>
            <p:cNvPr id="63" name="Rectangle 71"/>
            <p:cNvSpPr>
              <a:spLocks noChangeArrowheads="1"/>
            </p:cNvSpPr>
            <p:nvPr/>
          </p:nvSpPr>
          <p:spPr bwMode="auto">
            <a:xfrm>
              <a:off x="4771892" y="2630075"/>
              <a:ext cx="3987528" cy="17581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defTabSz="89611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4" name="Oval 72"/>
            <p:cNvSpPr>
              <a:spLocks noChangeArrowheads="1"/>
            </p:cNvSpPr>
            <p:nvPr/>
          </p:nvSpPr>
          <p:spPr bwMode="auto">
            <a:xfrm>
              <a:off x="6995249" y="2595067"/>
              <a:ext cx="528974" cy="24583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algn="ctr" defTabSz="896112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kern="0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3</a:t>
              </a:r>
              <a:endParaRPr lang="ru-RU" sz="1200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66" name="Rectangle 88"/>
          <p:cNvSpPr>
            <a:spLocks noChangeArrowheads="1"/>
          </p:cNvSpPr>
          <p:nvPr/>
        </p:nvSpPr>
        <p:spPr bwMode="auto">
          <a:xfrm>
            <a:off x="4629949" y="3490335"/>
            <a:ext cx="4215601" cy="17581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6" name="Group 47"/>
          <p:cNvGrpSpPr>
            <a:grpSpLocks/>
          </p:cNvGrpSpPr>
          <p:nvPr/>
        </p:nvGrpSpPr>
        <p:grpSpPr>
          <a:xfrm>
            <a:off x="4629949" y="4179015"/>
            <a:ext cx="4215601" cy="245832"/>
            <a:chOff x="4771892" y="3961800"/>
            <a:chExt cx="3987528" cy="245832"/>
          </a:xfrm>
        </p:grpSpPr>
        <p:sp>
          <p:nvSpPr>
            <p:cNvPr id="69" name="Rectangle 105"/>
            <p:cNvSpPr>
              <a:spLocks noChangeArrowheads="1"/>
            </p:cNvSpPr>
            <p:nvPr/>
          </p:nvSpPr>
          <p:spPr bwMode="auto">
            <a:xfrm>
              <a:off x="4771892" y="3996808"/>
              <a:ext cx="3987528" cy="17581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defTabSz="89611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0" name="Oval 106"/>
            <p:cNvSpPr>
              <a:spLocks noChangeArrowheads="1"/>
            </p:cNvSpPr>
            <p:nvPr/>
          </p:nvSpPr>
          <p:spPr bwMode="auto">
            <a:xfrm>
              <a:off x="6995249" y="3961800"/>
              <a:ext cx="528974" cy="24583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algn="ctr" defTabSz="896112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kern="0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3</a:t>
              </a:r>
              <a:endParaRPr lang="ru-RU" sz="1200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72" name="Text Box 123"/>
          <p:cNvSpPr txBox="1">
            <a:spLocks noChangeArrowheads="1"/>
          </p:cNvSpPr>
          <p:nvPr/>
        </p:nvSpPr>
        <p:spPr bwMode="auto">
          <a:xfrm>
            <a:off x="4988865" y="1317814"/>
            <a:ext cx="84960" cy="16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1</a:t>
            </a:r>
            <a:endParaRPr lang="ru-RU" sz="1200" i="1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4629949" y="4748623"/>
            <a:ext cx="12698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1200" kern="0" dirty="0">
                <a:solidFill>
                  <a:srgbClr val="000000"/>
                </a:solidFill>
              </a:rPr>
              <a:t>Комментарии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56294" y="5900437"/>
            <a:ext cx="1712674" cy="275153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r>
              <a:rPr lang="ru-RU" sz="1200" b="1" dirty="0"/>
              <a:t>Итого: средний бал</a:t>
            </a:r>
          </a:p>
        </p:txBody>
      </p:sp>
      <p:sp>
        <p:nvSpPr>
          <p:cNvPr id="80" name="TextBox 79"/>
          <p:cNvSpPr txBox="1">
            <a:spLocks/>
          </p:cNvSpPr>
          <p:nvPr/>
        </p:nvSpPr>
        <p:spPr>
          <a:xfrm>
            <a:off x="127014" y="3290384"/>
            <a:ext cx="493992" cy="1247020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89611" tIns="44806" rIns="89611" bIns="44806" rtlCol="0" anchor="ctr">
            <a:noAutofit/>
          </a:bodyPr>
          <a:lstStyle>
            <a:defPPr>
              <a:defRPr lang="en-US"/>
            </a:defPPr>
            <a:lvl1pPr algn="ctr">
              <a:defRPr sz="12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</a:rPr>
              <a:t>Поддержка пользователей</a:t>
            </a:r>
          </a:p>
        </p:txBody>
      </p:sp>
      <p:grpSp>
        <p:nvGrpSpPr>
          <p:cNvPr id="12" name="Group 119"/>
          <p:cNvGrpSpPr>
            <a:grpSpLocks/>
          </p:cNvGrpSpPr>
          <p:nvPr/>
        </p:nvGrpSpPr>
        <p:grpSpPr>
          <a:xfrm>
            <a:off x="4629949" y="5020325"/>
            <a:ext cx="4215601" cy="846894"/>
            <a:chOff x="4882662" y="5125100"/>
            <a:chExt cx="3962888" cy="846894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6174882" y="5125100"/>
              <a:ext cx="2670668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>
              <a:off x="4882662" y="5336824"/>
              <a:ext cx="3962888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>
              <a:off x="4882662" y="5548547"/>
              <a:ext cx="3962888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>
              <a:off x="4882662" y="5760271"/>
              <a:ext cx="3962888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>
              <a:off x="4882662" y="5971994"/>
              <a:ext cx="3962888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31900" y="330438"/>
            <a:ext cx="6681176" cy="29238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Анкетирование </a:t>
            </a:r>
            <a:r>
              <a:rPr lang="ru-RU" dirty="0" smtClean="0"/>
              <a:t>№2 заказчиков по процессу «…»</a:t>
            </a:r>
            <a:endParaRPr lang="ru-RU" dirty="0"/>
          </a:p>
        </p:txBody>
      </p:sp>
      <p:sp>
        <p:nvSpPr>
          <p:cNvPr id="109" name="Text Box 123"/>
          <p:cNvSpPr txBox="1">
            <a:spLocks noChangeArrowheads="1"/>
          </p:cNvSpPr>
          <p:nvPr/>
        </p:nvSpPr>
        <p:spPr bwMode="auto">
          <a:xfrm>
            <a:off x="6103237" y="1317814"/>
            <a:ext cx="84960" cy="16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</a:t>
            </a:r>
            <a:endParaRPr lang="ru-RU" sz="1200" i="1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0" name="Text Box 123"/>
          <p:cNvSpPr txBox="1">
            <a:spLocks noChangeArrowheads="1"/>
          </p:cNvSpPr>
          <p:nvPr/>
        </p:nvSpPr>
        <p:spPr bwMode="auto">
          <a:xfrm>
            <a:off x="7217609" y="1317814"/>
            <a:ext cx="84960" cy="16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111" name="Text Box 123"/>
          <p:cNvSpPr txBox="1">
            <a:spLocks noChangeArrowheads="1"/>
          </p:cNvSpPr>
          <p:nvPr/>
        </p:nvSpPr>
        <p:spPr bwMode="auto">
          <a:xfrm>
            <a:off x="8331982" y="1317814"/>
            <a:ext cx="84960" cy="16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116" name="TextBox 115"/>
          <p:cNvSpPr txBox="1">
            <a:spLocks/>
          </p:cNvSpPr>
          <p:nvPr/>
        </p:nvSpPr>
        <p:spPr>
          <a:xfrm>
            <a:off x="127014" y="4748623"/>
            <a:ext cx="493992" cy="1426967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89611" tIns="44806" rIns="89611" bIns="44806" rtlCol="0" anchor="ctr">
            <a:noAutofit/>
          </a:bodyPr>
          <a:lstStyle>
            <a:defPPr>
              <a:defRPr lang="en-US"/>
            </a:defPPr>
            <a:lvl1pPr algn="ctr">
              <a:defRPr sz="12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</a:rPr>
              <a:t>Комментарии</a:t>
            </a:r>
          </a:p>
        </p:txBody>
      </p:sp>
      <p:sp>
        <p:nvSpPr>
          <p:cNvPr id="57" name="Rectangle 37"/>
          <p:cNvSpPr>
            <a:spLocks noChangeArrowheads="1"/>
          </p:cNvSpPr>
          <p:nvPr/>
        </p:nvSpPr>
        <p:spPr bwMode="auto">
          <a:xfrm>
            <a:off x="4629949" y="1623772"/>
            <a:ext cx="4215601" cy="17581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/>
          <a:extLst/>
        </p:spPr>
        <p:txBody>
          <a:bodyPr wrap="none" lIns="0" tIns="0" rIns="0" bIns="0" anchor="ctr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13" name="Group 35"/>
          <p:cNvGrpSpPr/>
          <p:nvPr/>
        </p:nvGrpSpPr>
        <p:grpSpPr>
          <a:xfrm>
            <a:off x="723191" y="2118424"/>
            <a:ext cx="3719844" cy="369332"/>
            <a:chOff x="723191" y="2019823"/>
            <a:chExt cx="3719844" cy="369332"/>
          </a:xfrm>
        </p:grpSpPr>
        <p:sp>
          <p:nvSpPr>
            <p:cNvPr id="27" name="Rectangle 27"/>
            <p:cNvSpPr txBox="1">
              <a:spLocks/>
            </p:cNvSpPr>
            <p:nvPr/>
          </p:nvSpPr>
          <p:spPr>
            <a:xfrm>
              <a:off x="914103" y="2019823"/>
              <a:ext cx="35289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kern="0" dirty="0">
                  <a:solidFill>
                    <a:srgbClr val="000000"/>
                  </a:solidFill>
                </a:rPr>
                <a:t>Стал ли процесс за последние полгода </a:t>
              </a:r>
              <a:r>
                <a:rPr lang="en-US" sz="1200" kern="0" dirty="0" smtClean="0">
                  <a:solidFill>
                    <a:srgbClr val="000000"/>
                  </a:solidFill>
                </a:rPr>
                <a:t/>
              </a:r>
              <a:br>
                <a:rPr lang="en-US" sz="1200" kern="0" dirty="0" smtClean="0">
                  <a:solidFill>
                    <a:srgbClr val="000000"/>
                  </a:solidFill>
                </a:rPr>
              </a:br>
              <a:r>
                <a:rPr lang="ru-RU" sz="1200" kern="0" dirty="0" smtClean="0">
                  <a:solidFill>
                    <a:srgbClr val="000000"/>
                  </a:solidFill>
                </a:rPr>
                <a:t>проще </a:t>
              </a:r>
              <a:r>
                <a:rPr lang="ru-RU" sz="1200" kern="0" dirty="0">
                  <a:solidFill>
                    <a:srgbClr val="000000"/>
                  </a:solidFill>
                </a:rPr>
                <a:t>для Вас?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2" name="Oval 30"/>
            <p:cNvSpPr>
              <a:spLocks noChangeArrowheads="1"/>
            </p:cNvSpPr>
            <p:nvPr/>
          </p:nvSpPr>
          <p:spPr bwMode="auto">
            <a:xfrm>
              <a:off x="723191" y="2019823"/>
              <a:ext cx="279604" cy="27382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lIns="89611" tIns="44806" rIns="89611" bIns="44806" anchor="ctr">
              <a:noAutofit/>
            </a:bodyPr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4" name="Group 142"/>
          <p:cNvGrpSpPr>
            <a:grpSpLocks/>
          </p:cNvGrpSpPr>
          <p:nvPr/>
        </p:nvGrpSpPr>
        <p:grpSpPr>
          <a:xfrm>
            <a:off x="723191" y="1527014"/>
            <a:ext cx="3719844" cy="1552152"/>
            <a:chOff x="723191" y="1527014"/>
            <a:chExt cx="3719844" cy="1552152"/>
          </a:xfrm>
        </p:grpSpPr>
        <p:sp>
          <p:nvSpPr>
            <p:cNvPr id="31" name="Rectangle 31"/>
            <p:cNvSpPr txBox="1">
              <a:spLocks/>
            </p:cNvSpPr>
            <p:nvPr/>
          </p:nvSpPr>
          <p:spPr>
            <a:xfrm>
              <a:off x="914103" y="1527014"/>
              <a:ext cx="35289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kern="0" dirty="0">
                  <a:solidFill>
                    <a:srgbClr val="000000"/>
                  </a:solidFill>
                </a:rPr>
                <a:t>Удовлетворены ли Вы в целом работой процесса</a:t>
              </a:r>
              <a:r>
                <a:rPr lang="en-US" sz="1200" kern="0" dirty="0">
                  <a:solidFill>
                    <a:srgbClr val="000000"/>
                  </a:solidFill>
                </a:rPr>
                <a:t>?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grpSp>
          <p:nvGrpSpPr>
            <p:cNvPr id="16" name="Group 36"/>
            <p:cNvGrpSpPr/>
            <p:nvPr/>
          </p:nvGrpSpPr>
          <p:grpSpPr>
            <a:xfrm>
              <a:off x="723191" y="2709834"/>
              <a:ext cx="3719844" cy="369332"/>
              <a:chOff x="723191" y="2615039"/>
              <a:chExt cx="3719844" cy="369332"/>
            </a:xfrm>
          </p:grpSpPr>
          <p:sp>
            <p:nvSpPr>
              <p:cNvPr id="23" name="Rectangle 23"/>
              <p:cNvSpPr txBox="1">
                <a:spLocks/>
              </p:cNvSpPr>
              <p:nvPr/>
            </p:nvSpPr>
            <p:spPr>
              <a:xfrm>
                <a:off x="914103" y="2615039"/>
                <a:ext cx="352893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lvl="1"/>
                <a:r>
                  <a:rPr lang="ru-RU" sz="1200" kern="0" dirty="0" smtClean="0">
                    <a:solidFill>
                      <a:srgbClr val="000000"/>
                    </a:solidFill>
                  </a:rPr>
                  <a:t>Сократилась ли длительность </a:t>
                </a:r>
                <a:r>
                  <a:rPr lang="ru-RU" sz="1200" kern="0" dirty="0">
                    <a:solidFill>
                      <a:srgbClr val="000000"/>
                    </a:solidFill>
                  </a:rPr>
                  <a:t>протекания </a:t>
                </a:r>
                <a:r>
                  <a:rPr lang="en-US" sz="1200" kern="0" dirty="0" smtClean="0">
                    <a:solidFill>
                      <a:srgbClr val="000000"/>
                    </a:solidFill>
                  </a:rPr>
                  <a:t/>
                </a:r>
                <a:br>
                  <a:rPr lang="en-US" sz="1200" kern="0" dirty="0" smtClean="0">
                    <a:solidFill>
                      <a:srgbClr val="000000"/>
                    </a:solidFill>
                  </a:rPr>
                </a:br>
                <a:r>
                  <a:rPr lang="ru-RU" sz="1200" kern="0" dirty="0" smtClean="0">
                    <a:solidFill>
                      <a:srgbClr val="000000"/>
                    </a:solidFill>
                  </a:rPr>
                  <a:t>процесса за </a:t>
                </a:r>
                <a:r>
                  <a:rPr lang="ru-RU" sz="1200" kern="0" dirty="0">
                    <a:solidFill>
                      <a:srgbClr val="000000"/>
                    </a:solidFill>
                  </a:rPr>
                  <a:t>последние полгода?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" name="Oval 30"/>
              <p:cNvSpPr>
                <a:spLocks noChangeArrowheads="1"/>
              </p:cNvSpPr>
              <p:nvPr/>
            </p:nvSpPr>
            <p:spPr bwMode="auto">
              <a:xfrm>
                <a:off x="723191" y="2615039"/>
                <a:ext cx="279604" cy="2738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lIns="89611" tIns="44806" rIns="89611" bIns="44806" anchor="ctr">
                <a:no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17" name="Group 141"/>
          <p:cNvGrpSpPr>
            <a:grpSpLocks/>
          </p:cNvGrpSpPr>
          <p:nvPr/>
        </p:nvGrpSpPr>
        <p:grpSpPr>
          <a:xfrm>
            <a:off x="723191" y="3301244"/>
            <a:ext cx="3719844" cy="1145408"/>
            <a:chOff x="723191" y="3301244"/>
            <a:chExt cx="3719844" cy="1145408"/>
          </a:xfrm>
        </p:grpSpPr>
        <p:grpSp>
          <p:nvGrpSpPr>
            <p:cNvPr id="18" name="Group 37"/>
            <p:cNvGrpSpPr/>
            <p:nvPr/>
          </p:nvGrpSpPr>
          <p:grpSpPr>
            <a:xfrm>
              <a:off x="723191" y="3301244"/>
              <a:ext cx="3719844" cy="553998"/>
              <a:chOff x="723191" y="3305200"/>
              <a:chExt cx="3719844" cy="553998"/>
            </a:xfrm>
          </p:grpSpPr>
          <p:sp>
            <p:nvSpPr>
              <p:cNvPr id="19" name="Rectangle 19"/>
              <p:cNvSpPr txBox="1">
                <a:spLocks/>
              </p:cNvSpPr>
              <p:nvPr/>
            </p:nvSpPr>
            <p:spPr>
              <a:xfrm>
                <a:off x="914103" y="3305200"/>
                <a:ext cx="3528932" cy="5539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lvl="1"/>
                <a:r>
                  <a:rPr lang="ru-RU" sz="1200" kern="0" dirty="0">
                    <a:solidFill>
                      <a:srgbClr val="000000"/>
                    </a:solidFill>
                  </a:rPr>
                  <a:t>Удовлетворены ли Вы нормативной документацией по процессу (инструкции, стандарты, регламенты и т.д.)?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4" name="Oval 30"/>
              <p:cNvSpPr>
                <a:spLocks noChangeArrowheads="1"/>
              </p:cNvSpPr>
              <p:nvPr/>
            </p:nvSpPr>
            <p:spPr bwMode="auto">
              <a:xfrm>
                <a:off x="723191" y="3305200"/>
                <a:ext cx="279604" cy="2738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lIns="89611" tIns="44806" rIns="89611" bIns="44806" anchor="ctr">
                <a:no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  <p:grpSp>
          <p:nvGrpSpPr>
            <p:cNvPr id="20" name="Group 45"/>
            <p:cNvGrpSpPr/>
            <p:nvPr/>
          </p:nvGrpSpPr>
          <p:grpSpPr>
            <a:xfrm>
              <a:off x="723191" y="4077320"/>
              <a:ext cx="3719844" cy="369332"/>
              <a:chOff x="723191" y="4047412"/>
              <a:chExt cx="3719844" cy="369332"/>
            </a:xfrm>
          </p:grpSpPr>
          <p:sp>
            <p:nvSpPr>
              <p:cNvPr id="15" name="Rectangle 15"/>
              <p:cNvSpPr txBox="1">
                <a:spLocks/>
              </p:cNvSpPr>
              <p:nvPr/>
            </p:nvSpPr>
            <p:spPr>
              <a:xfrm>
                <a:off x="914103" y="4047412"/>
                <a:ext cx="352893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lvl="1"/>
                <a:r>
                  <a:rPr lang="ru-RU" sz="1200" kern="0" dirty="0">
                    <a:solidFill>
                      <a:srgbClr val="000000"/>
                    </a:solidFill>
                  </a:rPr>
                  <a:t>Удовлетворены ли Вы качеством </a:t>
                </a:r>
                <a:r>
                  <a:rPr lang="en-US" sz="1200" kern="0" dirty="0" smtClean="0">
                    <a:solidFill>
                      <a:srgbClr val="000000"/>
                    </a:solidFill>
                  </a:rPr>
                  <a:t/>
                </a:r>
                <a:br>
                  <a:rPr lang="en-US" sz="1200" kern="0" dirty="0" smtClean="0">
                    <a:solidFill>
                      <a:srgbClr val="000000"/>
                    </a:solidFill>
                  </a:rPr>
                </a:br>
                <a:r>
                  <a:rPr lang="ru-RU" sz="1200" kern="0" dirty="0" smtClean="0">
                    <a:solidFill>
                      <a:srgbClr val="000000"/>
                    </a:solidFill>
                  </a:rPr>
                  <a:t>поддержки и </a:t>
                </a:r>
                <a:r>
                  <a:rPr lang="ru-RU" sz="1200" kern="0" dirty="0">
                    <a:solidFill>
                      <a:srgbClr val="000000"/>
                    </a:solidFill>
                  </a:rPr>
                  <a:t>сервиса (консультациями)?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Oval 30"/>
              <p:cNvSpPr>
                <a:spLocks noChangeArrowheads="1"/>
              </p:cNvSpPr>
              <p:nvPr/>
            </p:nvSpPr>
            <p:spPr bwMode="auto">
              <a:xfrm>
                <a:off x="723191" y="4047412"/>
                <a:ext cx="279604" cy="2738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lIns="89611" tIns="44806" rIns="89611" bIns="44806" anchor="ctr">
                <a:no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5</a:t>
                </a:r>
              </a:p>
            </p:txBody>
          </p:sp>
        </p:grpSp>
      </p:grpSp>
      <p:grpSp>
        <p:nvGrpSpPr>
          <p:cNvPr id="21" name="Group 46"/>
          <p:cNvGrpSpPr/>
          <p:nvPr/>
        </p:nvGrpSpPr>
        <p:grpSpPr>
          <a:xfrm>
            <a:off x="723191" y="4748623"/>
            <a:ext cx="3719844" cy="738664"/>
            <a:chOff x="723191" y="4946853"/>
            <a:chExt cx="3719844" cy="738664"/>
          </a:xfrm>
        </p:grpSpPr>
        <p:sp>
          <p:nvSpPr>
            <p:cNvPr id="11" name="Rectangle 11"/>
            <p:cNvSpPr txBox="1">
              <a:spLocks/>
            </p:cNvSpPr>
            <p:nvPr/>
          </p:nvSpPr>
          <p:spPr>
            <a:xfrm>
              <a:off x="914103" y="4946853"/>
              <a:ext cx="3528932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kern="0" dirty="0">
                  <a:solidFill>
                    <a:srgbClr val="000000"/>
                  </a:solidFill>
                </a:rPr>
                <a:t>В случае ответа "Нет"/ </a:t>
              </a:r>
              <a:r>
                <a:rPr lang="en-US" sz="1200" kern="0" dirty="0" smtClean="0">
                  <a:solidFill>
                    <a:srgbClr val="000000"/>
                  </a:solidFill>
                </a:rPr>
                <a:t/>
              </a:r>
              <a:br>
                <a:rPr lang="en-US" sz="1200" kern="0" dirty="0" smtClean="0">
                  <a:solidFill>
                    <a:srgbClr val="000000"/>
                  </a:solidFill>
                </a:rPr>
              </a:br>
              <a:r>
                <a:rPr lang="ru-RU" sz="1200" kern="0" dirty="0" smtClean="0">
                  <a:solidFill>
                    <a:srgbClr val="000000"/>
                  </a:solidFill>
                </a:rPr>
                <a:t>"</a:t>
              </a:r>
              <a:r>
                <a:rPr lang="ru-RU" sz="1200" kern="0" dirty="0">
                  <a:solidFill>
                    <a:srgbClr val="000000"/>
                  </a:solidFill>
                </a:rPr>
                <a:t>Скорее нет" </a:t>
              </a:r>
              <a:r>
                <a:rPr lang="ru-RU" sz="1200" kern="0" dirty="0" smtClean="0">
                  <a:solidFill>
                    <a:srgbClr val="000000"/>
                  </a:solidFill>
                </a:rPr>
                <a:t>– прокомментируйте</a:t>
              </a:r>
            </a:p>
            <a:p>
              <a:pPr marL="195262" lvl="2" indent="0">
                <a:buNone/>
              </a:pPr>
              <a:r>
                <a:rPr lang="ru-RU" sz="1200" kern="0" dirty="0" smtClean="0">
                  <a:solidFill>
                    <a:srgbClr val="000000"/>
                  </a:solidFill>
                </a:rPr>
                <a:t>Есть </a:t>
              </a:r>
              <a:r>
                <a:rPr lang="ru-RU" sz="1200" kern="0" dirty="0">
                  <a:solidFill>
                    <a:srgbClr val="000000"/>
                  </a:solidFill>
                </a:rPr>
                <a:t>ли у Вас предложения по совершенствованию процесса?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6" name="Oval 30"/>
            <p:cNvSpPr>
              <a:spLocks noChangeArrowheads="1"/>
            </p:cNvSpPr>
            <p:nvPr/>
          </p:nvSpPr>
          <p:spPr bwMode="auto">
            <a:xfrm>
              <a:off x="723191" y="4946853"/>
              <a:ext cx="279604" cy="27382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lIns="89611" tIns="44806" rIns="89611" bIns="44806" anchor="ctr">
              <a:noAutofit/>
            </a:bodyPr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</a:rPr>
                <a:t>6</a:t>
              </a:r>
            </a:p>
          </p:txBody>
        </p:sp>
      </p:grpSp>
      <p:grpSp>
        <p:nvGrpSpPr>
          <p:cNvPr id="22" name="Group 125"/>
          <p:cNvGrpSpPr>
            <a:grpSpLocks/>
          </p:cNvGrpSpPr>
          <p:nvPr/>
        </p:nvGrpSpPr>
        <p:grpSpPr bwMode="auto">
          <a:xfrm>
            <a:off x="914103" y="1011731"/>
            <a:ext cx="3528932" cy="203200"/>
            <a:chOff x="915" y="902"/>
            <a:chExt cx="2686" cy="128"/>
          </a:xfrm>
        </p:grpSpPr>
        <p:cxnSp>
          <p:nvCxnSpPr>
            <p:cNvPr id="124" name="AutoShape 249"/>
            <p:cNvCxnSpPr>
              <a:cxnSpLocks noChangeShapeType="1"/>
              <a:stCxn id="125" idx="4"/>
              <a:endCxn id="125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5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Вопросы</a:t>
              </a:r>
            </a:p>
          </p:txBody>
        </p:sp>
      </p:grpSp>
      <p:sp>
        <p:nvSpPr>
          <p:cNvPr id="55" name="Line 35"/>
          <p:cNvSpPr>
            <a:spLocks noChangeShapeType="1"/>
          </p:cNvSpPr>
          <p:nvPr/>
        </p:nvSpPr>
        <p:spPr bwMode="auto">
          <a:xfrm>
            <a:off x="127014" y="4637582"/>
            <a:ext cx="8718536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24" name="Group 125"/>
          <p:cNvGrpSpPr>
            <a:grpSpLocks/>
          </p:cNvGrpSpPr>
          <p:nvPr/>
        </p:nvGrpSpPr>
        <p:grpSpPr bwMode="auto">
          <a:xfrm>
            <a:off x="4629949" y="1011731"/>
            <a:ext cx="942176" cy="203200"/>
            <a:chOff x="915" y="902"/>
            <a:chExt cx="2686" cy="128"/>
          </a:xfrm>
        </p:grpSpPr>
        <p:cxnSp>
          <p:nvCxnSpPr>
            <p:cNvPr id="128" name="AutoShape 249"/>
            <p:cNvCxnSpPr>
              <a:cxnSpLocks noChangeShapeType="1"/>
              <a:stCxn id="129" idx="4"/>
              <a:endCxn id="129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9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Нет</a:t>
              </a:r>
            </a:p>
          </p:txBody>
        </p:sp>
      </p:grpSp>
      <p:grpSp>
        <p:nvGrpSpPr>
          <p:cNvPr id="25" name="Group 125"/>
          <p:cNvGrpSpPr>
            <a:grpSpLocks/>
          </p:cNvGrpSpPr>
          <p:nvPr/>
        </p:nvGrpSpPr>
        <p:grpSpPr bwMode="auto">
          <a:xfrm>
            <a:off x="5721091" y="1011731"/>
            <a:ext cx="942176" cy="203200"/>
            <a:chOff x="915" y="902"/>
            <a:chExt cx="2686" cy="128"/>
          </a:xfrm>
        </p:grpSpPr>
        <p:cxnSp>
          <p:nvCxnSpPr>
            <p:cNvPr id="131" name="AutoShape 249"/>
            <p:cNvCxnSpPr>
              <a:cxnSpLocks noChangeShapeType="1"/>
              <a:stCxn id="132" idx="4"/>
              <a:endCxn id="132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2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 Скорее нет</a:t>
              </a:r>
            </a:p>
          </p:txBody>
        </p:sp>
      </p:grpSp>
      <p:grpSp>
        <p:nvGrpSpPr>
          <p:cNvPr id="26" name="Group 125"/>
          <p:cNvGrpSpPr>
            <a:grpSpLocks/>
          </p:cNvGrpSpPr>
          <p:nvPr/>
        </p:nvGrpSpPr>
        <p:grpSpPr bwMode="auto">
          <a:xfrm>
            <a:off x="6812233" y="1011731"/>
            <a:ext cx="942176" cy="203200"/>
            <a:chOff x="915" y="902"/>
            <a:chExt cx="2686" cy="128"/>
          </a:xfrm>
        </p:grpSpPr>
        <p:cxnSp>
          <p:nvCxnSpPr>
            <p:cNvPr id="134" name="AutoShape 249"/>
            <p:cNvCxnSpPr>
              <a:cxnSpLocks noChangeShapeType="1"/>
              <a:stCxn id="135" idx="4"/>
              <a:endCxn id="135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5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 Скорее да</a:t>
              </a:r>
            </a:p>
          </p:txBody>
        </p:sp>
      </p:grpSp>
      <p:sp>
        <p:nvSpPr>
          <p:cNvPr id="5" name="TextBox 4"/>
          <p:cNvSpPr txBox="1">
            <a:spLocks/>
          </p:cNvSpPr>
          <p:nvPr/>
        </p:nvSpPr>
        <p:spPr>
          <a:xfrm>
            <a:off x="127014" y="1401011"/>
            <a:ext cx="493992" cy="1689846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89611" tIns="44806" rIns="89611" bIns="44806" rtlCol="0" anchor="ctr">
            <a:noAutofit/>
          </a:bodyPr>
          <a:lstStyle>
            <a:defPPr>
              <a:defRPr lang="en-US"/>
            </a:defPPr>
            <a:lvl1pPr algn="ctr">
              <a:defRPr sz="12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</a:rPr>
              <a:t>Процесс</a:t>
            </a:r>
          </a:p>
        </p:txBody>
      </p:sp>
      <p:grpSp>
        <p:nvGrpSpPr>
          <p:cNvPr id="28" name="Group 125"/>
          <p:cNvGrpSpPr>
            <a:grpSpLocks/>
          </p:cNvGrpSpPr>
          <p:nvPr/>
        </p:nvGrpSpPr>
        <p:grpSpPr bwMode="auto">
          <a:xfrm>
            <a:off x="7903374" y="1011731"/>
            <a:ext cx="942176" cy="203200"/>
            <a:chOff x="915" y="902"/>
            <a:chExt cx="2686" cy="128"/>
          </a:xfrm>
        </p:grpSpPr>
        <p:cxnSp>
          <p:nvCxnSpPr>
            <p:cNvPr id="137" name="AutoShape 249"/>
            <p:cNvCxnSpPr>
              <a:cxnSpLocks noChangeShapeType="1"/>
              <a:stCxn id="138" idx="4"/>
              <a:endCxn id="138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8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 Да</a:t>
              </a:r>
            </a:p>
          </p:txBody>
        </p:sp>
      </p:grpSp>
      <p:sp>
        <p:nvSpPr>
          <p:cNvPr id="88" name="Oval 30"/>
          <p:cNvSpPr>
            <a:spLocks noChangeArrowheads="1"/>
          </p:cNvSpPr>
          <p:nvPr/>
        </p:nvSpPr>
        <p:spPr bwMode="auto">
          <a:xfrm>
            <a:off x="723191" y="1527014"/>
            <a:ext cx="279604" cy="27382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lIns="89611" tIns="44806" rIns="89611" bIns="44806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1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97" name="Rectangle 52"/>
          <p:cNvSpPr txBox="1">
            <a:spLocks/>
          </p:cNvSpPr>
          <p:nvPr/>
        </p:nvSpPr>
        <p:spPr>
          <a:xfrm>
            <a:off x="723191" y="5791200"/>
            <a:ext cx="6414230" cy="439899"/>
          </a:xfrm>
          <a:prstGeom prst="rect">
            <a:avLst/>
          </a:prstGeom>
          <a:noFill/>
          <a:ln w="9525">
            <a:gradFill flip="none" rotWithShape="1">
              <a:gsLst>
                <a:gs pos="0">
                  <a:schemeClr val="accent2"/>
                </a:gs>
                <a:gs pos="50000">
                  <a:srgbClr val="DFEDFD"/>
                </a:gs>
                <a:gs pos="100000">
                  <a:schemeClr val="bg1"/>
                </a:gs>
              </a:gsLst>
              <a:lin ang="0" scaled="1"/>
              <a:tileRect/>
            </a:gra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612000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100" dirty="0" err="1" smtClean="0"/>
              <a:t>Нач</a:t>
            </a:r>
            <a:r>
              <a:rPr lang="ru-RU" sz="1100" smtClean="0"/>
              <a:t>-к участка: </a:t>
            </a:r>
            <a:r>
              <a:rPr lang="ru-RU" sz="1100" dirty="0" smtClean="0"/>
              <a:t>Кувшинов Л.В.      подпись    18.05.18</a:t>
            </a:r>
            <a:endParaRPr lang="ru-RU" sz="1100" dirty="0"/>
          </a:p>
        </p:txBody>
      </p:sp>
      <p:sp>
        <p:nvSpPr>
          <p:cNvPr id="79" name="Oval 72"/>
          <p:cNvSpPr>
            <a:spLocks noChangeArrowheads="1"/>
          </p:cNvSpPr>
          <p:nvPr/>
        </p:nvSpPr>
        <p:spPr bwMode="auto">
          <a:xfrm>
            <a:off x="7003706" y="1588764"/>
            <a:ext cx="559230" cy="245832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algn="ctr"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3</a:t>
            </a:r>
            <a:endParaRPr lang="ru-RU" sz="1200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" name="Oval 72"/>
          <p:cNvSpPr>
            <a:spLocks noChangeArrowheads="1"/>
          </p:cNvSpPr>
          <p:nvPr/>
        </p:nvSpPr>
        <p:spPr bwMode="auto">
          <a:xfrm>
            <a:off x="7003706" y="2180174"/>
            <a:ext cx="559230" cy="245832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algn="ctr"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3</a:t>
            </a:r>
            <a:endParaRPr lang="ru-RU" sz="1200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2" name="Oval 72"/>
          <p:cNvSpPr>
            <a:spLocks noChangeArrowheads="1"/>
          </p:cNvSpPr>
          <p:nvPr/>
        </p:nvSpPr>
        <p:spPr bwMode="auto">
          <a:xfrm>
            <a:off x="7003706" y="3455327"/>
            <a:ext cx="559230" cy="245832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algn="ctr"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3</a:t>
            </a:r>
            <a:endParaRPr lang="ru-RU" sz="1200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1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473016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77414" name="think-cell Slide" r:id="rId4" imgW="360" imgH="360" progId="">
              <p:embed/>
            </p:oleObj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5646608" y="1278729"/>
            <a:ext cx="0" cy="3527426"/>
          </a:xfrm>
          <a:prstGeom prst="line">
            <a:avLst/>
          </a:prstGeom>
          <a:ln w="38100">
            <a:gradFill>
              <a:gsLst>
                <a:gs pos="0">
                  <a:schemeClr val="accent2"/>
                </a:gs>
                <a:gs pos="90000">
                  <a:schemeClr val="bg1"/>
                </a:gs>
                <a:gs pos="100000">
                  <a:schemeClr val="bg1"/>
                </a:gs>
              </a:gsLst>
              <a:lin ang="5400000" scaled="0"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6737750" y="1278729"/>
            <a:ext cx="0" cy="3527426"/>
          </a:xfrm>
          <a:prstGeom prst="line">
            <a:avLst/>
          </a:prstGeom>
          <a:ln w="38100">
            <a:gradFill>
              <a:gsLst>
                <a:gs pos="0">
                  <a:schemeClr val="accent2"/>
                </a:gs>
                <a:gs pos="90000">
                  <a:schemeClr val="bg1"/>
                </a:gs>
                <a:gs pos="100000">
                  <a:schemeClr val="bg1"/>
                </a:gs>
              </a:gsLst>
              <a:lin ang="5400000" scaled="0"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7828892" y="1278729"/>
            <a:ext cx="0" cy="3527426"/>
          </a:xfrm>
          <a:prstGeom prst="line">
            <a:avLst/>
          </a:prstGeom>
          <a:ln w="38100">
            <a:gradFill>
              <a:gsLst>
                <a:gs pos="0">
                  <a:schemeClr val="accent2"/>
                </a:gs>
                <a:gs pos="90000">
                  <a:schemeClr val="bg1"/>
                </a:gs>
                <a:gs pos="100000">
                  <a:schemeClr val="bg1"/>
                </a:gs>
              </a:gsLst>
              <a:lin ang="5400000" scaled="0"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4629949" y="4812421"/>
            <a:ext cx="12698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1200" kern="0" dirty="0">
                <a:solidFill>
                  <a:srgbClr val="000000"/>
                </a:solidFill>
              </a:rPr>
              <a:t>Комментарии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56294" y="5794759"/>
            <a:ext cx="1712674" cy="275153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r>
              <a:rPr lang="ru-RU" sz="1200" b="1" dirty="0"/>
              <a:t>Итого: средний бал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004574" y="5084123"/>
            <a:ext cx="284097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4629949" y="5295847"/>
            <a:ext cx="4215601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4629949" y="5507570"/>
            <a:ext cx="4215601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4629949" y="5719294"/>
            <a:ext cx="4215601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31900" y="330438"/>
            <a:ext cx="6681176" cy="29238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Анкетирование №1 </a:t>
            </a:r>
            <a:r>
              <a:rPr lang="ru-RU" dirty="0" smtClean="0"/>
              <a:t>заказчиков по процессу «…»</a:t>
            </a:r>
            <a:endParaRPr lang="ru-RU" dirty="0"/>
          </a:p>
        </p:txBody>
      </p:sp>
      <p:sp>
        <p:nvSpPr>
          <p:cNvPr id="116" name="TextBox 115"/>
          <p:cNvSpPr txBox="1">
            <a:spLocks/>
          </p:cNvSpPr>
          <p:nvPr/>
        </p:nvSpPr>
        <p:spPr>
          <a:xfrm>
            <a:off x="127014" y="4812421"/>
            <a:ext cx="493992" cy="1257491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89611" tIns="44806" rIns="89611" bIns="44806" rtlCol="0" anchor="ctr">
            <a:noAutofit/>
          </a:bodyPr>
          <a:lstStyle>
            <a:defPPr>
              <a:defRPr lang="en-US"/>
            </a:defPPr>
            <a:lvl1pPr algn="ctr">
              <a:defRPr sz="12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</a:rPr>
              <a:t>Комментарии</a:t>
            </a:r>
          </a:p>
        </p:txBody>
      </p:sp>
      <p:sp>
        <p:nvSpPr>
          <p:cNvPr id="11" name="Rectangle 11"/>
          <p:cNvSpPr txBox="1">
            <a:spLocks/>
          </p:cNvSpPr>
          <p:nvPr/>
        </p:nvSpPr>
        <p:spPr>
          <a:xfrm>
            <a:off x="914103" y="4812421"/>
            <a:ext cx="352893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kern="0" dirty="0">
                <a:solidFill>
                  <a:srgbClr val="000000"/>
                </a:solidFill>
              </a:rPr>
              <a:t>В случае ответа "Нет"/ </a:t>
            </a:r>
            <a:r>
              <a:rPr lang="en-US" sz="1200" kern="0" dirty="0" smtClean="0">
                <a:solidFill>
                  <a:srgbClr val="000000"/>
                </a:solidFill>
              </a:rPr>
              <a:t/>
            </a:r>
            <a:br>
              <a:rPr lang="en-US" sz="1200" kern="0" dirty="0" smtClean="0">
                <a:solidFill>
                  <a:srgbClr val="000000"/>
                </a:solidFill>
              </a:rPr>
            </a:br>
            <a:r>
              <a:rPr lang="ru-RU" sz="1200" kern="0" dirty="0" smtClean="0">
                <a:solidFill>
                  <a:srgbClr val="000000"/>
                </a:solidFill>
              </a:rPr>
              <a:t>"</a:t>
            </a:r>
            <a:r>
              <a:rPr lang="ru-RU" sz="1200" kern="0" dirty="0">
                <a:solidFill>
                  <a:srgbClr val="000000"/>
                </a:solidFill>
              </a:rPr>
              <a:t>Скорее нет" </a:t>
            </a:r>
            <a:r>
              <a:rPr lang="ru-RU" sz="1200" kern="0" dirty="0" smtClean="0">
                <a:solidFill>
                  <a:srgbClr val="000000"/>
                </a:solidFill>
              </a:rPr>
              <a:t>– прокомментируйте</a:t>
            </a:r>
          </a:p>
          <a:p>
            <a:pPr marL="195262" lvl="2" indent="0">
              <a:buNone/>
            </a:pPr>
            <a:r>
              <a:rPr lang="ru-RU" sz="1200" kern="0" dirty="0" smtClean="0">
                <a:solidFill>
                  <a:srgbClr val="000000"/>
                </a:solidFill>
              </a:rPr>
              <a:t>Есть </a:t>
            </a:r>
            <a:r>
              <a:rPr lang="ru-RU" sz="1200" kern="0" dirty="0">
                <a:solidFill>
                  <a:srgbClr val="000000"/>
                </a:solidFill>
              </a:rPr>
              <a:t>ли у Вас предложения по совершенствованию процесса?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96" name="Oval 30"/>
          <p:cNvSpPr>
            <a:spLocks noChangeArrowheads="1"/>
          </p:cNvSpPr>
          <p:nvPr/>
        </p:nvSpPr>
        <p:spPr bwMode="auto">
          <a:xfrm>
            <a:off x="723191" y="4812421"/>
            <a:ext cx="279604" cy="27382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lIns="89611" tIns="44806" rIns="89611" bIns="44806" anchor="ctr">
            <a:no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6</a:t>
            </a:r>
            <a:endParaRPr lang="ru-RU" sz="1200" b="1" dirty="0">
              <a:solidFill>
                <a:schemeClr val="bg1"/>
              </a:solidFill>
            </a:endParaRPr>
          </a:p>
        </p:txBody>
      </p:sp>
      <p:cxnSp>
        <p:nvCxnSpPr>
          <p:cNvPr id="124" name="AutoShape 249"/>
          <p:cNvCxnSpPr>
            <a:cxnSpLocks noChangeShapeType="1"/>
            <a:stCxn id="125" idx="4"/>
            <a:endCxn id="125" idx="6"/>
          </p:cNvCxnSpPr>
          <p:nvPr/>
        </p:nvCxnSpPr>
        <p:spPr bwMode="auto">
          <a:xfrm>
            <a:off x="914103" y="1278729"/>
            <a:ext cx="3528932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AutoShape 250"/>
          <p:cNvSpPr>
            <a:spLocks noChangeArrowheads="1"/>
          </p:cNvSpPr>
          <p:nvPr/>
        </p:nvSpPr>
        <p:spPr bwMode="auto">
          <a:xfrm>
            <a:off x="914103" y="1075529"/>
            <a:ext cx="3528932" cy="203200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r>
              <a:rPr lang="ru-RU" sz="1200" b="1" dirty="0"/>
              <a:t>Вопросы</a:t>
            </a:r>
          </a:p>
        </p:txBody>
      </p:sp>
      <p:cxnSp>
        <p:nvCxnSpPr>
          <p:cNvPr id="128" name="AutoShape 249"/>
          <p:cNvCxnSpPr>
            <a:cxnSpLocks noChangeShapeType="1"/>
            <a:stCxn id="129" idx="4"/>
            <a:endCxn id="129" idx="6"/>
          </p:cNvCxnSpPr>
          <p:nvPr/>
        </p:nvCxnSpPr>
        <p:spPr bwMode="auto">
          <a:xfrm>
            <a:off x="4629949" y="1278729"/>
            <a:ext cx="942176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" name="AutoShape 250"/>
          <p:cNvSpPr>
            <a:spLocks noChangeArrowheads="1"/>
          </p:cNvSpPr>
          <p:nvPr/>
        </p:nvSpPr>
        <p:spPr bwMode="auto">
          <a:xfrm>
            <a:off x="4629949" y="1075529"/>
            <a:ext cx="942176" cy="203200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r>
              <a:rPr lang="ru-RU" sz="1200" b="1" dirty="0"/>
              <a:t>Нет</a:t>
            </a:r>
          </a:p>
        </p:txBody>
      </p:sp>
      <p:cxnSp>
        <p:nvCxnSpPr>
          <p:cNvPr id="131" name="AutoShape 249"/>
          <p:cNvCxnSpPr>
            <a:cxnSpLocks noChangeShapeType="1"/>
            <a:stCxn id="132" idx="4"/>
            <a:endCxn id="132" idx="6"/>
          </p:cNvCxnSpPr>
          <p:nvPr/>
        </p:nvCxnSpPr>
        <p:spPr bwMode="auto">
          <a:xfrm>
            <a:off x="5721091" y="1278729"/>
            <a:ext cx="942176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AutoShape 250"/>
          <p:cNvSpPr>
            <a:spLocks noChangeArrowheads="1"/>
          </p:cNvSpPr>
          <p:nvPr/>
        </p:nvSpPr>
        <p:spPr bwMode="auto">
          <a:xfrm>
            <a:off x="5721091" y="1075529"/>
            <a:ext cx="942176" cy="203200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r>
              <a:rPr lang="ru-RU" sz="1200" b="1" dirty="0"/>
              <a:t> Скорее нет</a:t>
            </a:r>
          </a:p>
        </p:txBody>
      </p:sp>
      <p:cxnSp>
        <p:nvCxnSpPr>
          <p:cNvPr id="134" name="AutoShape 249"/>
          <p:cNvCxnSpPr>
            <a:cxnSpLocks noChangeShapeType="1"/>
            <a:stCxn id="135" idx="4"/>
            <a:endCxn id="135" idx="6"/>
          </p:cNvCxnSpPr>
          <p:nvPr/>
        </p:nvCxnSpPr>
        <p:spPr bwMode="auto">
          <a:xfrm>
            <a:off x="6812233" y="1278729"/>
            <a:ext cx="942176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AutoShape 250"/>
          <p:cNvSpPr>
            <a:spLocks noChangeArrowheads="1"/>
          </p:cNvSpPr>
          <p:nvPr/>
        </p:nvSpPr>
        <p:spPr bwMode="auto">
          <a:xfrm>
            <a:off x="6812233" y="1075529"/>
            <a:ext cx="942176" cy="203200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r>
              <a:rPr lang="ru-RU" sz="1200" b="1" dirty="0"/>
              <a:t> Скорее да</a:t>
            </a:r>
          </a:p>
        </p:txBody>
      </p:sp>
      <p:cxnSp>
        <p:nvCxnSpPr>
          <p:cNvPr id="137" name="AutoShape 249"/>
          <p:cNvCxnSpPr>
            <a:cxnSpLocks noChangeShapeType="1"/>
            <a:stCxn id="138" idx="4"/>
            <a:endCxn id="138" idx="6"/>
          </p:cNvCxnSpPr>
          <p:nvPr/>
        </p:nvCxnSpPr>
        <p:spPr bwMode="auto">
          <a:xfrm>
            <a:off x="7903374" y="1278729"/>
            <a:ext cx="942176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AutoShape 250"/>
          <p:cNvSpPr>
            <a:spLocks noChangeArrowheads="1"/>
          </p:cNvSpPr>
          <p:nvPr/>
        </p:nvSpPr>
        <p:spPr bwMode="auto">
          <a:xfrm>
            <a:off x="7903374" y="1075529"/>
            <a:ext cx="942176" cy="203200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r>
              <a:rPr lang="ru-RU" sz="1200" b="1" dirty="0"/>
              <a:t> Да</a:t>
            </a:r>
          </a:p>
        </p:txBody>
      </p:sp>
      <p:sp>
        <p:nvSpPr>
          <p:cNvPr id="158" name="Line 11"/>
          <p:cNvSpPr>
            <a:spLocks noChangeShapeType="1"/>
          </p:cNvSpPr>
          <p:nvPr/>
        </p:nvSpPr>
        <p:spPr bwMode="auto">
          <a:xfrm>
            <a:off x="4420280" y="4088296"/>
            <a:ext cx="0" cy="46521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159" name="Line 31"/>
          <p:cNvSpPr>
            <a:spLocks noChangeShapeType="1"/>
          </p:cNvSpPr>
          <p:nvPr/>
        </p:nvSpPr>
        <p:spPr bwMode="auto">
          <a:xfrm>
            <a:off x="914103" y="2071183"/>
            <a:ext cx="7931447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160" name="Line 32"/>
          <p:cNvSpPr>
            <a:spLocks noChangeShapeType="1"/>
          </p:cNvSpPr>
          <p:nvPr/>
        </p:nvSpPr>
        <p:spPr bwMode="auto">
          <a:xfrm>
            <a:off x="914103" y="2662593"/>
            <a:ext cx="7931447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161" name="Line 33"/>
          <p:cNvSpPr>
            <a:spLocks noChangeShapeType="1"/>
          </p:cNvSpPr>
          <p:nvPr/>
        </p:nvSpPr>
        <p:spPr bwMode="auto">
          <a:xfrm flipH="1">
            <a:off x="127014" y="3254003"/>
            <a:ext cx="8718536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162" name="Line 34"/>
          <p:cNvSpPr>
            <a:spLocks noChangeShapeType="1"/>
          </p:cNvSpPr>
          <p:nvPr/>
        </p:nvSpPr>
        <p:spPr bwMode="auto">
          <a:xfrm flipV="1">
            <a:off x="914103" y="4030079"/>
            <a:ext cx="7931447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163" name="Group 162"/>
          <p:cNvGrpSpPr/>
          <p:nvPr/>
        </p:nvGrpSpPr>
        <p:grpSpPr>
          <a:xfrm>
            <a:off x="4629949" y="2243972"/>
            <a:ext cx="4215601" cy="245832"/>
            <a:chOff x="4771892" y="1999887"/>
            <a:chExt cx="3987528" cy="245832"/>
          </a:xfrm>
        </p:grpSpPr>
        <p:sp>
          <p:nvSpPr>
            <p:cNvPr id="164" name="Rectangle 54"/>
            <p:cNvSpPr>
              <a:spLocks noChangeArrowheads="1"/>
            </p:cNvSpPr>
            <p:nvPr/>
          </p:nvSpPr>
          <p:spPr bwMode="auto">
            <a:xfrm>
              <a:off x="4771892" y="2034895"/>
              <a:ext cx="3987528" cy="17581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defTabSz="89611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5" name="Oval 55"/>
            <p:cNvSpPr>
              <a:spLocks noChangeArrowheads="1"/>
            </p:cNvSpPr>
            <p:nvPr/>
          </p:nvSpPr>
          <p:spPr bwMode="auto">
            <a:xfrm>
              <a:off x="8030515" y="1999887"/>
              <a:ext cx="528974" cy="24583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algn="ctr" defTabSz="896112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kern="0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4</a:t>
              </a:r>
              <a:endParaRPr lang="ru-RU" sz="1200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4629949" y="2835382"/>
            <a:ext cx="4215601" cy="245832"/>
            <a:chOff x="4771892" y="2595067"/>
            <a:chExt cx="3987528" cy="245832"/>
          </a:xfrm>
        </p:grpSpPr>
        <p:sp>
          <p:nvSpPr>
            <p:cNvPr id="167" name="Rectangle 71"/>
            <p:cNvSpPr>
              <a:spLocks noChangeArrowheads="1"/>
            </p:cNvSpPr>
            <p:nvPr/>
          </p:nvSpPr>
          <p:spPr bwMode="auto">
            <a:xfrm>
              <a:off x="4771892" y="2630075"/>
              <a:ext cx="3987528" cy="17581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defTabSz="89611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8" name="Oval 72"/>
            <p:cNvSpPr>
              <a:spLocks noChangeArrowheads="1"/>
            </p:cNvSpPr>
            <p:nvPr/>
          </p:nvSpPr>
          <p:spPr bwMode="auto">
            <a:xfrm>
              <a:off x="6995249" y="2595067"/>
              <a:ext cx="528974" cy="24583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algn="ctr" defTabSz="896112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kern="0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3</a:t>
              </a:r>
              <a:endParaRPr lang="ru-RU" sz="1200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4629949" y="3519125"/>
            <a:ext cx="4215601" cy="245832"/>
            <a:chOff x="4771892" y="3219589"/>
            <a:chExt cx="3987528" cy="245832"/>
          </a:xfrm>
        </p:grpSpPr>
        <p:sp>
          <p:nvSpPr>
            <p:cNvPr id="170" name="Rectangle 88"/>
            <p:cNvSpPr>
              <a:spLocks noChangeArrowheads="1"/>
            </p:cNvSpPr>
            <p:nvPr/>
          </p:nvSpPr>
          <p:spPr bwMode="auto">
            <a:xfrm>
              <a:off x="4771892" y="3254597"/>
              <a:ext cx="3987528" cy="17581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defTabSz="89611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1" name="Oval 89"/>
            <p:cNvSpPr>
              <a:spLocks noChangeArrowheads="1"/>
            </p:cNvSpPr>
            <p:nvPr/>
          </p:nvSpPr>
          <p:spPr bwMode="auto">
            <a:xfrm>
              <a:off x="5985115" y="3219589"/>
              <a:ext cx="528974" cy="24583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algn="ctr" defTabSz="896112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kern="0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2</a:t>
              </a:r>
              <a:endParaRPr lang="ru-RU" sz="1200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172" name="Group 171"/>
          <p:cNvGrpSpPr>
            <a:grpSpLocks/>
          </p:cNvGrpSpPr>
          <p:nvPr/>
        </p:nvGrpSpPr>
        <p:grpSpPr>
          <a:xfrm>
            <a:off x="4629949" y="4242813"/>
            <a:ext cx="4215601" cy="245832"/>
            <a:chOff x="4771892" y="3961800"/>
            <a:chExt cx="3987528" cy="245832"/>
          </a:xfrm>
        </p:grpSpPr>
        <p:sp>
          <p:nvSpPr>
            <p:cNvPr id="173" name="Rectangle 105"/>
            <p:cNvSpPr>
              <a:spLocks noChangeArrowheads="1"/>
            </p:cNvSpPr>
            <p:nvPr/>
          </p:nvSpPr>
          <p:spPr bwMode="auto">
            <a:xfrm>
              <a:off x="4771892" y="3996808"/>
              <a:ext cx="3987528" cy="17581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defTabSz="89611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4" name="Oval 106"/>
            <p:cNvSpPr>
              <a:spLocks noChangeArrowheads="1"/>
            </p:cNvSpPr>
            <p:nvPr/>
          </p:nvSpPr>
          <p:spPr bwMode="auto">
            <a:xfrm>
              <a:off x="6995249" y="3961800"/>
              <a:ext cx="528974" cy="24583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algn="ctr" defTabSz="896112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kern="0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3</a:t>
              </a:r>
              <a:endParaRPr lang="ru-RU" sz="1200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175" name="Text Box 123"/>
          <p:cNvSpPr txBox="1">
            <a:spLocks noChangeArrowheads="1"/>
          </p:cNvSpPr>
          <p:nvPr/>
        </p:nvSpPr>
        <p:spPr bwMode="auto">
          <a:xfrm>
            <a:off x="4988865" y="1381612"/>
            <a:ext cx="84960" cy="16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1</a:t>
            </a:r>
            <a:endParaRPr lang="ru-RU" sz="1200" i="1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6" name="TextBox 175"/>
          <p:cNvSpPr txBox="1">
            <a:spLocks/>
          </p:cNvSpPr>
          <p:nvPr/>
        </p:nvSpPr>
        <p:spPr>
          <a:xfrm>
            <a:off x="127014" y="3354182"/>
            <a:ext cx="493992" cy="1247020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89611" tIns="44806" rIns="89611" bIns="44806" rtlCol="0" anchor="ctr">
            <a:noAutofit/>
          </a:bodyPr>
          <a:lstStyle>
            <a:defPPr>
              <a:defRPr lang="en-US"/>
            </a:defPPr>
            <a:lvl1pPr algn="ctr">
              <a:defRPr sz="12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</a:rPr>
              <a:t>Поддержка пользователей</a:t>
            </a:r>
          </a:p>
        </p:txBody>
      </p:sp>
      <p:sp>
        <p:nvSpPr>
          <p:cNvPr id="177" name="Text Box 123"/>
          <p:cNvSpPr txBox="1">
            <a:spLocks noChangeArrowheads="1"/>
          </p:cNvSpPr>
          <p:nvPr/>
        </p:nvSpPr>
        <p:spPr bwMode="auto">
          <a:xfrm>
            <a:off x="6103237" y="1381612"/>
            <a:ext cx="84960" cy="16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</a:t>
            </a:r>
            <a:endParaRPr lang="ru-RU" sz="1200" i="1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8" name="Text Box 123"/>
          <p:cNvSpPr txBox="1">
            <a:spLocks noChangeArrowheads="1"/>
          </p:cNvSpPr>
          <p:nvPr/>
        </p:nvSpPr>
        <p:spPr bwMode="auto">
          <a:xfrm>
            <a:off x="7217609" y="1381612"/>
            <a:ext cx="84960" cy="16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179" name="Text Box 123"/>
          <p:cNvSpPr txBox="1">
            <a:spLocks noChangeArrowheads="1"/>
          </p:cNvSpPr>
          <p:nvPr/>
        </p:nvSpPr>
        <p:spPr bwMode="auto">
          <a:xfrm>
            <a:off x="8331982" y="1381612"/>
            <a:ext cx="84960" cy="16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6112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grpSp>
        <p:nvGrpSpPr>
          <p:cNvPr id="180" name="Group 179"/>
          <p:cNvGrpSpPr/>
          <p:nvPr/>
        </p:nvGrpSpPr>
        <p:grpSpPr>
          <a:xfrm>
            <a:off x="4629949" y="1652562"/>
            <a:ext cx="4215601" cy="245832"/>
            <a:chOff x="4771892" y="1481044"/>
            <a:chExt cx="3987528" cy="245832"/>
          </a:xfrm>
        </p:grpSpPr>
        <p:sp>
          <p:nvSpPr>
            <p:cNvPr id="181" name="Rectangle 37"/>
            <p:cNvSpPr>
              <a:spLocks noChangeArrowheads="1"/>
            </p:cNvSpPr>
            <p:nvPr/>
          </p:nvSpPr>
          <p:spPr bwMode="auto">
            <a:xfrm>
              <a:off x="4771892" y="1516052"/>
              <a:ext cx="3987528" cy="17581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  <a:effectLst/>
            <a:extLst/>
          </p:spPr>
          <p:txBody>
            <a:bodyPr wrap="none" lIns="0" tIns="0" rIns="0" bIns="0" anchor="ctr"/>
            <a:lstStyle/>
            <a:p>
              <a:pPr defTabSz="89611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2" name="Oval 38"/>
            <p:cNvSpPr>
              <a:spLocks noChangeArrowheads="1"/>
            </p:cNvSpPr>
            <p:nvPr/>
          </p:nvSpPr>
          <p:spPr bwMode="auto">
            <a:xfrm>
              <a:off x="8051147" y="1481044"/>
              <a:ext cx="528974" cy="24583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  <a:effectLst/>
            <a:extLst/>
          </p:spPr>
          <p:txBody>
            <a:bodyPr wrap="none" lIns="0" tIns="0" rIns="0" bIns="0" anchor="ctr"/>
            <a:lstStyle/>
            <a:p>
              <a:pPr algn="ctr" defTabSz="896112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kern="0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4</a:t>
              </a:r>
              <a:endParaRPr lang="ru-RU" sz="1200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723191" y="2182222"/>
            <a:ext cx="3719844" cy="369332"/>
            <a:chOff x="723191" y="2019823"/>
            <a:chExt cx="3719844" cy="369332"/>
          </a:xfrm>
        </p:grpSpPr>
        <p:sp>
          <p:nvSpPr>
            <p:cNvPr id="184" name="Rectangle 27"/>
            <p:cNvSpPr txBox="1">
              <a:spLocks/>
            </p:cNvSpPr>
            <p:nvPr/>
          </p:nvSpPr>
          <p:spPr>
            <a:xfrm>
              <a:off x="914103" y="2019823"/>
              <a:ext cx="35289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kern="0" dirty="0" smtClean="0">
                  <a:solidFill>
                    <a:srgbClr val="000000"/>
                  </a:solidFill>
                </a:rPr>
                <a:t>Является ли процесс для вас простым и понятным?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85" name="Oval 30"/>
            <p:cNvSpPr>
              <a:spLocks noChangeArrowheads="1"/>
            </p:cNvSpPr>
            <p:nvPr/>
          </p:nvSpPr>
          <p:spPr bwMode="auto">
            <a:xfrm>
              <a:off x="723191" y="2019823"/>
              <a:ext cx="279604" cy="27382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lIns="89611" tIns="44806" rIns="89611" bIns="44806" anchor="ctr">
              <a:noAutofit/>
            </a:bodyPr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86" name="Group 185"/>
          <p:cNvGrpSpPr>
            <a:grpSpLocks/>
          </p:cNvGrpSpPr>
          <p:nvPr/>
        </p:nvGrpSpPr>
        <p:grpSpPr>
          <a:xfrm>
            <a:off x="723191" y="1590812"/>
            <a:ext cx="3719844" cy="1552152"/>
            <a:chOff x="723191" y="1527014"/>
            <a:chExt cx="3719844" cy="1552152"/>
          </a:xfrm>
        </p:grpSpPr>
        <p:sp>
          <p:nvSpPr>
            <p:cNvPr id="187" name="Rectangle 31"/>
            <p:cNvSpPr txBox="1">
              <a:spLocks/>
            </p:cNvSpPr>
            <p:nvPr/>
          </p:nvSpPr>
          <p:spPr>
            <a:xfrm>
              <a:off x="914103" y="1527014"/>
              <a:ext cx="35289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kern="0" dirty="0">
                  <a:solidFill>
                    <a:srgbClr val="000000"/>
                  </a:solidFill>
                </a:rPr>
                <a:t>Удовлетворены ли Вы в целом работой процесса</a:t>
              </a:r>
              <a:r>
                <a:rPr lang="en-US" sz="1200" kern="0" dirty="0">
                  <a:solidFill>
                    <a:srgbClr val="000000"/>
                  </a:solidFill>
                </a:rPr>
                <a:t>?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grpSp>
          <p:nvGrpSpPr>
            <p:cNvPr id="188" name="Group 187"/>
            <p:cNvGrpSpPr/>
            <p:nvPr/>
          </p:nvGrpSpPr>
          <p:grpSpPr>
            <a:xfrm>
              <a:off x="723191" y="2709834"/>
              <a:ext cx="3719844" cy="369332"/>
              <a:chOff x="723191" y="2615039"/>
              <a:chExt cx="3719844" cy="369332"/>
            </a:xfrm>
          </p:grpSpPr>
          <p:sp>
            <p:nvSpPr>
              <p:cNvPr id="189" name="Rectangle 23"/>
              <p:cNvSpPr txBox="1">
                <a:spLocks/>
              </p:cNvSpPr>
              <p:nvPr/>
            </p:nvSpPr>
            <p:spPr>
              <a:xfrm>
                <a:off x="914103" y="2615039"/>
                <a:ext cx="352893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lvl="1"/>
                <a:r>
                  <a:rPr lang="ru-RU" sz="1200" kern="0" dirty="0" smtClean="0">
                    <a:solidFill>
                      <a:srgbClr val="000000"/>
                    </a:solidFill>
                  </a:rPr>
                  <a:t>Является ли длительность процесса для вас оптимальной?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90" name="Oval 30"/>
              <p:cNvSpPr>
                <a:spLocks noChangeArrowheads="1"/>
              </p:cNvSpPr>
              <p:nvPr/>
            </p:nvSpPr>
            <p:spPr bwMode="auto">
              <a:xfrm>
                <a:off x="723191" y="2615039"/>
                <a:ext cx="279604" cy="2738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lIns="89611" tIns="44806" rIns="89611" bIns="44806" anchor="ctr">
                <a:no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191" name="Group 190"/>
          <p:cNvGrpSpPr>
            <a:grpSpLocks/>
          </p:cNvGrpSpPr>
          <p:nvPr/>
        </p:nvGrpSpPr>
        <p:grpSpPr>
          <a:xfrm>
            <a:off x="723191" y="3365042"/>
            <a:ext cx="3719844" cy="1145408"/>
            <a:chOff x="723191" y="3301244"/>
            <a:chExt cx="3719844" cy="1145408"/>
          </a:xfrm>
        </p:grpSpPr>
        <p:grpSp>
          <p:nvGrpSpPr>
            <p:cNvPr id="192" name="Group 191"/>
            <p:cNvGrpSpPr/>
            <p:nvPr/>
          </p:nvGrpSpPr>
          <p:grpSpPr>
            <a:xfrm>
              <a:off x="723191" y="3301244"/>
              <a:ext cx="3719844" cy="553998"/>
              <a:chOff x="723191" y="3305200"/>
              <a:chExt cx="3719844" cy="553998"/>
            </a:xfrm>
          </p:grpSpPr>
          <p:sp>
            <p:nvSpPr>
              <p:cNvPr id="196" name="Rectangle 19"/>
              <p:cNvSpPr txBox="1">
                <a:spLocks/>
              </p:cNvSpPr>
              <p:nvPr/>
            </p:nvSpPr>
            <p:spPr>
              <a:xfrm>
                <a:off x="914103" y="3305200"/>
                <a:ext cx="3528932" cy="5539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lvl="1"/>
                <a:r>
                  <a:rPr lang="ru-RU" sz="1200" kern="0" dirty="0">
                    <a:solidFill>
                      <a:srgbClr val="000000"/>
                    </a:solidFill>
                  </a:rPr>
                  <a:t>Удовлетворены ли Вы нормативной документацией по процессу (инструкции, стандарты, регламенты и т.д.)?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97" name="Oval 30"/>
              <p:cNvSpPr>
                <a:spLocks noChangeArrowheads="1"/>
              </p:cNvSpPr>
              <p:nvPr/>
            </p:nvSpPr>
            <p:spPr bwMode="auto">
              <a:xfrm>
                <a:off x="723191" y="3305200"/>
                <a:ext cx="279604" cy="2738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lIns="89611" tIns="44806" rIns="89611" bIns="44806" anchor="ctr">
                <a:no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  <p:grpSp>
          <p:nvGrpSpPr>
            <p:cNvPr id="193" name="Group 192"/>
            <p:cNvGrpSpPr/>
            <p:nvPr/>
          </p:nvGrpSpPr>
          <p:grpSpPr>
            <a:xfrm>
              <a:off x="723191" y="4077320"/>
              <a:ext cx="3719844" cy="369332"/>
              <a:chOff x="723191" y="4047412"/>
              <a:chExt cx="3719844" cy="369332"/>
            </a:xfrm>
          </p:grpSpPr>
          <p:sp>
            <p:nvSpPr>
              <p:cNvPr id="194" name="Rectangle 15"/>
              <p:cNvSpPr txBox="1">
                <a:spLocks/>
              </p:cNvSpPr>
              <p:nvPr/>
            </p:nvSpPr>
            <p:spPr>
              <a:xfrm>
                <a:off x="914103" y="4047412"/>
                <a:ext cx="352893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lvl="1"/>
                <a:r>
                  <a:rPr lang="ru-RU" sz="1200" kern="0" dirty="0">
                    <a:solidFill>
                      <a:srgbClr val="000000"/>
                    </a:solidFill>
                  </a:rPr>
                  <a:t>Удовлетворены ли Вы качеством </a:t>
                </a:r>
                <a:r>
                  <a:rPr lang="en-US" sz="1200" kern="0" dirty="0" smtClean="0">
                    <a:solidFill>
                      <a:srgbClr val="000000"/>
                    </a:solidFill>
                  </a:rPr>
                  <a:t/>
                </a:r>
                <a:br>
                  <a:rPr lang="en-US" sz="1200" kern="0" dirty="0" smtClean="0">
                    <a:solidFill>
                      <a:srgbClr val="000000"/>
                    </a:solidFill>
                  </a:rPr>
                </a:br>
                <a:r>
                  <a:rPr lang="ru-RU" sz="1200" kern="0" dirty="0" smtClean="0">
                    <a:solidFill>
                      <a:srgbClr val="000000"/>
                    </a:solidFill>
                  </a:rPr>
                  <a:t>поддержки и </a:t>
                </a:r>
                <a:r>
                  <a:rPr lang="ru-RU" sz="1200" kern="0" dirty="0">
                    <a:solidFill>
                      <a:srgbClr val="000000"/>
                    </a:solidFill>
                  </a:rPr>
                  <a:t>сервиса (консультациями)?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" name="Oval 30"/>
              <p:cNvSpPr>
                <a:spLocks noChangeArrowheads="1"/>
              </p:cNvSpPr>
              <p:nvPr/>
            </p:nvSpPr>
            <p:spPr bwMode="auto">
              <a:xfrm>
                <a:off x="723191" y="4047412"/>
                <a:ext cx="279604" cy="2738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lIns="89611" tIns="44806" rIns="89611" bIns="44806" anchor="ctr">
                <a:no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5</a:t>
                </a:r>
              </a:p>
            </p:txBody>
          </p:sp>
        </p:grpSp>
      </p:grpSp>
      <p:sp>
        <p:nvSpPr>
          <p:cNvPr id="198" name="Line 35"/>
          <p:cNvSpPr>
            <a:spLocks noChangeShapeType="1"/>
          </p:cNvSpPr>
          <p:nvPr/>
        </p:nvSpPr>
        <p:spPr bwMode="auto">
          <a:xfrm>
            <a:off x="127014" y="4701380"/>
            <a:ext cx="8718536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896112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199" name="TextBox 198"/>
          <p:cNvSpPr txBox="1">
            <a:spLocks/>
          </p:cNvSpPr>
          <p:nvPr/>
        </p:nvSpPr>
        <p:spPr>
          <a:xfrm>
            <a:off x="127014" y="1464809"/>
            <a:ext cx="493992" cy="1689846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89611" tIns="44806" rIns="89611" bIns="44806" rtlCol="0" anchor="ctr">
            <a:noAutofit/>
          </a:bodyPr>
          <a:lstStyle>
            <a:defPPr>
              <a:defRPr lang="en-US"/>
            </a:defPPr>
            <a:lvl1pPr algn="ctr">
              <a:defRPr sz="12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</a:rPr>
              <a:t>Процесс</a:t>
            </a:r>
          </a:p>
        </p:txBody>
      </p:sp>
      <p:sp>
        <p:nvSpPr>
          <p:cNvPr id="200" name="Oval 30"/>
          <p:cNvSpPr>
            <a:spLocks noChangeArrowheads="1"/>
          </p:cNvSpPr>
          <p:nvPr/>
        </p:nvSpPr>
        <p:spPr bwMode="auto">
          <a:xfrm>
            <a:off x="723191" y="1590812"/>
            <a:ext cx="279604" cy="27382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lIns="89611" tIns="44806" rIns="89611" bIns="44806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1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98" name="Rectangle 52"/>
          <p:cNvSpPr txBox="1">
            <a:spLocks/>
          </p:cNvSpPr>
          <p:nvPr/>
        </p:nvSpPr>
        <p:spPr>
          <a:xfrm>
            <a:off x="723191" y="5791200"/>
            <a:ext cx="6414230" cy="439899"/>
          </a:xfrm>
          <a:prstGeom prst="rect">
            <a:avLst/>
          </a:prstGeom>
          <a:noFill/>
          <a:ln w="9525">
            <a:gradFill flip="none" rotWithShape="1">
              <a:gsLst>
                <a:gs pos="0">
                  <a:schemeClr val="accent2"/>
                </a:gs>
                <a:gs pos="50000">
                  <a:srgbClr val="DFEDFD"/>
                </a:gs>
                <a:gs pos="100000">
                  <a:schemeClr val="bg1"/>
                </a:gs>
              </a:gsLst>
              <a:lin ang="0" scaled="1"/>
              <a:tileRect/>
            </a:gra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612000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100" dirty="0"/>
              <a:t>Должность </a:t>
            </a:r>
            <a:r>
              <a:rPr lang="ru-RU" sz="1100" dirty="0" smtClean="0"/>
              <a:t>ФИО      подпись    дата</a:t>
            </a:r>
            <a:endParaRPr lang="ru-RU" sz="1100" dirty="0"/>
          </a:p>
        </p:txBody>
      </p:sp>
      <p:cxnSp>
        <p:nvCxnSpPr>
          <p:cNvPr id="99" name="Straight Connector 36"/>
          <p:cNvCxnSpPr/>
          <p:nvPr/>
        </p:nvCxnSpPr>
        <p:spPr bwMode="gray">
          <a:xfrm>
            <a:off x="11623692" y="8375482"/>
            <a:ext cx="76200" cy="0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36"/>
          <p:cNvCxnSpPr/>
          <p:nvPr/>
        </p:nvCxnSpPr>
        <p:spPr bwMode="gray">
          <a:xfrm>
            <a:off x="11776092" y="8527882"/>
            <a:ext cx="76200" cy="0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3441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2728" y="325243"/>
            <a:ext cx="6650505" cy="292388"/>
          </a:xfrm>
        </p:spPr>
        <p:txBody>
          <a:bodyPr/>
          <a:lstStyle/>
          <a:p>
            <a:r>
              <a:rPr lang="ru-RU" dirty="0" smtClean="0"/>
              <a:t>Обратная связь и поощрение</a:t>
            </a:r>
            <a:endParaRPr lang="ru-RU" dirty="0"/>
          </a:p>
        </p:txBody>
      </p:sp>
      <p:sp>
        <p:nvSpPr>
          <p:cNvPr id="43" name="Rectangle 42"/>
          <p:cNvSpPr>
            <a:spLocks/>
          </p:cNvSpPr>
          <p:nvPr/>
        </p:nvSpPr>
        <p:spPr>
          <a:xfrm>
            <a:off x="127014" y="1157291"/>
            <a:ext cx="8650287" cy="4812689"/>
          </a:xfrm>
          <a:prstGeom prst="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>
            <a:spLocks/>
          </p:cNvSpPr>
          <p:nvPr/>
        </p:nvSpPr>
        <p:spPr>
          <a:xfrm>
            <a:off x="127014" y="1157292"/>
            <a:ext cx="8650287" cy="389059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5" name="AutoShape 250"/>
          <p:cNvSpPr>
            <a:spLocks noChangeArrowheads="1"/>
          </p:cNvSpPr>
          <p:nvPr/>
        </p:nvSpPr>
        <p:spPr bwMode="auto">
          <a:xfrm>
            <a:off x="203463" y="1250255"/>
            <a:ext cx="4264025" cy="203133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r>
              <a:rPr lang="ru-RU" sz="1200" b="1" dirty="0" smtClean="0"/>
              <a:t>Список мероприятий по завершении проекта</a:t>
            </a:r>
            <a:endParaRPr lang="ru-RU" sz="1200" dirty="0">
              <a:solidFill>
                <a:srgbClr val="808080"/>
              </a:solidFill>
            </a:endParaRPr>
          </a:p>
        </p:txBody>
      </p: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203463" y="2922272"/>
            <a:ext cx="8497388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AutoShape 249"/>
          <p:cNvCxnSpPr>
            <a:cxnSpLocks noChangeShapeType="1"/>
            <a:stCxn id="52" idx="4"/>
            <a:endCxn id="52" idx="6"/>
          </p:cNvCxnSpPr>
          <p:nvPr/>
        </p:nvCxnSpPr>
        <p:spPr bwMode="auto">
          <a:xfrm>
            <a:off x="202407" y="1896900"/>
            <a:ext cx="1567713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AutoShape 250"/>
          <p:cNvSpPr>
            <a:spLocks noChangeArrowheads="1"/>
          </p:cNvSpPr>
          <p:nvPr/>
        </p:nvSpPr>
        <p:spPr bwMode="auto">
          <a:xfrm>
            <a:off x="202407" y="1693699"/>
            <a:ext cx="1567713" cy="203201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r>
              <a:rPr lang="ru-RU" sz="1200" b="1" dirty="0" smtClean="0"/>
              <a:t>Мероприятие</a:t>
            </a:r>
            <a:endParaRPr lang="ru-RU" sz="1200" dirty="0">
              <a:solidFill>
                <a:srgbClr val="808080"/>
              </a:solidFill>
            </a:endParaRPr>
          </a:p>
        </p:txBody>
      </p:sp>
      <p:sp>
        <p:nvSpPr>
          <p:cNvPr id="67" name="Rectangle 7"/>
          <p:cNvSpPr txBox="1">
            <a:spLocks/>
          </p:cNvSpPr>
          <p:nvPr/>
        </p:nvSpPr>
        <p:spPr>
          <a:xfrm>
            <a:off x="202407" y="2012530"/>
            <a:ext cx="156771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Общее собрание для благодарности и вручения грамот проектной команде</a:t>
            </a:r>
            <a:endParaRPr lang="ru-RU" sz="1200" dirty="0"/>
          </a:p>
        </p:txBody>
      </p:sp>
      <p:sp>
        <p:nvSpPr>
          <p:cNvPr id="74" name="Rectangle 7"/>
          <p:cNvSpPr txBox="1">
            <a:spLocks/>
          </p:cNvSpPr>
          <p:nvPr/>
        </p:nvSpPr>
        <p:spPr>
          <a:xfrm>
            <a:off x="202407" y="3053362"/>
            <a:ext cx="170952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Личная обратная связь каждому участнику проектной команды (акцент на сильные стороны)</a:t>
            </a:r>
            <a:endParaRPr lang="en-US" sz="1200" dirty="0"/>
          </a:p>
        </p:txBody>
      </p:sp>
      <p:cxnSp>
        <p:nvCxnSpPr>
          <p:cNvPr id="54" name="AutoShape 249"/>
          <p:cNvCxnSpPr>
            <a:cxnSpLocks noChangeShapeType="1"/>
            <a:stCxn id="55" idx="4"/>
            <a:endCxn id="55" idx="6"/>
          </p:cNvCxnSpPr>
          <p:nvPr/>
        </p:nvCxnSpPr>
        <p:spPr bwMode="auto">
          <a:xfrm>
            <a:off x="2091149" y="1896897"/>
            <a:ext cx="1567713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AutoShape 250"/>
          <p:cNvSpPr>
            <a:spLocks noChangeArrowheads="1"/>
          </p:cNvSpPr>
          <p:nvPr/>
        </p:nvSpPr>
        <p:spPr bwMode="auto">
          <a:xfrm>
            <a:off x="2091149" y="1693696"/>
            <a:ext cx="1567713" cy="203201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r>
              <a:rPr lang="ru-RU" sz="1200" b="1" dirty="0"/>
              <a:t>Участники</a:t>
            </a:r>
            <a:endParaRPr lang="ru-RU" sz="1200" dirty="0">
              <a:solidFill>
                <a:srgbClr val="808080"/>
              </a:solidFill>
            </a:endParaRPr>
          </a:p>
        </p:txBody>
      </p:sp>
      <p:sp>
        <p:nvSpPr>
          <p:cNvPr id="68" name="Rectangle 7"/>
          <p:cNvSpPr txBox="1">
            <a:spLocks/>
          </p:cNvSpPr>
          <p:nvPr/>
        </p:nvSpPr>
        <p:spPr>
          <a:xfrm>
            <a:off x="2091149" y="2012530"/>
            <a:ext cx="156771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Все участники проектной команды</a:t>
            </a:r>
            <a:endParaRPr lang="en-US" sz="1200" dirty="0"/>
          </a:p>
        </p:txBody>
      </p:sp>
      <p:sp>
        <p:nvSpPr>
          <p:cNvPr id="75" name="Rectangle 7"/>
          <p:cNvSpPr txBox="1">
            <a:spLocks/>
          </p:cNvSpPr>
          <p:nvPr/>
        </p:nvSpPr>
        <p:spPr>
          <a:xfrm>
            <a:off x="2091149" y="3053362"/>
            <a:ext cx="156771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Все участники проектной команды</a:t>
            </a:r>
            <a:endParaRPr lang="en-US" sz="1200" dirty="0"/>
          </a:p>
        </p:txBody>
      </p:sp>
      <p:cxnSp>
        <p:nvCxnSpPr>
          <p:cNvPr id="57" name="AutoShape 249"/>
          <p:cNvCxnSpPr>
            <a:cxnSpLocks noChangeShapeType="1"/>
            <a:stCxn id="58" idx="4"/>
            <a:endCxn id="58" idx="6"/>
          </p:cNvCxnSpPr>
          <p:nvPr/>
        </p:nvCxnSpPr>
        <p:spPr bwMode="auto">
          <a:xfrm>
            <a:off x="3979891" y="1896897"/>
            <a:ext cx="1376180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AutoShape 250"/>
          <p:cNvSpPr>
            <a:spLocks noChangeArrowheads="1"/>
          </p:cNvSpPr>
          <p:nvPr/>
        </p:nvSpPr>
        <p:spPr bwMode="auto">
          <a:xfrm>
            <a:off x="3979891" y="1693696"/>
            <a:ext cx="1376180" cy="203201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r>
              <a:rPr lang="ru-RU" sz="1200" b="1" dirty="0"/>
              <a:t>Ответственный</a:t>
            </a:r>
            <a:endParaRPr lang="ru-RU" sz="1200" dirty="0">
              <a:solidFill>
                <a:srgbClr val="808080"/>
              </a:solidFill>
            </a:endParaRPr>
          </a:p>
        </p:txBody>
      </p:sp>
      <p:sp>
        <p:nvSpPr>
          <p:cNvPr id="69" name="Rectangle 7"/>
          <p:cNvSpPr txBox="1">
            <a:spLocks/>
          </p:cNvSpPr>
          <p:nvPr/>
        </p:nvSpPr>
        <p:spPr>
          <a:xfrm>
            <a:off x="3979891" y="2012530"/>
            <a:ext cx="13761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Владелец процесса/руководитель проекта</a:t>
            </a:r>
            <a:endParaRPr lang="en-US" sz="1200" dirty="0"/>
          </a:p>
        </p:txBody>
      </p:sp>
      <p:sp>
        <p:nvSpPr>
          <p:cNvPr id="76" name="Rectangle 7"/>
          <p:cNvSpPr txBox="1">
            <a:spLocks/>
          </p:cNvSpPr>
          <p:nvPr/>
        </p:nvSpPr>
        <p:spPr>
          <a:xfrm>
            <a:off x="3979891" y="3053362"/>
            <a:ext cx="1376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Руководитель проекта</a:t>
            </a:r>
            <a:endParaRPr lang="en-US" sz="1200" dirty="0"/>
          </a:p>
        </p:txBody>
      </p:sp>
      <p:cxnSp>
        <p:nvCxnSpPr>
          <p:cNvPr id="63" name="AutoShape 249"/>
          <p:cNvCxnSpPr>
            <a:cxnSpLocks noChangeShapeType="1"/>
            <a:stCxn id="64" idx="4"/>
            <a:endCxn id="64" idx="6"/>
          </p:cNvCxnSpPr>
          <p:nvPr/>
        </p:nvCxnSpPr>
        <p:spPr bwMode="auto">
          <a:xfrm>
            <a:off x="7003729" y="1896897"/>
            <a:ext cx="1082048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AutoShape 250"/>
          <p:cNvSpPr>
            <a:spLocks noChangeArrowheads="1"/>
          </p:cNvSpPr>
          <p:nvPr/>
        </p:nvSpPr>
        <p:spPr bwMode="auto">
          <a:xfrm>
            <a:off x="7003729" y="1693696"/>
            <a:ext cx="1082048" cy="203201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r>
              <a:rPr lang="ru-RU" sz="1200" b="1" dirty="0"/>
              <a:t>Дата и время</a:t>
            </a:r>
            <a:endParaRPr lang="ru-RU" sz="1200" dirty="0">
              <a:solidFill>
                <a:srgbClr val="808080"/>
              </a:solidFill>
            </a:endParaRPr>
          </a:p>
        </p:txBody>
      </p:sp>
      <p:sp>
        <p:nvSpPr>
          <p:cNvPr id="70" name="Rectangle 7"/>
          <p:cNvSpPr txBox="1">
            <a:spLocks/>
          </p:cNvSpPr>
          <p:nvPr/>
        </p:nvSpPr>
        <p:spPr>
          <a:xfrm>
            <a:off x="7003729" y="2012530"/>
            <a:ext cx="1082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11.01.2014 г.</a:t>
            </a:r>
            <a:endParaRPr lang="en-US" sz="1200" dirty="0"/>
          </a:p>
        </p:txBody>
      </p:sp>
      <p:sp>
        <p:nvSpPr>
          <p:cNvPr id="77" name="Rectangle 7"/>
          <p:cNvSpPr txBox="1">
            <a:spLocks/>
          </p:cNvSpPr>
          <p:nvPr/>
        </p:nvSpPr>
        <p:spPr>
          <a:xfrm>
            <a:off x="7003729" y="3053362"/>
            <a:ext cx="1082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…</a:t>
            </a:r>
            <a:endParaRPr lang="en-US" sz="1200" dirty="0"/>
          </a:p>
        </p:txBody>
      </p:sp>
      <p:cxnSp>
        <p:nvCxnSpPr>
          <p:cNvPr id="60" name="AutoShape 249"/>
          <p:cNvCxnSpPr>
            <a:cxnSpLocks noChangeShapeType="1"/>
            <a:stCxn id="61" idx="4"/>
            <a:endCxn id="61" idx="6"/>
          </p:cNvCxnSpPr>
          <p:nvPr/>
        </p:nvCxnSpPr>
        <p:spPr bwMode="auto">
          <a:xfrm>
            <a:off x="5677100" y="1896897"/>
            <a:ext cx="1005598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AutoShape 250"/>
          <p:cNvSpPr>
            <a:spLocks noChangeArrowheads="1"/>
          </p:cNvSpPr>
          <p:nvPr/>
        </p:nvSpPr>
        <p:spPr bwMode="auto">
          <a:xfrm>
            <a:off x="5677100" y="1693696"/>
            <a:ext cx="1005598" cy="203201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r>
              <a:rPr lang="ru-RU" sz="1200" b="1" dirty="0"/>
              <a:t>Место</a:t>
            </a:r>
            <a:endParaRPr lang="ru-RU" sz="1200" dirty="0">
              <a:solidFill>
                <a:srgbClr val="808080"/>
              </a:solidFill>
            </a:endParaRPr>
          </a:p>
        </p:txBody>
      </p:sp>
      <p:sp>
        <p:nvSpPr>
          <p:cNvPr id="71" name="Rectangle 7"/>
          <p:cNvSpPr txBox="1">
            <a:spLocks/>
          </p:cNvSpPr>
          <p:nvPr/>
        </p:nvSpPr>
        <p:spPr>
          <a:xfrm>
            <a:off x="5677100" y="2012530"/>
            <a:ext cx="100559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Кабинет подразделения</a:t>
            </a:r>
            <a:endParaRPr lang="en-US" sz="1200" dirty="0"/>
          </a:p>
        </p:txBody>
      </p:sp>
      <p:sp>
        <p:nvSpPr>
          <p:cNvPr id="78" name="Rectangle 7"/>
          <p:cNvSpPr txBox="1">
            <a:spLocks/>
          </p:cNvSpPr>
          <p:nvPr/>
        </p:nvSpPr>
        <p:spPr>
          <a:xfrm>
            <a:off x="5677100" y="3053362"/>
            <a:ext cx="100559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…</a:t>
            </a:r>
            <a:endParaRPr lang="en-US" sz="1200" dirty="0"/>
          </a:p>
        </p:txBody>
      </p:sp>
      <p:cxnSp>
        <p:nvCxnSpPr>
          <p:cNvPr id="95" name="Straight Connector 94"/>
          <p:cNvCxnSpPr>
            <a:cxnSpLocks/>
          </p:cNvCxnSpPr>
          <p:nvPr/>
        </p:nvCxnSpPr>
        <p:spPr>
          <a:xfrm>
            <a:off x="203463" y="4109804"/>
            <a:ext cx="8497388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7"/>
          <p:cNvSpPr txBox="1">
            <a:spLocks/>
          </p:cNvSpPr>
          <p:nvPr/>
        </p:nvSpPr>
        <p:spPr>
          <a:xfrm>
            <a:off x="202407" y="4240894"/>
            <a:ext cx="170952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Номинация наиболее успешных членов команды в кадровый резерв</a:t>
            </a:r>
            <a:endParaRPr lang="en-US" sz="1200" dirty="0"/>
          </a:p>
        </p:txBody>
      </p:sp>
      <p:sp>
        <p:nvSpPr>
          <p:cNvPr id="97" name="Rectangle 7"/>
          <p:cNvSpPr txBox="1">
            <a:spLocks/>
          </p:cNvSpPr>
          <p:nvPr/>
        </p:nvSpPr>
        <p:spPr>
          <a:xfrm>
            <a:off x="2091149" y="4240894"/>
            <a:ext cx="15677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…</a:t>
            </a:r>
            <a:endParaRPr lang="en-US" sz="1200" dirty="0"/>
          </a:p>
        </p:txBody>
      </p:sp>
      <p:sp>
        <p:nvSpPr>
          <p:cNvPr id="98" name="Rectangle 7"/>
          <p:cNvSpPr txBox="1">
            <a:spLocks/>
          </p:cNvSpPr>
          <p:nvPr/>
        </p:nvSpPr>
        <p:spPr>
          <a:xfrm>
            <a:off x="3979891" y="4240894"/>
            <a:ext cx="1376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Руководитель проекта</a:t>
            </a:r>
            <a:endParaRPr lang="en-US" sz="1200" dirty="0"/>
          </a:p>
        </p:txBody>
      </p:sp>
      <p:sp>
        <p:nvSpPr>
          <p:cNvPr id="99" name="Rectangle 7"/>
          <p:cNvSpPr txBox="1">
            <a:spLocks/>
          </p:cNvSpPr>
          <p:nvPr/>
        </p:nvSpPr>
        <p:spPr>
          <a:xfrm>
            <a:off x="7003729" y="4240894"/>
            <a:ext cx="1082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…</a:t>
            </a:r>
            <a:endParaRPr lang="en-US" sz="1200" dirty="0"/>
          </a:p>
        </p:txBody>
      </p:sp>
      <p:sp>
        <p:nvSpPr>
          <p:cNvPr id="100" name="Rectangle 7"/>
          <p:cNvSpPr txBox="1">
            <a:spLocks/>
          </p:cNvSpPr>
          <p:nvPr/>
        </p:nvSpPr>
        <p:spPr>
          <a:xfrm>
            <a:off x="5677100" y="4240894"/>
            <a:ext cx="100559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…</a:t>
            </a:r>
            <a:endParaRPr lang="en-US" sz="1200" dirty="0"/>
          </a:p>
        </p:txBody>
      </p:sp>
      <p:cxnSp>
        <p:nvCxnSpPr>
          <p:cNvPr id="101" name="Straight Connector 100"/>
          <p:cNvCxnSpPr>
            <a:cxnSpLocks/>
          </p:cNvCxnSpPr>
          <p:nvPr/>
        </p:nvCxnSpPr>
        <p:spPr>
          <a:xfrm>
            <a:off x="203463" y="5065542"/>
            <a:ext cx="8497388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7"/>
          <p:cNvSpPr txBox="1">
            <a:spLocks/>
          </p:cNvSpPr>
          <p:nvPr/>
        </p:nvSpPr>
        <p:spPr>
          <a:xfrm>
            <a:off x="202407" y="5196632"/>
            <a:ext cx="170952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Освещение результатов проекта в корпоративных СМИ</a:t>
            </a:r>
            <a:endParaRPr lang="en-US" sz="1200" dirty="0"/>
          </a:p>
        </p:txBody>
      </p:sp>
      <p:sp>
        <p:nvSpPr>
          <p:cNvPr id="103" name="Rectangle 7"/>
          <p:cNvSpPr txBox="1">
            <a:spLocks/>
          </p:cNvSpPr>
          <p:nvPr/>
        </p:nvSpPr>
        <p:spPr>
          <a:xfrm>
            <a:off x="2091149" y="5196632"/>
            <a:ext cx="15677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…</a:t>
            </a:r>
            <a:endParaRPr lang="en-US" sz="1200" dirty="0"/>
          </a:p>
        </p:txBody>
      </p:sp>
      <p:sp>
        <p:nvSpPr>
          <p:cNvPr id="104" name="Rectangle 7"/>
          <p:cNvSpPr txBox="1">
            <a:spLocks/>
          </p:cNvSpPr>
          <p:nvPr/>
        </p:nvSpPr>
        <p:spPr>
          <a:xfrm>
            <a:off x="3979891" y="5196632"/>
            <a:ext cx="1376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Руководитель проекта</a:t>
            </a:r>
            <a:endParaRPr lang="en-US" sz="1200" dirty="0"/>
          </a:p>
        </p:txBody>
      </p:sp>
      <p:sp>
        <p:nvSpPr>
          <p:cNvPr id="105" name="Rectangle 7"/>
          <p:cNvSpPr txBox="1">
            <a:spLocks/>
          </p:cNvSpPr>
          <p:nvPr/>
        </p:nvSpPr>
        <p:spPr>
          <a:xfrm>
            <a:off x="7003729" y="5196632"/>
            <a:ext cx="1082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…</a:t>
            </a:r>
            <a:endParaRPr lang="en-US" sz="1200" dirty="0"/>
          </a:p>
        </p:txBody>
      </p:sp>
      <p:sp>
        <p:nvSpPr>
          <p:cNvPr id="106" name="Rectangle 7"/>
          <p:cNvSpPr txBox="1">
            <a:spLocks/>
          </p:cNvSpPr>
          <p:nvPr/>
        </p:nvSpPr>
        <p:spPr>
          <a:xfrm>
            <a:off x="5677100" y="5196632"/>
            <a:ext cx="100559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/>
              <a:t>…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409163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42060" y="245205"/>
            <a:ext cx="6681176" cy="5847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 smtClean="0"/>
              <a:t>Оценка результатов проекта и проведение завершающего совещания</a:t>
            </a:r>
            <a:endParaRPr lang="en-US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6152523"/>
              </p:ext>
            </p:extLst>
          </p:nvPr>
        </p:nvGraphicFramePr>
        <p:xfrm>
          <a:off x="61004" y="989530"/>
          <a:ext cx="8913284" cy="5324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682"/>
                <a:gridCol w="595086"/>
                <a:gridCol w="595086"/>
                <a:gridCol w="647191"/>
                <a:gridCol w="3900239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Улучшаемые показатели:</a:t>
                      </a:r>
                    </a:p>
                  </a:txBody>
                  <a:tcPr anchor="ctr">
                    <a:solidFill>
                      <a:srgbClr val="BCDA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Тек.</a:t>
                      </a:r>
                      <a:b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15.01.14</a:t>
                      </a:r>
                    </a:p>
                  </a:txBody>
                  <a:tcPr anchor="ctr">
                    <a:solidFill>
                      <a:srgbClr val="BCDA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Цель</a:t>
                      </a:r>
                    </a:p>
                  </a:txBody>
                  <a:tcPr>
                    <a:solidFill>
                      <a:srgbClr val="BCD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Факт</a:t>
                      </a:r>
                    </a:p>
                    <a:p>
                      <a:pPr algn="ctr"/>
                      <a:r>
                        <a:rPr lang="ru-RU" sz="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10.06.14</a:t>
                      </a:r>
                      <a:endParaRPr lang="ru-RU" sz="7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BCD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Комментарии</a:t>
                      </a:r>
                      <a:endParaRPr lang="ru-RU" sz="11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BCDAFA"/>
                    </a:solidFill>
                  </a:tcPr>
                </a:tc>
              </a:tr>
              <a:tr h="447308">
                <a:tc>
                  <a:txBody>
                    <a:bodyPr/>
                    <a:lstStyle/>
                    <a:p>
                      <a:pPr algn="l"/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ru-RU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Сокращение ВПП</a:t>
                      </a:r>
                      <a:r>
                        <a:rPr lang="ru-RU" sz="1100" b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рабочих  дней</a:t>
                      </a:r>
                      <a:endParaRPr lang="ru-RU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727</a:t>
                      </a:r>
                      <a:endParaRPr lang="ru-RU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  <a:endParaRPr lang="ru-RU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Фактический результат превысил плановый</a:t>
                      </a:r>
                      <a:endParaRPr lang="ru-RU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47308">
                <a:tc>
                  <a:txBody>
                    <a:bodyPr/>
                    <a:lstStyle/>
                    <a:p>
                      <a:pPr algn="l"/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ru-RU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Сокращение запасов  (сырье, НЗП, ГП)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проекте не проводилось</a:t>
                      </a:r>
                      <a:endParaRPr lang="ru-RU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47308">
                <a:tc>
                  <a:txBody>
                    <a:bodyPr/>
                    <a:lstStyle/>
                    <a:p>
                      <a:pPr algn="l"/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ru-RU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</a:t>
                      </a:r>
                      <a:r>
                        <a:rPr lang="ru-RU" sz="1100" b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</a:t>
                      </a:r>
                      <a:r>
                        <a:rPr lang="ru-RU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ачества (уровень брака/доработок/несоответствий</a:t>
                      </a:r>
                      <a:r>
                        <a:rPr lang="ru-RU" sz="1100" b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 т.п.)</a:t>
                      </a:r>
                      <a:endParaRPr lang="ru-RU" sz="11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проекте не проводилось</a:t>
                      </a:r>
                      <a:endParaRPr lang="ru-RU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47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Повышение уровня удовлетворенности заказчиков (по итогам анкетирования №1 и 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Удовлетворенность  заказчиков процесса нормативной документацией недостаточна</a:t>
                      </a:r>
                    </a:p>
                  </a:txBody>
                  <a:tcPr anchor="ctr"/>
                </a:tc>
              </a:tr>
              <a:tr h="253998">
                <a:tc gridSpan="4">
                  <a:txBody>
                    <a:bodyPr/>
                    <a:lstStyle/>
                    <a:p>
                      <a:pPr algn="l"/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Уроки проекта (выводы)</a:t>
                      </a:r>
                      <a:endParaRPr lang="ru-RU" sz="11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Предлагаемые решения</a:t>
                      </a:r>
                      <a:endParaRPr lang="ru-RU" sz="11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569426">
                <a:tc gridSpan="4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реализованном проекте  задержки процесса были вызваны большим кол-вом несоответствий, но они не оценивались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Организовать работу по повышению качества процесса согласования  с оценкой показателя качества «Кол-во несоответствий» </a:t>
                      </a:r>
                    </a:p>
                  </a:txBody>
                  <a:tcPr anchor="ctr"/>
                </a:tc>
              </a:tr>
              <a:tr h="408819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baseline="0" dirty="0" smtClean="0"/>
                        <a:t>Были зафиксированы  большие трудозатраты персонала в согласующих организациях, но они не оценивались</a:t>
                      </a:r>
                      <a:endParaRPr lang="ru-RU" sz="1100" b="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Организовать работу по снижению трудозатрат персонала в согласующих организациях с оценкой показателя «Трудоемкость»</a:t>
                      </a:r>
                    </a:p>
                  </a:txBody>
                  <a:tcPr anchor="ctr"/>
                </a:tc>
              </a:tr>
              <a:tr h="408819">
                <a:tc gridSpan="4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После реализации проекта удовлетворенность заказчиков процесса недостаточна, требует повышения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Продолжить работу по совершенствованию нормативной документации по процессу</a:t>
                      </a:r>
                    </a:p>
                  </a:txBody>
                  <a:tcPr anchor="ctr"/>
                </a:tc>
              </a:tr>
              <a:tr h="393819">
                <a:tc gridSpan="4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/>
                        <a:t>В</a:t>
                      </a:r>
                      <a:r>
                        <a:rPr lang="ru-RU" sz="1100" b="0" baseline="0" dirty="0" smtClean="0"/>
                        <a:t> проекте были реализованы существенные мероприятия, но оценка с экономического эффекта не проводилась</a:t>
                      </a:r>
                      <a:endParaRPr lang="ru-RU" sz="1100" b="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При возможности расчета проводить оценку экономического эффекта от реализации проекта</a:t>
                      </a:r>
                    </a:p>
                  </a:txBody>
                  <a:tcPr anchor="ctr"/>
                </a:tc>
              </a:tr>
              <a:tr h="248211">
                <a:tc gridSpan="5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Решение по проекту (закрыть/ продолжить):</a:t>
                      </a:r>
                    </a:p>
                  </a:txBody>
                  <a:tcPr anchor="ctr">
                    <a:solidFill>
                      <a:srgbClr val="BCD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0891">
                <a:tc gridSpan="4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Проект закрыть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Ключевые запланированные показатели достигнуты, разработаны рекомендации для работы в следующих проектах </a:t>
                      </a:r>
                      <a:endParaRPr lang="ru-RU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4505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851" name="Object 78850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2733140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86417" name="think-cell Slide" r:id="rId7" imgW="360" imgH="360" progId="">
              <p:embed/>
            </p:oleObj>
          </a:graphicData>
        </a:graphic>
      </p:graphicFrame>
      <p:sp>
        <p:nvSpPr>
          <p:cNvPr id="170" name="Rectangle 52"/>
          <p:cNvSpPr txBox="1"/>
          <p:nvPr/>
        </p:nvSpPr>
        <p:spPr>
          <a:xfrm>
            <a:off x="2336745" y="1463471"/>
            <a:ext cx="663950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813" y="343319"/>
            <a:ext cx="6543343" cy="615553"/>
          </a:xfrm>
        </p:spPr>
        <p:txBody>
          <a:bodyPr/>
          <a:lstStyle/>
          <a:p>
            <a:pPr lvl="1"/>
            <a:r>
              <a:rPr lang="ru-RU" sz="2000" dirty="0" smtClean="0"/>
              <a:t>Определение периметра проекта и границ процессов</a:t>
            </a:r>
            <a:r>
              <a:rPr lang="en-US" sz="2000" dirty="0" smtClean="0">
                <a:solidFill>
                  <a:srgbClr val="000000"/>
                </a:solidFill>
              </a:rPr>
              <a:t/>
            </a:r>
            <a:br>
              <a:rPr lang="en-US" sz="2000" dirty="0" smtClean="0">
                <a:solidFill>
                  <a:srgbClr val="000000"/>
                </a:solidFill>
              </a:rPr>
            </a:b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6" name="Rectangle 52"/>
          <p:cNvSpPr txBox="1">
            <a:spLocks/>
          </p:cNvSpPr>
          <p:nvPr/>
        </p:nvSpPr>
        <p:spPr>
          <a:xfrm>
            <a:off x="366805" y="932713"/>
            <a:ext cx="8062674" cy="557183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0000">
                <a:srgbClr val="DFEDFD"/>
              </a:gs>
              <a:gs pos="100000">
                <a:schemeClr val="bg1"/>
              </a:gs>
              <a:gs pos="73000">
                <a:srgbClr val="ECF5FE"/>
              </a:gs>
            </a:gsLst>
            <a:lin ang="0" scaled="1"/>
            <a:tileRect/>
          </a:gradFill>
          <a:ln w="9525">
            <a:gradFill flip="none" rotWithShape="1">
              <a:gsLst>
                <a:gs pos="0">
                  <a:schemeClr val="accent2"/>
                </a:gs>
                <a:gs pos="50000">
                  <a:srgbClr val="DFEDFD"/>
                </a:gs>
                <a:gs pos="100000">
                  <a:schemeClr val="bg1"/>
                </a:gs>
              </a:gsLst>
              <a:lin ang="0" scaled="1"/>
              <a:tileRect/>
            </a:gra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612000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300" b="1" dirty="0" smtClean="0"/>
              <a:t>Для чего это нужно?</a:t>
            </a:r>
            <a:endParaRPr lang="ru-RU" sz="1300" b="1" dirty="0"/>
          </a:p>
          <a:p>
            <a:pPr lvl="1"/>
            <a:r>
              <a:rPr lang="ru-RU" sz="1300" dirty="0" smtClean="0"/>
              <a:t>Для определения области проведения работ по проекту</a:t>
            </a:r>
          </a:p>
        </p:txBody>
      </p:sp>
      <p:grpSp>
        <p:nvGrpSpPr>
          <p:cNvPr id="3" name="Group 101"/>
          <p:cNvGrpSpPr>
            <a:grpSpLocks/>
          </p:cNvGrpSpPr>
          <p:nvPr/>
        </p:nvGrpSpPr>
        <p:grpSpPr>
          <a:xfrm>
            <a:off x="70418" y="879129"/>
            <a:ext cx="827231" cy="685617"/>
            <a:chOff x="1169295" y="884766"/>
            <a:chExt cx="627161" cy="515673"/>
          </a:xfrm>
        </p:grpSpPr>
        <p:grpSp>
          <p:nvGrpSpPr>
            <p:cNvPr id="4" name="Group 102"/>
            <p:cNvGrpSpPr/>
            <p:nvPr>
              <p:custDataLst>
                <p:tags r:id="rId2"/>
              </p:custDataLst>
            </p:nvPr>
          </p:nvGrpSpPr>
          <p:grpSpPr>
            <a:xfrm>
              <a:off x="1169295" y="884766"/>
              <a:ext cx="627161" cy="515673"/>
              <a:chOff x="1515968" y="5382479"/>
              <a:chExt cx="613216" cy="504207"/>
            </a:xfrm>
          </p:grpSpPr>
          <p:pic>
            <p:nvPicPr>
              <p:cNvPr id="107" name="Picture 125"/>
              <p:cNvPicPr>
                <a:picLocks noChangeAspect="1" noChangeArrowheads="1"/>
              </p:cNvPicPr>
              <p:nvPr>
                <p:custDataLst>
                  <p:tags r:id="rId3"/>
                </p:custDataLst>
              </p:nvPr>
            </p:nvPicPr>
            <p:blipFill>
              <a:blip r:embed="rId8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rcRect r="1611"/>
              <a:stretch>
                <a:fillRect/>
              </a:stretch>
            </p:blipFill>
            <p:spPr bwMode="auto">
              <a:xfrm rot="19634544">
                <a:off x="1610009" y="5737730"/>
                <a:ext cx="519175" cy="1489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8" name="Oval 150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515968" y="5382479"/>
                <a:ext cx="453272" cy="453272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shade val="30000"/>
                      <a:satMod val="115000"/>
                    </a:schemeClr>
                  </a:gs>
                  <a:gs pos="50000">
                    <a:schemeClr val="accent3">
                      <a:shade val="67500"/>
                      <a:satMod val="115000"/>
                    </a:schemeClr>
                  </a:gs>
                  <a:gs pos="100000">
                    <a:schemeClr val="accent3"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noAutofit/>
              </a:bodyPr>
              <a:lstStyle/>
              <a:p>
                <a:endParaRPr lang="ru-RU" sz="1000" dirty="0"/>
              </a:p>
            </p:txBody>
          </p:sp>
        </p:grpSp>
        <p:grpSp>
          <p:nvGrpSpPr>
            <p:cNvPr id="5" name="Group 103"/>
            <p:cNvGrpSpPr/>
            <p:nvPr/>
          </p:nvGrpSpPr>
          <p:grpSpPr>
            <a:xfrm>
              <a:off x="1306317" y="986347"/>
              <a:ext cx="174625" cy="266700"/>
              <a:chOff x="-204305" y="977900"/>
              <a:chExt cx="174625" cy="266700"/>
            </a:xfrm>
          </p:grpSpPr>
          <p:sp>
            <p:nvSpPr>
              <p:cNvPr id="105" name="Freeform 38"/>
              <p:cNvSpPr>
                <a:spLocks/>
              </p:cNvSpPr>
              <p:nvPr/>
            </p:nvSpPr>
            <p:spPr bwMode="auto">
              <a:xfrm>
                <a:off x="-138113" y="1196975"/>
                <a:ext cx="47625" cy="47625"/>
              </a:xfrm>
              <a:custGeom>
                <a:avLst/>
                <a:gdLst>
                  <a:gd name="T0" fmla="*/ 220 w 220"/>
                  <a:gd name="T1" fmla="*/ 216 h 216"/>
                  <a:gd name="T2" fmla="*/ 220 w 220"/>
                  <a:gd name="T3" fmla="*/ 0 h 216"/>
                  <a:gd name="T4" fmla="*/ 4 w 220"/>
                  <a:gd name="T5" fmla="*/ 0 h 216"/>
                  <a:gd name="T6" fmla="*/ 7 w 220"/>
                  <a:gd name="T7" fmla="*/ 216 h 216"/>
                  <a:gd name="T8" fmla="*/ 220 w 220"/>
                  <a:gd name="T9" fmla="*/ 21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0" h="216">
                    <a:moveTo>
                      <a:pt x="220" y="216"/>
                    </a:moveTo>
                    <a:cubicBezTo>
                      <a:pt x="220" y="144"/>
                      <a:pt x="220" y="72"/>
                      <a:pt x="220" y="0"/>
                    </a:cubicBezTo>
                    <a:cubicBezTo>
                      <a:pt x="148" y="0"/>
                      <a:pt x="76" y="0"/>
                      <a:pt x="4" y="0"/>
                    </a:cubicBezTo>
                    <a:cubicBezTo>
                      <a:pt x="6" y="71"/>
                      <a:pt x="0" y="150"/>
                      <a:pt x="7" y="216"/>
                    </a:cubicBezTo>
                    <a:cubicBezTo>
                      <a:pt x="78" y="216"/>
                      <a:pt x="149" y="216"/>
                      <a:pt x="220" y="216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>
                <a:innerShdw blurRad="12700" dist="12700" dir="13500000">
                  <a:schemeClr val="accent6">
                    <a:alpha val="47000"/>
                  </a:schemeClr>
                </a:inn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defTabSz="948766"/>
                <a:endParaRPr lang="ru-RU" sz="10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" name="Freeform 39"/>
              <p:cNvSpPr>
                <a:spLocks/>
              </p:cNvSpPr>
              <p:nvPr/>
            </p:nvSpPr>
            <p:spPr bwMode="auto">
              <a:xfrm>
                <a:off x="-204305" y="977900"/>
                <a:ext cx="174625" cy="203200"/>
              </a:xfrm>
              <a:custGeom>
                <a:avLst/>
                <a:gdLst>
                  <a:gd name="T0" fmla="*/ 498 w 789"/>
                  <a:gd name="T1" fmla="*/ 926 h 926"/>
                  <a:gd name="T2" fmla="*/ 714 w 789"/>
                  <a:gd name="T3" fmla="*/ 608 h 926"/>
                  <a:gd name="T4" fmla="*/ 789 w 789"/>
                  <a:gd name="T5" fmla="*/ 407 h 926"/>
                  <a:gd name="T6" fmla="*/ 717 w 789"/>
                  <a:gd name="T7" fmla="*/ 194 h 926"/>
                  <a:gd name="T8" fmla="*/ 120 w 789"/>
                  <a:gd name="T9" fmla="*/ 140 h 926"/>
                  <a:gd name="T10" fmla="*/ 0 w 789"/>
                  <a:gd name="T11" fmla="*/ 422 h 926"/>
                  <a:gd name="T12" fmla="*/ 222 w 789"/>
                  <a:gd name="T13" fmla="*/ 422 h 926"/>
                  <a:gd name="T14" fmla="*/ 303 w 789"/>
                  <a:gd name="T15" fmla="*/ 269 h 926"/>
                  <a:gd name="T16" fmla="*/ 516 w 789"/>
                  <a:gd name="T17" fmla="*/ 305 h 926"/>
                  <a:gd name="T18" fmla="*/ 534 w 789"/>
                  <a:gd name="T19" fmla="*/ 485 h 926"/>
                  <a:gd name="T20" fmla="*/ 312 w 789"/>
                  <a:gd name="T21" fmla="*/ 728 h 926"/>
                  <a:gd name="T22" fmla="*/ 294 w 789"/>
                  <a:gd name="T23" fmla="*/ 926 h 926"/>
                  <a:gd name="T24" fmla="*/ 498 w 789"/>
                  <a:gd name="T25" fmla="*/ 926 h 9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9" h="926">
                    <a:moveTo>
                      <a:pt x="498" y="926"/>
                    </a:moveTo>
                    <a:cubicBezTo>
                      <a:pt x="481" y="739"/>
                      <a:pt x="632" y="700"/>
                      <a:pt x="714" y="608"/>
                    </a:cubicBezTo>
                    <a:cubicBezTo>
                      <a:pt x="755" y="561"/>
                      <a:pt x="789" y="496"/>
                      <a:pt x="789" y="407"/>
                    </a:cubicBezTo>
                    <a:cubicBezTo>
                      <a:pt x="789" y="317"/>
                      <a:pt x="762" y="246"/>
                      <a:pt x="717" y="194"/>
                    </a:cubicBezTo>
                    <a:cubicBezTo>
                      <a:pt x="585" y="44"/>
                      <a:pt x="291" y="0"/>
                      <a:pt x="120" y="140"/>
                    </a:cubicBezTo>
                    <a:cubicBezTo>
                      <a:pt x="45" y="201"/>
                      <a:pt x="1" y="295"/>
                      <a:pt x="0" y="422"/>
                    </a:cubicBezTo>
                    <a:cubicBezTo>
                      <a:pt x="74" y="422"/>
                      <a:pt x="148" y="422"/>
                      <a:pt x="222" y="422"/>
                    </a:cubicBezTo>
                    <a:cubicBezTo>
                      <a:pt x="226" y="347"/>
                      <a:pt x="253" y="292"/>
                      <a:pt x="303" y="269"/>
                    </a:cubicBezTo>
                    <a:cubicBezTo>
                      <a:pt x="378" y="234"/>
                      <a:pt x="480" y="257"/>
                      <a:pt x="516" y="305"/>
                    </a:cubicBezTo>
                    <a:cubicBezTo>
                      <a:pt x="547" y="347"/>
                      <a:pt x="562" y="424"/>
                      <a:pt x="534" y="485"/>
                    </a:cubicBezTo>
                    <a:cubicBezTo>
                      <a:pt x="489" y="582"/>
                      <a:pt x="355" y="616"/>
                      <a:pt x="312" y="728"/>
                    </a:cubicBezTo>
                    <a:cubicBezTo>
                      <a:pt x="294" y="774"/>
                      <a:pt x="287" y="875"/>
                      <a:pt x="294" y="926"/>
                    </a:cubicBezTo>
                    <a:cubicBezTo>
                      <a:pt x="362" y="926"/>
                      <a:pt x="430" y="926"/>
                      <a:pt x="498" y="926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>
                <a:innerShdw blurRad="12700" dist="12700" dir="13500000">
                  <a:schemeClr val="accent6">
                    <a:alpha val="47000"/>
                  </a:schemeClr>
                </a:inn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defTabSz="948766"/>
                <a:endParaRPr lang="ru-RU" sz="10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09" name="Rectangle 52"/>
          <p:cNvSpPr txBox="1"/>
          <p:nvPr/>
        </p:nvSpPr>
        <p:spPr>
          <a:xfrm>
            <a:off x="354750" y="1569302"/>
            <a:ext cx="1857670" cy="3943997"/>
          </a:xfrm>
          <a:prstGeom prst="rect">
            <a:avLst/>
          </a:prstGeom>
          <a:ln w="12700"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>
              <a:spcBef>
                <a:spcPts val="300"/>
              </a:spcBef>
            </a:pPr>
            <a:r>
              <a:rPr lang="ru-RU" sz="1300" b="1" dirty="0" smtClean="0"/>
              <a:t>Основные шаги</a:t>
            </a:r>
          </a:p>
          <a:p>
            <a:pPr>
              <a:spcBef>
                <a:spcPts val="300"/>
              </a:spcBef>
            </a:pPr>
            <a:endParaRPr lang="en-US" sz="1300" b="1" dirty="0" smtClean="0"/>
          </a:p>
          <a:p>
            <a:pPr lvl="1"/>
            <a:r>
              <a:rPr lang="ru-RU" sz="1300" dirty="0" smtClean="0"/>
              <a:t>В графическом виде изобразите в упрощенном виде  карту потока верхнего уровня и выделите периметр проекта</a:t>
            </a:r>
          </a:p>
        </p:txBody>
      </p:sp>
      <p:sp>
        <p:nvSpPr>
          <p:cNvPr id="138" name="Rectangle 52"/>
          <p:cNvSpPr txBox="1">
            <a:spLocks/>
          </p:cNvSpPr>
          <p:nvPr/>
        </p:nvSpPr>
        <p:spPr>
          <a:xfrm>
            <a:off x="347679" y="5578780"/>
            <a:ext cx="8062674" cy="65231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0000">
                <a:srgbClr val="DFEDFD"/>
              </a:gs>
              <a:gs pos="100000">
                <a:schemeClr val="bg1"/>
              </a:gs>
              <a:gs pos="73000">
                <a:srgbClr val="ECF5FE"/>
              </a:gs>
            </a:gsLst>
            <a:lin ang="0" scaled="1"/>
            <a:tileRect/>
          </a:gradFill>
          <a:ln w="9525">
            <a:gradFill flip="none" rotWithShape="1">
              <a:gsLst>
                <a:gs pos="0">
                  <a:schemeClr val="accent2"/>
                </a:gs>
                <a:gs pos="50000">
                  <a:srgbClr val="DFEDFD"/>
                </a:gs>
                <a:gs pos="100000">
                  <a:schemeClr val="bg1"/>
                </a:gs>
              </a:gsLst>
              <a:lin ang="0" scaled="1"/>
              <a:tileRect/>
            </a:gra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612000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300" b="1" dirty="0" smtClean="0">
                <a:solidFill>
                  <a:schemeClr val="tx1"/>
                </a:solidFill>
              </a:rPr>
              <a:t>Результат и конечные продукты</a:t>
            </a:r>
          </a:p>
          <a:p>
            <a:pPr lvl="1"/>
            <a:r>
              <a:rPr lang="ru-RU" sz="1300" dirty="0" smtClean="0"/>
              <a:t>Определен периметр проекта и границы процесса</a:t>
            </a:r>
            <a:endParaRPr lang="ru-RU" sz="1300" dirty="0"/>
          </a:p>
        </p:txBody>
      </p:sp>
      <p:sp>
        <p:nvSpPr>
          <p:cNvPr id="139" name="Oval 138"/>
          <p:cNvSpPr>
            <a:spLocks/>
          </p:cNvSpPr>
          <p:nvPr/>
        </p:nvSpPr>
        <p:spPr>
          <a:xfrm>
            <a:off x="39971" y="5578780"/>
            <a:ext cx="648000" cy="648000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 smtClean="0">
              <a:solidFill>
                <a:schemeClr val="tx1"/>
              </a:solidFill>
            </a:endParaRPr>
          </a:p>
        </p:txBody>
      </p:sp>
      <p:grpSp>
        <p:nvGrpSpPr>
          <p:cNvPr id="7" name="Group 2100"/>
          <p:cNvGrpSpPr>
            <a:grpSpLocks/>
          </p:cNvGrpSpPr>
          <p:nvPr/>
        </p:nvGrpSpPr>
        <p:grpSpPr bwMode="auto">
          <a:xfrm>
            <a:off x="-10759" y="5430419"/>
            <a:ext cx="769272" cy="835376"/>
            <a:chOff x="2140" y="1477"/>
            <a:chExt cx="905" cy="998"/>
          </a:xfrm>
        </p:grpSpPr>
        <p:sp>
          <p:nvSpPr>
            <p:cNvPr id="141" name="AutoShape 2069"/>
            <p:cNvSpPr>
              <a:spLocks noChangeAspect="1" noChangeArrowheads="1" noTextEdit="1"/>
            </p:cNvSpPr>
            <p:nvPr/>
          </p:nvSpPr>
          <p:spPr bwMode="auto">
            <a:xfrm>
              <a:off x="2140" y="1477"/>
              <a:ext cx="905" cy="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42" name="Freeform 2071"/>
            <p:cNvSpPr>
              <a:spLocks/>
            </p:cNvSpPr>
            <p:nvPr/>
          </p:nvSpPr>
          <p:spPr bwMode="auto">
            <a:xfrm>
              <a:off x="2208" y="2040"/>
              <a:ext cx="739" cy="367"/>
            </a:xfrm>
            <a:custGeom>
              <a:avLst/>
              <a:gdLst>
                <a:gd name="T0" fmla="*/ 54 w 739"/>
                <a:gd name="T1" fmla="*/ 0 h 367"/>
                <a:gd name="T2" fmla="*/ 59 w 739"/>
                <a:gd name="T3" fmla="*/ 63 h 367"/>
                <a:gd name="T4" fmla="*/ 79 w 739"/>
                <a:gd name="T5" fmla="*/ 127 h 367"/>
                <a:gd name="T6" fmla="*/ 108 w 739"/>
                <a:gd name="T7" fmla="*/ 181 h 367"/>
                <a:gd name="T8" fmla="*/ 167 w 739"/>
                <a:gd name="T9" fmla="*/ 244 h 367"/>
                <a:gd name="T10" fmla="*/ 221 w 739"/>
                <a:gd name="T11" fmla="*/ 278 h 367"/>
                <a:gd name="T12" fmla="*/ 274 w 739"/>
                <a:gd name="T13" fmla="*/ 303 h 367"/>
                <a:gd name="T14" fmla="*/ 338 w 739"/>
                <a:gd name="T15" fmla="*/ 318 h 367"/>
                <a:gd name="T16" fmla="*/ 372 w 739"/>
                <a:gd name="T17" fmla="*/ 318 h 367"/>
                <a:gd name="T18" fmla="*/ 436 w 739"/>
                <a:gd name="T19" fmla="*/ 313 h 367"/>
                <a:gd name="T20" fmla="*/ 495 w 739"/>
                <a:gd name="T21" fmla="*/ 293 h 367"/>
                <a:gd name="T22" fmla="*/ 548 w 739"/>
                <a:gd name="T23" fmla="*/ 264 h 367"/>
                <a:gd name="T24" fmla="*/ 597 w 739"/>
                <a:gd name="T25" fmla="*/ 225 h 367"/>
                <a:gd name="T26" fmla="*/ 636 w 739"/>
                <a:gd name="T27" fmla="*/ 181 h 367"/>
                <a:gd name="T28" fmla="*/ 666 w 739"/>
                <a:gd name="T29" fmla="*/ 127 h 367"/>
                <a:gd name="T30" fmla="*/ 685 w 739"/>
                <a:gd name="T31" fmla="*/ 63 h 367"/>
                <a:gd name="T32" fmla="*/ 690 w 739"/>
                <a:gd name="T33" fmla="*/ 0 h 367"/>
                <a:gd name="T34" fmla="*/ 739 w 739"/>
                <a:gd name="T35" fmla="*/ 0 h 367"/>
                <a:gd name="T36" fmla="*/ 734 w 739"/>
                <a:gd name="T37" fmla="*/ 73 h 367"/>
                <a:gd name="T38" fmla="*/ 710 w 739"/>
                <a:gd name="T39" fmla="*/ 141 h 367"/>
                <a:gd name="T40" fmla="*/ 676 w 739"/>
                <a:gd name="T41" fmla="*/ 205 h 367"/>
                <a:gd name="T42" fmla="*/ 632 w 739"/>
                <a:gd name="T43" fmla="*/ 259 h 367"/>
                <a:gd name="T44" fmla="*/ 578 w 739"/>
                <a:gd name="T45" fmla="*/ 308 h 367"/>
                <a:gd name="T46" fmla="*/ 514 w 739"/>
                <a:gd name="T47" fmla="*/ 342 h 367"/>
                <a:gd name="T48" fmla="*/ 446 w 739"/>
                <a:gd name="T49" fmla="*/ 362 h 367"/>
                <a:gd name="T50" fmla="*/ 372 w 739"/>
                <a:gd name="T51" fmla="*/ 367 h 367"/>
                <a:gd name="T52" fmla="*/ 333 w 739"/>
                <a:gd name="T53" fmla="*/ 367 h 367"/>
                <a:gd name="T54" fmla="*/ 260 w 739"/>
                <a:gd name="T55" fmla="*/ 352 h 367"/>
                <a:gd name="T56" fmla="*/ 196 w 739"/>
                <a:gd name="T57" fmla="*/ 322 h 367"/>
                <a:gd name="T58" fmla="*/ 137 w 739"/>
                <a:gd name="T59" fmla="*/ 283 h 367"/>
                <a:gd name="T60" fmla="*/ 89 w 739"/>
                <a:gd name="T61" fmla="*/ 234 h 367"/>
                <a:gd name="T62" fmla="*/ 45 w 739"/>
                <a:gd name="T63" fmla="*/ 176 h 367"/>
                <a:gd name="T64" fmla="*/ 20 w 739"/>
                <a:gd name="T65" fmla="*/ 112 h 367"/>
                <a:gd name="T66" fmla="*/ 5 w 739"/>
                <a:gd name="T67" fmla="*/ 39 h 367"/>
                <a:gd name="T68" fmla="*/ 54 w 739"/>
                <a:gd name="T69" fmla="*/ 0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39" h="367">
                  <a:moveTo>
                    <a:pt x="54" y="0"/>
                  </a:moveTo>
                  <a:lnTo>
                    <a:pt x="54" y="0"/>
                  </a:lnTo>
                  <a:lnTo>
                    <a:pt x="54" y="34"/>
                  </a:lnTo>
                  <a:lnTo>
                    <a:pt x="59" y="63"/>
                  </a:lnTo>
                  <a:lnTo>
                    <a:pt x="64" y="97"/>
                  </a:lnTo>
                  <a:lnTo>
                    <a:pt x="79" y="127"/>
                  </a:lnTo>
                  <a:lnTo>
                    <a:pt x="89" y="151"/>
                  </a:lnTo>
                  <a:lnTo>
                    <a:pt x="108" y="181"/>
                  </a:lnTo>
                  <a:lnTo>
                    <a:pt x="147" y="225"/>
                  </a:lnTo>
                  <a:lnTo>
                    <a:pt x="167" y="244"/>
                  </a:lnTo>
                  <a:lnTo>
                    <a:pt x="191" y="264"/>
                  </a:lnTo>
                  <a:lnTo>
                    <a:pt x="221" y="278"/>
                  </a:lnTo>
                  <a:lnTo>
                    <a:pt x="245" y="293"/>
                  </a:lnTo>
                  <a:lnTo>
                    <a:pt x="274" y="303"/>
                  </a:lnTo>
                  <a:lnTo>
                    <a:pt x="309" y="313"/>
                  </a:lnTo>
                  <a:lnTo>
                    <a:pt x="338" y="318"/>
                  </a:lnTo>
                  <a:lnTo>
                    <a:pt x="372" y="318"/>
                  </a:lnTo>
                  <a:lnTo>
                    <a:pt x="372" y="318"/>
                  </a:lnTo>
                  <a:lnTo>
                    <a:pt x="402" y="318"/>
                  </a:lnTo>
                  <a:lnTo>
                    <a:pt x="436" y="313"/>
                  </a:lnTo>
                  <a:lnTo>
                    <a:pt x="465" y="303"/>
                  </a:lnTo>
                  <a:lnTo>
                    <a:pt x="495" y="293"/>
                  </a:lnTo>
                  <a:lnTo>
                    <a:pt x="524" y="278"/>
                  </a:lnTo>
                  <a:lnTo>
                    <a:pt x="548" y="264"/>
                  </a:lnTo>
                  <a:lnTo>
                    <a:pt x="573" y="244"/>
                  </a:lnTo>
                  <a:lnTo>
                    <a:pt x="597" y="225"/>
                  </a:lnTo>
                  <a:lnTo>
                    <a:pt x="617" y="205"/>
                  </a:lnTo>
                  <a:lnTo>
                    <a:pt x="636" y="181"/>
                  </a:lnTo>
                  <a:lnTo>
                    <a:pt x="651" y="151"/>
                  </a:lnTo>
                  <a:lnTo>
                    <a:pt x="666" y="127"/>
                  </a:lnTo>
                  <a:lnTo>
                    <a:pt x="676" y="97"/>
                  </a:lnTo>
                  <a:lnTo>
                    <a:pt x="685" y="63"/>
                  </a:lnTo>
                  <a:lnTo>
                    <a:pt x="690" y="34"/>
                  </a:lnTo>
                  <a:lnTo>
                    <a:pt x="690" y="0"/>
                  </a:lnTo>
                  <a:lnTo>
                    <a:pt x="739" y="0"/>
                  </a:lnTo>
                  <a:lnTo>
                    <a:pt x="739" y="0"/>
                  </a:lnTo>
                  <a:lnTo>
                    <a:pt x="739" y="39"/>
                  </a:lnTo>
                  <a:lnTo>
                    <a:pt x="734" y="73"/>
                  </a:lnTo>
                  <a:lnTo>
                    <a:pt x="724" y="112"/>
                  </a:lnTo>
                  <a:lnTo>
                    <a:pt x="710" y="141"/>
                  </a:lnTo>
                  <a:lnTo>
                    <a:pt x="695" y="176"/>
                  </a:lnTo>
                  <a:lnTo>
                    <a:pt x="676" y="205"/>
                  </a:lnTo>
                  <a:lnTo>
                    <a:pt x="656" y="234"/>
                  </a:lnTo>
                  <a:lnTo>
                    <a:pt x="632" y="259"/>
                  </a:lnTo>
                  <a:lnTo>
                    <a:pt x="607" y="283"/>
                  </a:lnTo>
                  <a:lnTo>
                    <a:pt x="578" y="308"/>
                  </a:lnTo>
                  <a:lnTo>
                    <a:pt x="548" y="322"/>
                  </a:lnTo>
                  <a:lnTo>
                    <a:pt x="514" y="342"/>
                  </a:lnTo>
                  <a:lnTo>
                    <a:pt x="480" y="352"/>
                  </a:lnTo>
                  <a:lnTo>
                    <a:pt x="446" y="362"/>
                  </a:lnTo>
                  <a:lnTo>
                    <a:pt x="407" y="367"/>
                  </a:lnTo>
                  <a:lnTo>
                    <a:pt x="372" y="367"/>
                  </a:lnTo>
                  <a:lnTo>
                    <a:pt x="372" y="367"/>
                  </a:lnTo>
                  <a:lnTo>
                    <a:pt x="333" y="367"/>
                  </a:lnTo>
                  <a:lnTo>
                    <a:pt x="299" y="362"/>
                  </a:lnTo>
                  <a:lnTo>
                    <a:pt x="260" y="352"/>
                  </a:lnTo>
                  <a:lnTo>
                    <a:pt x="226" y="342"/>
                  </a:lnTo>
                  <a:lnTo>
                    <a:pt x="196" y="322"/>
                  </a:lnTo>
                  <a:lnTo>
                    <a:pt x="167" y="308"/>
                  </a:lnTo>
                  <a:lnTo>
                    <a:pt x="137" y="283"/>
                  </a:lnTo>
                  <a:lnTo>
                    <a:pt x="108" y="259"/>
                  </a:lnTo>
                  <a:lnTo>
                    <a:pt x="89" y="234"/>
                  </a:lnTo>
                  <a:lnTo>
                    <a:pt x="64" y="205"/>
                  </a:lnTo>
                  <a:lnTo>
                    <a:pt x="45" y="176"/>
                  </a:lnTo>
                  <a:lnTo>
                    <a:pt x="30" y="141"/>
                  </a:lnTo>
                  <a:lnTo>
                    <a:pt x="20" y="112"/>
                  </a:lnTo>
                  <a:lnTo>
                    <a:pt x="10" y="73"/>
                  </a:lnTo>
                  <a:lnTo>
                    <a:pt x="5" y="39"/>
                  </a:lnTo>
                  <a:lnTo>
                    <a:pt x="0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43" name="Freeform 2072"/>
            <p:cNvSpPr>
              <a:spLocks/>
            </p:cNvSpPr>
            <p:nvPr/>
          </p:nvSpPr>
          <p:spPr bwMode="auto">
            <a:xfrm>
              <a:off x="2208" y="1673"/>
              <a:ext cx="739" cy="367"/>
            </a:xfrm>
            <a:custGeom>
              <a:avLst/>
              <a:gdLst>
                <a:gd name="T0" fmla="*/ 54 w 739"/>
                <a:gd name="T1" fmla="*/ 367 h 367"/>
                <a:gd name="T2" fmla="*/ 59 w 739"/>
                <a:gd name="T3" fmla="*/ 303 h 367"/>
                <a:gd name="T4" fmla="*/ 79 w 739"/>
                <a:gd name="T5" fmla="*/ 244 h 367"/>
                <a:gd name="T6" fmla="*/ 108 w 739"/>
                <a:gd name="T7" fmla="*/ 190 h 367"/>
                <a:gd name="T8" fmla="*/ 191 w 739"/>
                <a:gd name="T9" fmla="*/ 102 h 367"/>
                <a:gd name="T10" fmla="*/ 245 w 739"/>
                <a:gd name="T11" fmla="*/ 73 h 367"/>
                <a:gd name="T12" fmla="*/ 309 w 739"/>
                <a:gd name="T13" fmla="*/ 54 h 367"/>
                <a:gd name="T14" fmla="*/ 372 w 739"/>
                <a:gd name="T15" fmla="*/ 49 h 367"/>
                <a:gd name="T16" fmla="*/ 402 w 739"/>
                <a:gd name="T17" fmla="*/ 49 h 367"/>
                <a:gd name="T18" fmla="*/ 465 w 739"/>
                <a:gd name="T19" fmla="*/ 63 h 367"/>
                <a:gd name="T20" fmla="*/ 524 w 739"/>
                <a:gd name="T21" fmla="*/ 88 h 367"/>
                <a:gd name="T22" fmla="*/ 597 w 739"/>
                <a:gd name="T23" fmla="*/ 142 h 367"/>
                <a:gd name="T24" fmla="*/ 651 w 739"/>
                <a:gd name="T25" fmla="*/ 215 h 367"/>
                <a:gd name="T26" fmla="*/ 676 w 739"/>
                <a:gd name="T27" fmla="*/ 274 h 367"/>
                <a:gd name="T28" fmla="*/ 690 w 739"/>
                <a:gd name="T29" fmla="*/ 332 h 367"/>
                <a:gd name="T30" fmla="*/ 739 w 739"/>
                <a:gd name="T31" fmla="*/ 367 h 367"/>
                <a:gd name="T32" fmla="*/ 739 w 739"/>
                <a:gd name="T33" fmla="*/ 327 h 367"/>
                <a:gd name="T34" fmla="*/ 724 w 739"/>
                <a:gd name="T35" fmla="*/ 259 h 367"/>
                <a:gd name="T36" fmla="*/ 695 w 739"/>
                <a:gd name="T37" fmla="*/ 190 h 367"/>
                <a:gd name="T38" fmla="*/ 656 w 739"/>
                <a:gd name="T39" fmla="*/ 132 h 367"/>
                <a:gd name="T40" fmla="*/ 607 w 739"/>
                <a:gd name="T41" fmla="*/ 83 h 367"/>
                <a:gd name="T42" fmla="*/ 548 w 739"/>
                <a:gd name="T43" fmla="*/ 44 h 367"/>
                <a:gd name="T44" fmla="*/ 480 w 739"/>
                <a:gd name="T45" fmla="*/ 14 h 367"/>
                <a:gd name="T46" fmla="*/ 407 w 739"/>
                <a:gd name="T47" fmla="*/ 0 h 367"/>
                <a:gd name="T48" fmla="*/ 372 w 739"/>
                <a:gd name="T49" fmla="*/ 0 h 367"/>
                <a:gd name="T50" fmla="*/ 299 w 739"/>
                <a:gd name="T51" fmla="*/ 5 h 367"/>
                <a:gd name="T52" fmla="*/ 226 w 739"/>
                <a:gd name="T53" fmla="*/ 29 h 367"/>
                <a:gd name="T54" fmla="*/ 167 w 739"/>
                <a:gd name="T55" fmla="*/ 63 h 367"/>
                <a:gd name="T56" fmla="*/ 108 w 739"/>
                <a:gd name="T57" fmla="*/ 107 h 367"/>
                <a:gd name="T58" fmla="*/ 64 w 739"/>
                <a:gd name="T59" fmla="*/ 161 h 367"/>
                <a:gd name="T60" fmla="*/ 30 w 739"/>
                <a:gd name="T61" fmla="*/ 225 h 367"/>
                <a:gd name="T62" fmla="*/ 10 w 739"/>
                <a:gd name="T63" fmla="*/ 293 h 367"/>
                <a:gd name="T64" fmla="*/ 0 w 739"/>
                <a:gd name="T65" fmla="*/ 367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9" h="367">
                  <a:moveTo>
                    <a:pt x="54" y="367"/>
                  </a:moveTo>
                  <a:lnTo>
                    <a:pt x="54" y="367"/>
                  </a:lnTo>
                  <a:lnTo>
                    <a:pt x="54" y="332"/>
                  </a:lnTo>
                  <a:lnTo>
                    <a:pt x="59" y="303"/>
                  </a:lnTo>
                  <a:lnTo>
                    <a:pt x="64" y="274"/>
                  </a:lnTo>
                  <a:lnTo>
                    <a:pt x="79" y="244"/>
                  </a:lnTo>
                  <a:lnTo>
                    <a:pt x="89" y="215"/>
                  </a:lnTo>
                  <a:lnTo>
                    <a:pt x="108" y="190"/>
                  </a:lnTo>
                  <a:lnTo>
                    <a:pt x="147" y="142"/>
                  </a:lnTo>
                  <a:lnTo>
                    <a:pt x="191" y="102"/>
                  </a:lnTo>
                  <a:lnTo>
                    <a:pt x="221" y="88"/>
                  </a:lnTo>
                  <a:lnTo>
                    <a:pt x="245" y="73"/>
                  </a:lnTo>
                  <a:lnTo>
                    <a:pt x="274" y="63"/>
                  </a:lnTo>
                  <a:lnTo>
                    <a:pt x="309" y="54"/>
                  </a:lnTo>
                  <a:lnTo>
                    <a:pt x="338" y="49"/>
                  </a:lnTo>
                  <a:lnTo>
                    <a:pt x="372" y="49"/>
                  </a:lnTo>
                  <a:lnTo>
                    <a:pt x="372" y="49"/>
                  </a:lnTo>
                  <a:lnTo>
                    <a:pt x="402" y="49"/>
                  </a:lnTo>
                  <a:lnTo>
                    <a:pt x="436" y="54"/>
                  </a:lnTo>
                  <a:lnTo>
                    <a:pt x="465" y="63"/>
                  </a:lnTo>
                  <a:lnTo>
                    <a:pt x="495" y="73"/>
                  </a:lnTo>
                  <a:lnTo>
                    <a:pt x="524" y="88"/>
                  </a:lnTo>
                  <a:lnTo>
                    <a:pt x="548" y="102"/>
                  </a:lnTo>
                  <a:lnTo>
                    <a:pt x="597" y="142"/>
                  </a:lnTo>
                  <a:lnTo>
                    <a:pt x="636" y="190"/>
                  </a:lnTo>
                  <a:lnTo>
                    <a:pt x="651" y="215"/>
                  </a:lnTo>
                  <a:lnTo>
                    <a:pt x="666" y="244"/>
                  </a:lnTo>
                  <a:lnTo>
                    <a:pt x="676" y="274"/>
                  </a:lnTo>
                  <a:lnTo>
                    <a:pt x="685" y="303"/>
                  </a:lnTo>
                  <a:lnTo>
                    <a:pt x="690" y="332"/>
                  </a:lnTo>
                  <a:lnTo>
                    <a:pt x="690" y="367"/>
                  </a:lnTo>
                  <a:lnTo>
                    <a:pt x="739" y="367"/>
                  </a:lnTo>
                  <a:lnTo>
                    <a:pt x="739" y="367"/>
                  </a:lnTo>
                  <a:lnTo>
                    <a:pt x="739" y="327"/>
                  </a:lnTo>
                  <a:lnTo>
                    <a:pt x="734" y="293"/>
                  </a:lnTo>
                  <a:lnTo>
                    <a:pt x="724" y="259"/>
                  </a:lnTo>
                  <a:lnTo>
                    <a:pt x="710" y="225"/>
                  </a:lnTo>
                  <a:lnTo>
                    <a:pt x="695" y="190"/>
                  </a:lnTo>
                  <a:lnTo>
                    <a:pt x="676" y="161"/>
                  </a:lnTo>
                  <a:lnTo>
                    <a:pt x="656" y="132"/>
                  </a:lnTo>
                  <a:lnTo>
                    <a:pt x="632" y="107"/>
                  </a:lnTo>
                  <a:lnTo>
                    <a:pt x="607" y="83"/>
                  </a:lnTo>
                  <a:lnTo>
                    <a:pt x="578" y="63"/>
                  </a:lnTo>
                  <a:lnTo>
                    <a:pt x="548" y="44"/>
                  </a:lnTo>
                  <a:lnTo>
                    <a:pt x="514" y="29"/>
                  </a:lnTo>
                  <a:lnTo>
                    <a:pt x="480" y="14"/>
                  </a:lnTo>
                  <a:lnTo>
                    <a:pt x="446" y="5"/>
                  </a:lnTo>
                  <a:lnTo>
                    <a:pt x="407" y="0"/>
                  </a:lnTo>
                  <a:lnTo>
                    <a:pt x="372" y="0"/>
                  </a:lnTo>
                  <a:lnTo>
                    <a:pt x="372" y="0"/>
                  </a:lnTo>
                  <a:lnTo>
                    <a:pt x="333" y="0"/>
                  </a:lnTo>
                  <a:lnTo>
                    <a:pt x="299" y="5"/>
                  </a:lnTo>
                  <a:lnTo>
                    <a:pt x="260" y="14"/>
                  </a:lnTo>
                  <a:lnTo>
                    <a:pt x="226" y="29"/>
                  </a:lnTo>
                  <a:lnTo>
                    <a:pt x="196" y="44"/>
                  </a:lnTo>
                  <a:lnTo>
                    <a:pt x="167" y="63"/>
                  </a:lnTo>
                  <a:lnTo>
                    <a:pt x="137" y="83"/>
                  </a:lnTo>
                  <a:lnTo>
                    <a:pt x="108" y="107"/>
                  </a:lnTo>
                  <a:lnTo>
                    <a:pt x="89" y="132"/>
                  </a:lnTo>
                  <a:lnTo>
                    <a:pt x="64" y="161"/>
                  </a:lnTo>
                  <a:lnTo>
                    <a:pt x="45" y="190"/>
                  </a:lnTo>
                  <a:lnTo>
                    <a:pt x="30" y="225"/>
                  </a:lnTo>
                  <a:lnTo>
                    <a:pt x="20" y="259"/>
                  </a:lnTo>
                  <a:lnTo>
                    <a:pt x="10" y="293"/>
                  </a:lnTo>
                  <a:lnTo>
                    <a:pt x="5" y="327"/>
                  </a:lnTo>
                  <a:lnTo>
                    <a:pt x="0" y="367"/>
                  </a:lnTo>
                  <a:lnTo>
                    <a:pt x="54" y="36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44" name="Freeform 2073"/>
            <p:cNvSpPr>
              <a:spLocks/>
            </p:cNvSpPr>
            <p:nvPr/>
          </p:nvSpPr>
          <p:spPr bwMode="auto">
            <a:xfrm>
              <a:off x="2350" y="2040"/>
              <a:ext cx="460" cy="230"/>
            </a:xfrm>
            <a:custGeom>
              <a:avLst/>
              <a:gdLst>
                <a:gd name="T0" fmla="*/ 30 w 460"/>
                <a:gd name="T1" fmla="*/ 0 h 230"/>
                <a:gd name="T2" fmla="*/ 30 w 460"/>
                <a:gd name="T3" fmla="*/ 0 h 230"/>
                <a:gd name="T4" fmla="*/ 35 w 460"/>
                <a:gd name="T5" fmla="*/ 39 h 230"/>
                <a:gd name="T6" fmla="*/ 44 w 460"/>
                <a:gd name="T7" fmla="*/ 78 h 230"/>
                <a:gd name="T8" fmla="*/ 64 w 460"/>
                <a:gd name="T9" fmla="*/ 112 h 230"/>
                <a:gd name="T10" fmla="*/ 88 w 460"/>
                <a:gd name="T11" fmla="*/ 141 h 230"/>
                <a:gd name="T12" fmla="*/ 118 w 460"/>
                <a:gd name="T13" fmla="*/ 166 h 230"/>
                <a:gd name="T14" fmla="*/ 152 w 460"/>
                <a:gd name="T15" fmla="*/ 186 h 230"/>
                <a:gd name="T16" fmla="*/ 186 w 460"/>
                <a:gd name="T17" fmla="*/ 195 h 230"/>
                <a:gd name="T18" fmla="*/ 230 w 460"/>
                <a:gd name="T19" fmla="*/ 200 h 230"/>
                <a:gd name="T20" fmla="*/ 230 w 460"/>
                <a:gd name="T21" fmla="*/ 200 h 230"/>
                <a:gd name="T22" fmla="*/ 269 w 460"/>
                <a:gd name="T23" fmla="*/ 195 h 230"/>
                <a:gd name="T24" fmla="*/ 309 w 460"/>
                <a:gd name="T25" fmla="*/ 186 h 230"/>
                <a:gd name="T26" fmla="*/ 338 w 460"/>
                <a:gd name="T27" fmla="*/ 166 h 230"/>
                <a:gd name="T28" fmla="*/ 372 w 460"/>
                <a:gd name="T29" fmla="*/ 141 h 230"/>
                <a:gd name="T30" fmla="*/ 392 w 460"/>
                <a:gd name="T31" fmla="*/ 112 h 230"/>
                <a:gd name="T32" fmla="*/ 411 w 460"/>
                <a:gd name="T33" fmla="*/ 78 h 230"/>
                <a:gd name="T34" fmla="*/ 426 w 460"/>
                <a:gd name="T35" fmla="*/ 39 h 230"/>
                <a:gd name="T36" fmla="*/ 426 w 460"/>
                <a:gd name="T37" fmla="*/ 0 h 230"/>
                <a:gd name="T38" fmla="*/ 460 w 460"/>
                <a:gd name="T39" fmla="*/ 0 h 230"/>
                <a:gd name="T40" fmla="*/ 460 w 460"/>
                <a:gd name="T41" fmla="*/ 0 h 230"/>
                <a:gd name="T42" fmla="*/ 455 w 460"/>
                <a:gd name="T43" fmla="*/ 49 h 230"/>
                <a:gd name="T44" fmla="*/ 441 w 460"/>
                <a:gd name="T45" fmla="*/ 93 h 230"/>
                <a:gd name="T46" fmla="*/ 421 w 460"/>
                <a:gd name="T47" fmla="*/ 132 h 230"/>
                <a:gd name="T48" fmla="*/ 392 w 460"/>
                <a:gd name="T49" fmla="*/ 166 h 230"/>
                <a:gd name="T50" fmla="*/ 357 w 460"/>
                <a:gd name="T51" fmla="*/ 190 h 230"/>
                <a:gd name="T52" fmla="*/ 318 w 460"/>
                <a:gd name="T53" fmla="*/ 215 h 230"/>
                <a:gd name="T54" fmla="*/ 274 w 460"/>
                <a:gd name="T55" fmla="*/ 225 h 230"/>
                <a:gd name="T56" fmla="*/ 230 w 460"/>
                <a:gd name="T57" fmla="*/ 230 h 230"/>
                <a:gd name="T58" fmla="*/ 230 w 460"/>
                <a:gd name="T59" fmla="*/ 230 h 230"/>
                <a:gd name="T60" fmla="*/ 181 w 460"/>
                <a:gd name="T61" fmla="*/ 225 h 230"/>
                <a:gd name="T62" fmla="*/ 137 w 460"/>
                <a:gd name="T63" fmla="*/ 215 h 230"/>
                <a:gd name="T64" fmla="*/ 98 w 460"/>
                <a:gd name="T65" fmla="*/ 190 h 230"/>
                <a:gd name="T66" fmla="*/ 64 w 460"/>
                <a:gd name="T67" fmla="*/ 166 h 230"/>
                <a:gd name="T68" fmla="*/ 39 w 460"/>
                <a:gd name="T69" fmla="*/ 132 h 230"/>
                <a:gd name="T70" fmla="*/ 15 w 460"/>
                <a:gd name="T71" fmla="*/ 93 h 230"/>
                <a:gd name="T72" fmla="*/ 5 w 460"/>
                <a:gd name="T73" fmla="*/ 49 h 230"/>
                <a:gd name="T74" fmla="*/ 0 w 460"/>
                <a:gd name="T75" fmla="*/ 0 h 230"/>
                <a:gd name="T76" fmla="*/ 30 w 460"/>
                <a:gd name="T77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60" h="230">
                  <a:moveTo>
                    <a:pt x="30" y="0"/>
                  </a:moveTo>
                  <a:lnTo>
                    <a:pt x="30" y="0"/>
                  </a:lnTo>
                  <a:lnTo>
                    <a:pt x="35" y="39"/>
                  </a:lnTo>
                  <a:lnTo>
                    <a:pt x="44" y="78"/>
                  </a:lnTo>
                  <a:lnTo>
                    <a:pt x="64" y="112"/>
                  </a:lnTo>
                  <a:lnTo>
                    <a:pt x="88" y="141"/>
                  </a:lnTo>
                  <a:lnTo>
                    <a:pt x="118" y="166"/>
                  </a:lnTo>
                  <a:lnTo>
                    <a:pt x="152" y="186"/>
                  </a:lnTo>
                  <a:lnTo>
                    <a:pt x="186" y="195"/>
                  </a:lnTo>
                  <a:lnTo>
                    <a:pt x="230" y="200"/>
                  </a:lnTo>
                  <a:lnTo>
                    <a:pt x="230" y="200"/>
                  </a:lnTo>
                  <a:lnTo>
                    <a:pt x="269" y="195"/>
                  </a:lnTo>
                  <a:lnTo>
                    <a:pt x="309" y="186"/>
                  </a:lnTo>
                  <a:lnTo>
                    <a:pt x="338" y="166"/>
                  </a:lnTo>
                  <a:lnTo>
                    <a:pt x="372" y="141"/>
                  </a:lnTo>
                  <a:lnTo>
                    <a:pt x="392" y="112"/>
                  </a:lnTo>
                  <a:lnTo>
                    <a:pt x="411" y="78"/>
                  </a:lnTo>
                  <a:lnTo>
                    <a:pt x="426" y="39"/>
                  </a:lnTo>
                  <a:lnTo>
                    <a:pt x="426" y="0"/>
                  </a:lnTo>
                  <a:lnTo>
                    <a:pt x="460" y="0"/>
                  </a:lnTo>
                  <a:lnTo>
                    <a:pt x="460" y="0"/>
                  </a:lnTo>
                  <a:lnTo>
                    <a:pt x="455" y="49"/>
                  </a:lnTo>
                  <a:lnTo>
                    <a:pt x="441" y="93"/>
                  </a:lnTo>
                  <a:lnTo>
                    <a:pt x="421" y="132"/>
                  </a:lnTo>
                  <a:lnTo>
                    <a:pt x="392" y="166"/>
                  </a:lnTo>
                  <a:lnTo>
                    <a:pt x="357" y="190"/>
                  </a:lnTo>
                  <a:lnTo>
                    <a:pt x="318" y="215"/>
                  </a:lnTo>
                  <a:lnTo>
                    <a:pt x="274" y="225"/>
                  </a:lnTo>
                  <a:lnTo>
                    <a:pt x="230" y="230"/>
                  </a:lnTo>
                  <a:lnTo>
                    <a:pt x="230" y="230"/>
                  </a:lnTo>
                  <a:lnTo>
                    <a:pt x="181" y="225"/>
                  </a:lnTo>
                  <a:lnTo>
                    <a:pt x="137" y="215"/>
                  </a:lnTo>
                  <a:lnTo>
                    <a:pt x="98" y="190"/>
                  </a:lnTo>
                  <a:lnTo>
                    <a:pt x="64" y="166"/>
                  </a:lnTo>
                  <a:lnTo>
                    <a:pt x="39" y="132"/>
                  </a:lnTo>
                  <a:lnTo>
                    <a:pt x="15" y="93"/>
                  </a:lnTo>
                  <a:lnTo>
                    <a:pt x="5" y="49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45" name="Freeform 2074"/>
            <p:cNvSpPr>
              <a:spLocks/>
            </p:cNvSpPr>
            <p:nvPr/>
          </p:nvSpPr>
          <p:spPr bwMode="auto">
            <a:xfrm>
              <a:off x="2350" y="1810"/>
              <a:ext cx="460" cy="230"/>
            </a:xfrm>
            <a:custGeom>
              <a:avLst/>
              <a:gdLst>
                <a:gd name="T0" fmla="*/ 30 w 460"/>
                <a:gd name="T1" fmla="*/ 230 h 230"/>
                <a:gd name="T2" fmla="*/ 30 w 460"/>
                <a:gd name="T3" fmla="*/ 230 h 230"/>
                <a:gd name="T4" fmla="*/ 35 w 460"/>
                <a:gd name="T5" fmla="*/ 190 h 230"/>
                <a:gd name="T6" fmla="*/ 44 w 460"/>
                <a:gd name="T7" fmla="*/ 151 h 230"/>
                <a:gd name="T8" fmla="*/ 64 w 460"/>
                <a:gd name="T9" fmla="*/ 117 h 230"/>
                <a:gd name="T10" fmla="*/ 88 w 460"/>
                <a:gd name="T11" fmla="*/ 88 h 230"/>
                <a:gd name="T12" fmla="*/ 118 w 460"/>
                <a:gd name="T13" fmla="*/ 63 h 230"/>
                <a:gd name="T14" fmla="*/ 152 w 460"/>
                <a:gd name="T15" fmla="*/ 49 h 230"/>
                <a:gd name="T16" fmla="*/ 186 w 460"/>
                <a:gd name="T17" fmla="*/ 34 h 230"/>
                <a:gd name="T18" fmla="*/ 230 w 460"/>
                <a:gd name="T19" fmla="*/ 29 h 230"/>
                <a:gd name="T20" fmla="*/ 230 w 460"/>
                <a:gd name="T21" fmla="*/ 29 h 230"/>
                <a:gd name="T22" fmla="*/ 269 w 460"/>
                <a:gd name="T23" fmla="*/ 34 h 230"/>
                <a:gd name="T24" fmla="*/ 309 w 460"/>
                <a:gd name="T25" fmla="*/ 49 h 230"/>
                <a:gd name="T26" fmla="*/ 338 w 460"/>
                <a:gd name="T27" fmla="*/ 63 h 230"/>
                <a:gd name="T28" fmla="*/ 372 w 460"/>
                <a:gd name="T29" fmla="*/ 88 h 230"/>
                <a:gd name="T30" fmla="*/ 392 w 460"/>
                <a:gd name="T31" fmla="*/ 117 h 230"/>
                <a:gd name="T32" fmla="*/ 411 w 460"/>
                <a:gd name="T33" fmla="*/ 151 h 230"/>
                <a:gd name="T34" fmla="*/ 426 w 460"/>
                <a:gd name="T35" fmla="*/ 190 h 230"/>
                <a:gd name="T36" fmla="*/ 426 w 460"/>
                <a:gd name="T37" fmla="*/ 230 h 230"/>
                <a:gd name="T38" fmla="*/ 460 w 460"/>
                <a:gd name="T39" fmla="*/ 230 h 230"/>
                <a:gd name="T40" fmla="*/ 460 w 460"/>
                <a:gd name="T41" fmla="*/ 230 h 230"/>
                <a:gd name="T42" fmla="*/ 455 w 460"/>
                <a:gd name="T43" fmla="*/ 186 h 230"/>
                <a:gd name="T44" fmla="*/ 441 w 460"/>
                <a:gd name="T45" fmla="*/ 142 h 230"/>
                <a:gd name="T46" fmla="*/ 421 w 460"/>
                <a:gd name="T47" fmla="*/ 102 h 230"/>
                <a:gd name="T48" fmla="*/ 392 w 460"/>
                <a:gd name="T49" fmla="*/ 68 h 230"/>
                <a:gd name="T50" fmla="*/ 357 w 460"/>
                <a:gd name="T51" fmla="*/ 39 h 230"/>
                <a:gd name="T52" fmla="*/ 318 w 460"/>
                <a:gd name="T53" fmla="*/ 19 h 230"/>
                <a:gd name="T54" fmla="*/ 274 w 460"/>
                <a:gd name="T55" fmla="*/ 5 h 230"/>
                <a:gd name="T56" fmla="*/ 230 w 460"/>
                <a:gd name="T57" fmla="*/ 0 h 230"/>
                <a:gd name="T58" fmla="*/ 230 w 460"/>
                <a:gd name="T59" fmla="*/ 0 h 230"/>
                <a:gd name="T60" fmla="*/ 181 w 460"/>
                <a:gd name="T61" fmla="*/ 5 h 230"/>
                <a:gd name="T62" fmla="*/ 137 w 460"/>
                <a:gd name="T63" fmla="*/ 19 h 230"/>
                <a:gd name="T64" fmla="*/ 98 w 460"/>
                <a:gd name="T65" fmla="*/ 39 h 230"/>
                <a:gd name="T66" fmla="*/ 64 w 460"/>
                <a:gd name="T67" fmla="*/ 68 h 230"/>
                <a:gd name="T68" fmla="*/ 39 w 460"/>
                <a:gd name="T69" fmla="*/ 102 h 230"/>
                <a:gd name="T70" fmla="*/ 15 w 460"/>
                <a:gd name="T71" fmla="*/ 142 h 230"/>
                <a:gd name="T72" fmla="*/ 5 w 460"/>
                <a:gd name="T73" fmla="*/ 186 h 230"/>
                <a:gd name="T74" fmla="*/ 0 w 460"/>
                <a:gd name="T75" fmla="*/ 230 h 230"/>
                <a:gd name="T76" fmla="*/ 30 w 460"/>
                <a:gd name="T77" fmla="*/ 23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60" h="230">
                  <a:moveTo>
                    <a:pt x="30" y="230"/>
                  </a:moveTo>
                  <a:lnTo>
                    <a:pt x="30" y="230"/>
                  </a:lnTo>
                  <a:lnTo>
                    <a:pt x="35" y="190"/>
                  </a:lnTo>
                  <a:lnTo>
                    <a:pt x="44" y="151"/>
                  </a:lnTo>
                  <a:lnTo>
                    <a:pt x="64" y="117"/>
                  </a:lnTo>
                  <a:lnTo>
                    <a:pt x="88" y="88"/>
                  </a:lnTo>
                  <a:lnTo>
                    <a:pt x="118" y="63"/>
                  </a:lnTo>
                  <a:lnTo>
                    <a:pt x="152" y="49"/>
                  </a:lnTo>
                  <a:lnTo>
                    <a:pt x="186" y="34"/>
                  </a:lnTo>
                  <a:lnTo>
                    <a:pt x="230" y="29"/>
                  </a:lnTo>
                  <a:lnTo>
                    <a:pt x="230" y="29"/>
                  </a:lnTo>
                  <a:lnTo>
                    <a:pt x="269" y="34"/>
                  </a:lnTo>
                  <a:lnTo>
                    <a:pt x="309" y="49"/>
                  </a:lnTo>
                  <a:lnTo>
                    <a:pt x="338" y="63"/>
                  </a:lnTo>
                  <a:lnTo>
                    <a:pt x="372" y="88"/>
                  </a:lnTo>
                  <a:lnTo>
                    <a:pt x="392" y="117"/>
                  </a:lnTo>
                  <a:lnTo>
                    <a:pt x="411" y="151"/>
                  </a:lnTo>
                  <a:lnTo>
                    <a:pt x="426" y="190"/>
                  </a:lnTo>
                  <a:lnTo>
                    <a:pt x="426" y="230"/>
                  </a:lnTo>
                  <a:lnTo>
                    <a:pt x="460" y="230"/>
                  </a:lnTo>
                  <a:lnTo>
                    <a:pt x="460" y="230"/>
                  </a:lnTo>
                  <a:lnTo>
                    <a:pt x="455" y="186"/>
                  </a:lnTo>
                  <a:lnTo>
                    <a:pt x="441" y="142"/>
                  </a:lnTo>
                  <a:lnTo>
                    <a:pt x="421" y="102"/>
                  </a:lnTo>
                  <a:lnTo>
                    <a:pt x="392" y="68"/>
                  </a:lnTo>
                  <a:lnTo>
                    <a:pt x="357" y="39"/>
                  </a:lnTo>
                  <a:lnTo>
                    <a:pt x="318" y="19"/>
                  </a:lnTo>
                  <a:lnTo>
                    <a:pt x="274" y="5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181" y="5"/>
                  </a:lnTo>
                  <a:lnTo>
                    <a:pt x="137" y="19"/>
                  </a:lnTo>
                  <a:lnTo>
                    <a:pt x="98" y="39"/>
                  </a:lnTo>
                  <a:lnTo>
                    <a:pt x="64" y="68"/>
                  </a:lnTo>
                  <a:lnTo>
                    <a:pt x="39" y="102"/>
                  </a:lnTo>
                  <a:lnTo>
                    <a:pt x="15" y="142"/>
                  </a:lnTo>
                  <a:lnTo>
                    <a:pt x="5" y="186"/>
                  </a:lnTo>
                  <a:lnTo>
                    <a:pt x="0" y="230"/>
                  </a:lnTo>
                  <a:lnTo>
                    <a:pt x="30" y="23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46" name="Freeform 2075"/>
            <p:cNvSpPr>
              <a:spLocks/>
            </p:cNvSpPr>
            <p:nvPr/>
          </p:nvSpPr>
          <p:spPr bwMode="auto">
            <a:xfrm>
              <a:off x="2463" y="2040"/>
              <a:ext cx="230" cy="117"/>
            </a:xfrm>
            <a:custGeom>
              <a:avLst/>
              <a:gdLst>
                <a:gd name="T0" fmla="*/ 15 w 230"/>
                <a:gd name="T1" fmla="*/ 0 h 117"/>
                <a:gd name="T2" fmla="*/ 15 w 230"/>
                <a:gd name="T3" fmla="*/ 0 h 117"/>
                <a:gd name="T4" fmla="*/ 19 w 230"/>
                <a:gd name="T5" fmla="*/ 19 h 117"/>
                <a:gd name="T6" fmla="*/ 24 w 230"/>
                <a:gd name="T7" fmla="*/ 39 h 117"/>
                <a:gd name="T8" fmla="*/ 34 w 230"/>
                <a:gd name="T9" fmla="*/ 58 h 117"/>
                <a:gd name="T10" fmla="*/ 44 w 230"/>
                <a:gd name="T11" fmla="*/ 73 h 117"/>
                <a:gd name="T12" fmla="*/ 59 w 230"/>
                <a:gd name="T13" fmla="*/ 83 h 117"/>
                <a:gd name="T14" fmla="*/ 78 w 230"/>
                <a:gd name="T15" fmla="*/ 93 h 117"/>
                <a:gd name="T16" fmla="*/ 98 w 230"/>
                <a:gd name="T17" fmla="*/ 97 h 117"/>
                <a:gd name="T18" fmla="*/ 117 w 230"/>
                <a:gd name="T19" fmla="*/ 102 h 117"/>
                <a:gd name="T20" fmla="*/ 117 w 230"/>
                <a:gd name="T21" fmla="*/ 102 h 117"/>
                <a:gd name="T22" fmla="*/ 137 w 230"/>
                <a:gd name="T23" fmla="*/ 97 h 117"/>
                <a:gd name="T24" fmla="*/ 156 w 230"/>
                <a:gd name="T25" fmla="*/ 93 h 117"/>
                <a:gd name="T26" fmla="*/ 171 w 230"/>
                <a:gd name="T27" fmla="*/ 83 h 117"/>
                <a:gd name="T28" fmla="*/ 186 w 230"/>
                <a:gd name="T29" fmla="*/ 73 h 117"/>
                <a:gd name="T30" fmla="*/ 200 w 230"/>
                <a:gd name="T31" fmla="*/ 58 h 117"/>
                <a:gd name="T32" fmla="*/ 205 w 230"/>
                <a:gd name="T33" fmla="*/ 39 h 117"/>
                <a:gd name="T34" fmla="*/ 215 w 230"/>
                <a:gd name="T35" fmla="*/ 19 h 117"/>
                <a:gd name="T36" fmla="*/ 215 w 230"/>
                <a:gd name="T37" fmla="*/ 0 h 117"/>
                <a:gd name="T38" fmla="*/ 230 w 230"/>
                <a:gd name="T39" fmla="*/ 0 h 117"/>
                <a:gd name="T40" fmla="*/ 230 w 230"/>
                <a:gd name="T41" fmla="*/ 0 h 117"/>
                <a:gd name="T42" fmla="*/ 230 w 230"/>
                <a:gd name="T43" fmla="*/ 24 h 117"/>
                <a:gd name="T44" fmla="*/ 220 w 230"/>
                <a:gd name="T45" fmla="*/ 44 h 117"/>
                <a:gd name="T46" fmla="*/ 210 w 230"/>
                <a:gd name="T47" fmla="*/ 63 h 117"/>
                <a:gd name="T48" fmla="*/ 196 w 230"/>
                <a:gd name="T49" fmla="*/ 83 h 117"/>
                <a:gd name="T50" fmla="*/ 181 w 230"/>
                <a:gd name="T51" fmla="*/ 97 h 117"/>
                <a:gd name="T52" fmla="*/ 161 w 230"/>
                <a:gd name="T53" fmla="*/ 107 h 117"/>
                <a:gd name="T54" fmla="*/ 137 w 230"/>
                <a:gd name="T55" fmla="*/ 112 h 117"/>
                <a:gd name="T56" fmla="*/ 117 w 230"/>
                <a:gd name="T57" fmla="*/ 117 h 117"/>
                <a:gd name="T58" fmla="*/ 117 w 230"/>
                <a:gd name="T59" fmla="*/ 117 h 117"/>
                <a:gd name="T60" fmla="*/ 93 w 230"/>
                <a:gd name="T61" fmla="*/ 112 h 117"/>
                <a:gd name="T62" fmla="*/ 73 w 230"/>
                <a:gd name="T63" fmla="*/ 107 h 117"/>
                <a:gd name="T64" fmla="*/ 54 w 230"/>
                <a:gd name="T65" fmla="*/ 97 h 117"/>
                <a:gd name="T66" fmla="*/ 34 w 230"/>
                <a:gd name="T67" fmla="*/ 83 h 117"/>
                <a:gd name="T68" fmla="*/ 19 w 230"/>
                <a:gd name="T69" fmla="*/ 63 h 117"/>
                <a:gd name="T70" fmla="*/ 10 w 230"/>
                <a:gd name="T71" fmla="*/ 44 h 117"/>
                <a:gd name="T72" fmla="*/ 5 w 230"/>
                <a:gd name="T73" fmla="*/ 24 h 117"/>
                <a:gd name="T74" fmla="*/ 0 w 230"/>
                <a:gd name="T75" fmla="*/ 0 h 117"/>
                <a:gd name="T76" fmla="*/ 15 w 230"/>
                <a:gd name="T77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30" h="117">
                  <a:moveTo>
                    <a:pt x="15" y="0"/>
                  </a:moveTo>
                  <a:lnTo>
                    <a:pt x="15" y="0"/>
                  </a:lnTo>
                  <a:lnTo>
                    <a:pt x="19" y="19"/>
                  </a:lnTo>
                  <a:lnTo>
                    <a:pt x="24" y="39"/>
                  </a:lnTo>
                  <a:lnTo>
                    <a:pt x="34" y="58"/>
                  </a:lnTo>
                  <a:lnTo>
                    <a:pt x="44" y="73"/>
                  </a:lnTo>
                  <a:lnTo>
                    <a:pt x="59" y="83"/>
                  </a:lnTo>
                  <a:lnTo>
                    <a:pt x="78" y="93"/>
                  </a:lnTo>
                  <a:lnTo>
                    <a:pt x="98" y="97"/>
                  </a:lnTo>
                  <a:lnTo>
                    <a:pt x="117" y="102"/>
                  </a:lnTo>
                  <a:lnTo>
                    <a:pt x="117" y="102"/>
                  </a:lnTo>
                  <a:lnTo>
                    <a:pt x="137" y="97"/>
                  </a:lnTo>
                  <a:lnTo>
                    <a:pt x="156" y="93"/>
                  </a:lnTo>
                  <a:lnTo>
                    <a:pt x="171" y="83"/>
                  </a:lnTo>
                  <a:lnTo>
                    <a:pt x="186" y="73"/>
                  </a:lnTo>
                  <a:lnTo>
                    <a:pt x="200" y="58"/>
                  </a:lnTo>
                  <a:lnTo>
                    <a:pt x="205" y="39"/>
                  </a:lnTo>
                  <a:lnTo>
                    <a:pt x="215" y="19"/>
                  </a:lnTo>
                  <a:lnTo>
                    <a:pt x="215" y="0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30" y="24"/>
                  </a:lnTo>
                  <a:lnTo>
                    <a:pt x="220" y="44"/>
                  </a:lnTo>
                  <a:lnTo>
                    <a:pt x="210" y="63"/>
                  </a:lnTo>
                  <a:lnTo>
                    <a:pt x="196" y="83"/>
                  </a:lnTo>
                  <a:lnTo>
                    <a:pt x="181" y="97"/>
                  </a:lnTo>
                  <a:lnTo>
                    <a:pt x="161" y="107"/>
                  </a:lnTo>
                  <a:lnTo>
                    <a:pt x="137" y="112"/>
                  </a:lnTo>
                  <a:lnTo>
                    <a:pt x="117" y="117"/>
                  </a:lnTo>
                  <a:lnTo>
                    <a:pt x="117" y="117"/>
                  </a:lnTo>
                  <a:lnTo>
                    <a:pt x="93" y="112"/>
                  </a:lnTo>
                  <a:lnTo>
                    <a:pt x="73" y="107"/>
                  </a:lnTo>
                  <a:lnTo>
                    <a:pt x="54" y="97"/>
                  </a:lnTo>
                  <a:lnTo>
                    <a:pt x="34" y="83"/>
                  </a:lnTo>
                  <a:lnTo>
                    <a:pt x="19" y="63"/>
                  </a:lnTo>
                  <a:lnTo>
                    <a:pt x="10" y="44"/>
                  </a:lnTo>
                  <a:lnTo>
                    <a:pt x="5" y="24"/>
                  </a:lnTo>
                  <a:lnTo>
                    <a:pt x="0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47" name="Freeform 2076"/>
            <p:cNvSpPr>
              <a:spLocks/>
            </p:cNvSpPr>
            <p:nvPr/>
          </p:nvSpPr>
          <p:spPr bwMode="auto">
            <a:xfrm>
              <a:off x="2463" y="1927"/>
              <a:ext cx="230" cy="113"/>
            </a:xfrm>
            <a:custGeom>
              <a:avLst/>
              <a:gdLst>
                <a:gd name="T0" fmla="*/ 15 w 230"/>
                <a:gd name="T1" fmla="*/ 113 h 113"/>
                <a:gd name="T2" fmla="*/ 15 w 230"/>
                <a:gd name="T3" fmla="*/ 113 h 113"/>
                <a:gd name="T4" fmla="*/ 19 w 230"/>
                <a:gd name="T5" fmla="*/ 93 h 113"/>
                <a:gd name="T6" fmla="*/ 24 w 230"/>
                <a:gd name="T7" fmla="*/ 73 h 113"/>
                <a:gd name="T8" fmla="*/ 34 w 230"/>
                <a:gd name="T9" fmla="*/ 59 h 113"/>
                <a:gd name="T10" fmla="*/ 44 w 230"/>
                <a:gd name="T11" fmla="*/ 44 h 113"/>
                <a:gd name="T12" fmla="*/ 59 w 230"/>
                <a:gd name="T13" fmla="*/ 29 h 113"/>
                <a:gd name="T14" fmla="*/ 78 w 230"/>
                <a:gd name="T15" fmla="*/ 20 h 113"/>
                <a:gd name="T16" fmla="*/ 98 w 230"/>
                <a:gd name="T17" fmla="*/ 15 h 113"/>
                <a:gd name="T18" fmla="*/ 117 w 230"/>
                <a:gd name="T19" fmla="*/ 15 h 113"/>
                <a:gd name="T20" fmla="*/ 117 w 230"/>
                <a:gd name="T21" fmla="*/ 15 h 113"/>
                <a:gd name="T22" fmla="*/ 137 w 230"/>
                <a:gd name="T23" fmla="*/ 15 h 113"/>
                <a:gd name="T24" fmla="*/ 156 w 230"/>
                <a:gd name="T25" fmla="*/ 20 h 113"/>
                <a:gd name="T26" fmla="*/ 171 w 230"/>
                <a:gd name="T27" fmla="*/ 29 h 113"/>
                <a:gd name="T28" fmla="*/ 186 w 230"/>
                <a:gd name="T29" fmla="*/ 44 h 113"/>
                <a:gd name="T30" fmla="*/ 200 w 230"/>
                <a:gd name="T31" fmla="*/ 59 h 113"/>
                <a:gd name="T32" fmla="*/ 205 w 230"/>
                <a:gd name="T33" fmla="*/ 73 h 113"/>
                <a:gd name="T34" fmla="*/ 215 w 230"/>
                <a:gd name="T35" fmla="*/ 93 h 113"/>
                <a:gd name="T36" fmla="*/ 215 w 230"/>
                <a:gd name="T37" fmla="*/ 113 h 113"/>
                <a:gd name="T38" fmla="*/ 230 w 230"/>
                <a:gd name="T39" fmla="*/ 113 h 113"/>
                <a:gd name="T40" fmla="*/ 230 w 230"/>
                <a:gd name="T41" fmla="*/ 113 h 113"/>
                <a:gd name="T42" fmla="*/ 230 w 230"/>
                <a:gd name="T43" fmla="*/ 88 h 113"/>
                <a:gd name="T44" fmla="*/ 220 w 230"/>
                <a:gd name="T45" fmla="*/ 69 h 113"/>
                <a:gd name="T46" fmla="*/ 210 w 230"/>
                <a:gd name="T47" fmla="*/ 49 h 113"/>
                <a:gd name="T48" fmla="*/ 196 w 230"/>
                <a:gd name="T49" fmla="*/ 34 h 113"/>
                <a:gd name="T50" fmla="*/ 181 w 230"/>
                <a:gd name="T51" fmla="*/ 20 h 113"/>
                <a:gd name="T52" fmla="*/ 161 w 230"/>
                <a:gd name="T53" fmla="*/ 10 h 113"/>
                <a:gd name="T54" fmla="*/ 137 w 230"/>
                <a:gd name="T55" fmla="*/ 0 h 113"/>
                <a:gd name="T56" fmla="*/ 117 w 230"/>
                <a:gd name="T57" fmla="*/ 0 h 113"/>
                <a:gd name="T58" fmla="*/ 117 w 230"/>
                <a:gd name="T59" fmla="*/ 0 h 113"/>
                <a:gd name="T60" fmla="*/ 93 w 230"/>
                <a:gd name="T61" fmla="*/ 0 h 113"/>
                <a:gd name="T62" fmla="*/ 73 w 230"/>
                <a:gd name="T63" fmla="*/ 10 h 113"/>
                <a:gd name="T64" fmla="*/ 54 w 230"/>
                <a:gd name="T65" fmla="*/ 20 h 113"/>
                <a:gd name="T66" fmla="*/ 34 w 230"/>
                <a:gd name="T67" fmla="*/ 34 h 113"/>
                <a:gd name="T68" fmla="*/ 19 w 230"/>
                <a:gd name="T69" fmla="*/ 49 h 113"/>
                <a:gd name="T70" fmla="*/ 10 w 230"/>
                <a:gd name="T71" fmla="*/ 69 h 113"/>
                <a:gd name="T72" fmla="*/ 5 w 230"/>
                <a:gd name="T73" fmla="*/ 88 h 113"/>
                <a:gd name="T74" fmla="*/ 0 w 230"/>
                <a:gd name="T75" fmla="*/ 113 h 113"/>
                <a:gd name="T76" fmla="*/ 15 w 230"/>
                <a:gd name="T77" fmla="*/ 11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30" h="113">
                  <a:moveTo>
                    <a:pt x="15" y="113"/>
                  </a:moveTo>
                  <a:lnTo>
                    <a:pt x="15" y="113"/>
                  </a:lnTo>
                  <a:lnTo>
                    <a:pt x="19" y="93"/>
                  </a:lnTo>
                  <a:lnTo>
                    <a:pt x="24" y="73"/>
                  </a:lnTo>
                  <a:lnTo>
                    <a:pt x="34" y="59"/>
                  </a:lnTo>
                  <a:lnTo>
                    <a:pt x="44" y="44"/>
                  </a:lnTo>
                  <a:lnTo>
                    <a:pt x="59" y="29"/>
                  </a:lnTo>
                  <a:lnTo>
                    <a:pt x="78" y="20"/>
                  </a:lnTo>
                  <a:lnTo>
                    <a:pt x="98" y="15"/>
                  </a:lnTo>
                  <a:lnTo>
                    <a:pt x="117" y="15"/>
                  </a:lnTo>
                  <a:lnTo>
                    <a:pt x="117" y="15"/>
                  </a:lnTo>
                  <a:lnTo>
                    <a:pt x="137" y="15"/>
                  </a:lnTo>
                  <a:lnTo>
                    <a:pt x="156" y="20"/>
                  </a:lnTo>
                  <a:lnTo>
                    <a:pt x="171" y="29"/>
                  </a:lnTo>
                  <a:lnTo>
                    <a:pt x="186" y="44"/>
                  </a:lnTo>
                  <a:lnTo>
                    <a:pt x="200" y="59"/>
                  </a:lnTo>
                  <a:lnTo>
                    <a:pt x="205" y="73"/>
                  </a:lnTo>
                  <a:lnTo>
                    <a:pt x="215" y="93"/>
                  </a:lnTo>
                  <a:lnTo>
                    <a:pt x="215" y="113"/>
                  </a:lnTo>
                  <a:lnTo>
                    <a:pt x="230" y="113"/>
                  </a:lnTo>
                  <a:lnTo>
                    <a:pt x="230" y="113"/>
                  </a:lnTo>
                  <a:lnTo>
                    <a:pt x="230" y="88"/>
                  </a:lnTo>
                  <a:lnTo>
                    <a:pt x="220" y="69"/>
                  </a:lnTo>
                  <a:lnTo>
                    <a:pt x="210" y="49"/>
                  </a:lnTo>
                  <a:lnTo>
                    <a:pt x="196" y="34"/>
                  </a:lnTo>
                  <a:lnTo>
                    <a:pt x="181" y="20"/>
                  </a:lnTo>
                  <a:lnTo>
                    <a:pt x="161" y="10"/>
                  </a:lnTo>
                  <a:lnTo>
                    <a:pt x="137" y="0"/>
                  </a:lnTo>
                  <a:lnTo>
                    <a:pt x="117" y="0"/>
                  </a:lnTo>
                  <a:lnTo>
                    <a:pt x="117" y="0"/>
                  </a:lnTo>
                  <a:lnTo>
                    <a:pt x="93" y="0"/>
                  </a:lnTo>
                  <a:lnTo>
                    <a:pt x="73" y="10"/>
                  </a:lnTo>
                  <a:lnTo>
                    <a:pt x="54" y="20"/>
                  </a:lnTo>
                  <a:lnTo>
                    <a:pt x="34" y="34"/>
                  </a:lnTo>
                  <a:lnTo>
                    <a:pt x="19" y="49"/>
                  </a:lnTo>
                  <a:lnTo>
                    <a:pt x="10" y="69"/>
                  </a:lnTo>
                  <a:lnTo>
                    <a:pt x="5" y="88"/>
                  </a:lnTo>
                  <a:lnTo>
                    <a:pt x="0" y="113"/>
                  </a:lnTo>
                  <a:lnTo>
                    <a:pt x="15" y="11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48" name="Rectangle 2077"/>
            <p:cNvSpPr>
              <a:spLocks noChangeArrowheads="1"/>
            </p:cNvSpPr>
            <p:nvPr/>
          </p:nvSpPr>
          <p:spPr bwMode="auto">
            <a:xfrm>
              <a:off x="2150" y="2030"/>
              <a:ext cx="171" cy="1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49" name="Rectangle 2078"/>
            <p:cNvSpPr>
              <a:spLocks noChangeArrowheads="1"/>
            </p:cNvSpPr>
            <p:nvPr/>
          </p:nvSpPr>
          <p:spPr bwMode="auto">
            <a:xfrm>
              <a:off x="2840" y="2030"/>
              <a:ext cx="166" cy="1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50" name="Rectangle 2079"/>
            <p:cNvSpPr>
              <a:spLocks noChangeArrowheads="1"/>
            </p:cNvSpPr>
            <p:nvPr/>
          </p:nvSpPr>
          <p:spPr bwMode="auto">
            <a:xfrm>
              <a:off x="2570" y="1609"/>
              <a:ext cx="15" cy="171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51" name="Rectangle 2080"/>
            <p:cNvSpPr>
              <a:spLocks noChangeArrowheads="1"/>
            </p:cNvSpPr>
            <p:nvPr/>
          </p:nvSpPr>
          <p:spPr bwMode="auto">
            <a:xfrm>
              <a:off x="2570" y="2299"/>
              <a:ext cx="15" cy="16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52" name="Freeform 2081"/>
            <p:cNvSpPr>
              <a:spLocks/>
            </p:cNvSpPr>
            <p:nvPr/>
          </p:nvSpPr>
          <p:spPr bwMode="auto">
            <a:xfrm>
              <a:off x="2566" y="1682"/>
              <a:ext cx="24" cy="25"/>
            </a:xfrm>
            <a:custGeom>
              <a:avLst/>
              <a:gdLst>
                <a:gd name="T0" fmla="*/ 24 w 24"/>
                <a:gd name="T1" fmla="*/ 15 h 25"/>
                <a:gd name="T2" fmla="*/ 24 w 24"/>
                <a:gd name="T3" fmla="*/ 15 h 25"/>
                <a:gd name="T4" fmla="*/ 19 w 24"/>
                <a:gd name="T5" fmla="*/ 5 h 25"/>
                <a:gd name="T6" fmla="*/ 9 w 24"/>
                <a:gd name="T7" fmla="*/ 0 h 25"/>
                <a:gd name="T8" fmla="*/ 9 w 24"/>
                <a:gd name="T9" fmla="*/ 0 h 25"/>
                <a:gd name="T10" fmla="*/ 4 w 24"/>
                <a:gd name="T11" fmla="*/ 5 h 25"/>
                <a:gd name="T12" fmla="*/ 0 w 24"/>
                <a:gd name="T13" fmla="*/ 15 h 25"/>
                <a:gd name="T14" fmla="*/ 0 w 24"/>
                <a:gd name="T15" fmla="*/ 15 h 25"/>
                <a:gd name="T16" fmla="*/ 4 w 24"/>
                <a:gd name="T17" fmla="*/ 20 h 25"/>
                <a:gd name="T18" fmla="*/ 9 w 24"/>
                <a:gd name="T19" fmla="*/ 25 h 25"/>
                <a:gd name="T20" fmla="*/ 9 w 24"/>
                <a:gd name="T21" fmla="*/ 25 h 25"/>
                <a:gd name="T22" fmla="*/ 19 w 24"/>
                <a:gd name="T23" fmla="*/ 20 h 25"/>
                <a:gd name="T24" fmla="*/ 24 w 24"/>
                <a:gd name="T25" fmla="*/ 1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25">
                  <a:moveTo>
                    <a:pt x="24" y="15"/>
                  </a:moveTo>
                  <a:lnTo>
                    <a:pt x="24" y="15"/>
                  </a:lnTo>
                  <a:lnTo>
                    <a:pt x="19" y="5"/>
                  </a:lnTo>
                  <a:lnTo>
                    <a:pt x="9" y="0"/>
                  </a:lnTo>
                  <a:lnTo>
                    <a:pt x="9" y="0"/>
                  </a:lnTo>
                  <a:lnTo>
                    <a:pt x="4" y="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4" y="20"/>
                  </a:lnTo>
                  <a:lnTo>
                    <a:pt x="9" y="25"/>
                  </a:lnTo>
                  <a:lnTo>
                    <a:pt x="9" y="25"/>
                  </a:lnTo>
                  <a:lnTo>
                    <a:pt x="19" y="20"/>
                  </a:lnTo>
                  <a:lnTo>
                    <a:pt x="24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53" name="Freeform 2082"/>
            <p:cNvSpPr>
              <a:spLocks/>
            </p:cNvSpPr>
            <p:nvPr/>
          </p:nvSpPr>
          <p:spPr bwMode="auto">
            <a:xfrm>
              <a:off x="2566" y="1682"/>
              <a:ext cx="24" cy="25"/>
            </a:xfrm>
            <a:custGeom>
              <a:avLst/>
              <a:gdLst>
                <a:gd name="T0" fmla="*/ 24 w 24"/>
                <a:gd name="T1" fmla="*/ 15 h 25"/>
                <a:gd name="T2" fmla="*/ 24 w 24"/>
                <a:gd name="T3" fmla="*/ 15 h 25"/>
                <a:gd name="T4" fmla="*/ 19 w 24"/>
                <a:gd name="T5" fmla="*/ 5 h 25"/>
                <a:gd name="T6" fmla="*/ 9 w 24"/>
                <a:gd name="T7" fmla="*/ 0 h 25"/>
                <a:gd name="T8" fmla="*/ 9 w 24"/>
                <a:gd name="T9" fmla="*/ 0 h 25"/>
                <a:gd name="T10" fmla="*/ 4 w 24"/>
                <a:gd name="T11" fmla="*/ 5 h 25"/>
                <a:gd name="T12" fmla="*/ 0 w 24"/>
                <a:gd name="T13" fmla="*/ 15 h 25"/>
                <a:gd name="T14" fmla="*/ 0 w 24"/>
                <a:gd name="T15" fmla="*/ 15 h 25"/>
                <a:gd name="T16" fmla="*/ 4 w 24"/>
                <a:gd name="T17" fmla="*/ 20 h 25"/>
                <a:gd name="T18" fmla="*/ 9 w 24"/>
                <a:gd name="T19" fmla="*/ 25 h 25"/>
                <a:gd name="T20" fmla="*/ 9 w 24"/>
                <a:gd name="T21" fmla="*/ 25 h 25"/>
                <a:gd name="T22" fmla="*/ 19 w 24"/>
                <a:gd name="T23" fmla="*/ 20 h 25"/>
                <a:gd name="T24" fmla="*/ 24 w 24"/>
                <a:gd name="T25" fmla="*/ 1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25">
                  <a:moveTo>
                    <a:pt x="24" y="15"/>
                  </a:moveTo>
                  <a:lnTo>
                    <a:pt x="24" y="15"/>
                  </a:lnTo>
                  <a:lnTo>
                    <a:pt x="19" y="5"/>
                  </a:lnTo>
                  <a:lnTo>
                    <a:pt x="9" y="0"/>
                  </a:lnTo>
                  <a:lnTo>
                    <a:pt x="9" y="0"/>
                  </a:lnTo>
                  <a:lnTo>
                    <a:pt x="4" y="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4" y="20"/>
                  </a:lnTo>
                  <a:lnTo>
                    <a:pt x="9" y="25"/>
                  </a:lnTo>
                  <a:lnTo>
                    <a:pt x="9" y="25"/>
                  </a:lnTo>
                  <a:lnTo>
                    <a:pt x="19" y="20"/>
                  </a:lnTo>
                  <a:lnTo>
                    <a:pt x="24" y="1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54" name="Freeform 2083"/>
            <p:cNvSpPr>
              <a:spLocks/>
            </p:cNvSpPr>
            <p:nvPr/>
          </p:nvSpPr>
          <p:spPr bwMode="auto">
            <a:xfrm>
              <a:off x="2805" y="1780"/>
              <a:ext cx="30" cy="25"/>
            </a:xfrm>
            <a:custGeom>
              <a:avLst/>
              <a:gdLst>
                <a:gd name="T0" fmla="*/ 25 w 30"/>
                <a:gd name="T1" fmla="*/ 25 h 25"/>
                <a:gd name="T2" fmla="*/ 25 w 30"/>
                <a:gd name="T3" fmla="*/ 25 h 25"/>
                <a:gd name="T4" fmla="*/ 30 w 30"/>
                <a:gd name="T5" fmla="*/ 15 h 25"/>
                <a:gd name="T6" fmla="*/ 25 w 30"/>
                <a:gd name="T7" fmla="*/ 5 h 25"/>
                <a:gd name="T8" fmla="*/ 25 w 30"/>
                <a:gd name="T9" fmla="*/ 5 h 25"/>
                <a:gd name="T10" fmla="*/ 15 w 30"/>
                <a:gd name="T11" fmla="*/ 0 h 25"/>
                <a:gd name="T12" fmla="*/ 5 w 30"/>
                <a:gd name="T13" fmla="*/ 5 h 25"/>
                <a:gd name="T14" fmla="*/ 5 w 30"/>
                <a:gd name="T15" fmla="*/ 5 h 25"/>
                <a:gd name="T16" fmla="*/ 0 w 30"/>
                <a:gd name="T17" fmla="*/ 15 h 25"/>
                <a:gd name="T18" fmla="*/ 5 w 30"/>
                <a:gd name="T19" fmla="*/ 25 h 25"/>
                <a:gd name="T20" fmla="*/ 5 w 30"/>
                <a:gd name="T21" fmla="*/ 25 h 25"/>
                <a:gd name="T22" fmla="*/ 15 w 30"/>
                <a:gd name="T23" fmla="*/ 25 h 25"/>
                <a:gd name="T24" fmla="*/ 25 w 30"/>
                <a:gd name="T2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25">
                  <a:moveTo>
                    <a:pt x="25" y="25"/>
                  </a:moveTo>
                  <a:lnTo>
                    <a:pt x="25" y="25"/>
                  </a:lnTo>
                  <a:lnTo>
                    <a:pt x="30" y="15"/>
                  </a:lnTo>
                  <a:lnTo>
                    <a:pt x="25" y="5"/>
                  </a:lnTo>
                  <a:lnTo>
                    <a:pt x="25" y="5"/>
                  </a:lnTo>
                  <a:lnTo>
                    <a:pt x="15" y="0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15"/>
                  </a:lnTo>
                  <a:lnTo>
                    <a:pt x="5" y="25"/>
                  </a:lnTo>
                  <a:lnTo>
                    <a:pt x="5" y="25"/>
                  </a:lnTo>
                  <a:lnTo>
                    <a:pt x="15" y="25"/>
                  </a:lnTo>
                  <a:lnTo>
                    <a:pt x="25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55" name="Freeform 2084"/>
            <p:cNvSpPr>
              <a:spLocks/>
            </p:cNvSpPr>
            <p:nvPr/>
          </p:nvSpPr>
          <p:spPr bwMode="auto">
            <a:xfrm>
              <a:off x="2805" y="1780"/>
              <a:ext cx="30" cy="25"/>
            </a:xfrm>
            <a:custGeom>
              <a:avLst/>
              <a:gdLst>
                <a:gd name="T0" fmla="*/ 25 w 30"/>
                <a:gd name="T1" fmla="*/ 25 h 25"/>
                <a:gd name="T2" fmla="*/ 25 w 30"/>
                <a:gd name="T3" fmla="*/ 25 h 25"/>
                <a:gd name="T4" fmla="*/ 30 w 30"/>
                <a:gd name="T5" fmla="*/ 15 h 25"/>
                <a:gd name="T6" fmla="*/ 25 w 30"/>
                <a:gd name="T7" fmla="*/ 5 h 25"/>
                <a:gd name="T8" fmla="*/ 25 w 30"/>
                <a:gd name="T9" fmla="*/ 5 h 25"/>
                <a:gd name="T10" fmla="*/ 15 w 30"/>
                <a:gd name="T11" fmla="*/ 0 h 25"/>
                <a:gd name="T12" fmla="*/ 5 w 30"/>
                <a:gd name="T13" fmla="*/ 5 h 25"/>
                <a:gd name="T14" fmla="*/ 5 w 30"/>
                <a:gd name="T15" fmla="*/ 5 h 25"/>
                <a:gd name="T16" fmla="*/ 0 w 30"/>
                <a:gd name="T17" fmla="*/ 15 h 25"/>
                <a:gd name="T18" fmla="*/ 5 w 30"/>
                <a:gd name="T19" fmla="*/ 25 h 25"/>
                <a:gd name="T20" fmla="*/ 5 w 30"/>
                <a:gd name="T21" fmla="*/ 25 h 25"/>
                <a:gd name="T22" fmla="*/ 15 w 30"/>
                <a:gd name="T23" fmla="*/ 25 h 25"/>
                <a:gd name="T24" fmla="*/ 25 w 30"/>
                <a:gd name="T2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25">
                  <a:moveTo>
                    <a:pt x="25" y="25"/>
                  </a:moveTo>
                  <a:lnTo>
                    <a:pt x="25" y="25"/>
                  </a:lnTo>
                  <a:lnTo>
                    <a:pt x="30" y="15"/>
                  </a:lnTo>
                  <a:lnTo>
                    <a:pt x="25" y="5"/>
                  </a:lnTo>
                  <a:lnTo>
                    <a:pt x="25" y="5"/>
                  </a:lnTo>
                  <a:lnTo>
                    <a:pt x="15" y="0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15"/>
                  </a:lnTo>
                  <a:lnTo>
                    <a:pt x="5" y="25"/>
                  </a:lnTo>
                  <a:lnTo>
                    <a:pt x="5" y="25"/>
                  </a:lnTo>
                  <a:lnTo>
                    <a:pt x="15" y="25"/>
                  </a:lnTo>
                  <a:lnTo>
                    <a:pt x="25" y="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56" name="Freeform 2085"/>
            <p:cNvSpPr>
              <a:spLocks/>
            </p:cNvSpPr>
            <p:nvPr/>
          </p:nvSpPr>
          <p:spPr bwMode="auto">
            <a:xfrm>
              <a:off x="2908" y="2025"/>
              <a:ext cx="24" cy="24"/>
            </a:xfrm>
            <a:custGeom>
              <a:avLst/>
              <a:gdLst>
                <a:gd name="T0" fmla="*/ 15 w 24"/>
                <a:gd name="T1" fmla="*/ 24 h 24"/>
                <a:gd name="T2" fmla="*/ 15 w 24"/>
                <a:gd name="T3" fmla="*/ 24 h 24"/>
                <a:gd name="T4" fmla="*/ 20 w 24"/>
                <a:gd name="T5" fmla="*/ 19 h 24"/>
                <a:gd name="T6" fmla="*/ 24 w 24"/>
                <a:gd name="T7" fmla="*/ 10 h 24"/>
                <a:gd name="T8" fmla="*/ 24 w 24"/>
                <a:gd name="T9" fmla="*/ 10 h 24"/>
                <a:gd name="T10" fmla="*/ 20 w 24"/>
                <a:gd name="T11" fmla="*/ 0 h 24"/>
                <a:gd name="T12" fmla="*/ 15 w 24"/>
                <a:gd name="T13" fmla="*/ 0 h 24"/>
                <a:gd name="T14" fmla="*/ 15 w 24"/>
                <a:gd name="T15" fmla="*/ 0 h 24"/>
                <a:gd name="T16" fmla="*/ 5 w 24"/>
                <a:gd name="T17" fmla="*/ 0 h 24"/>
                <a:gd name="T18" fmla="*/ 0 w 24"/>
                <a:gd name="T19" fmla="*/ 10 h 24"/>
                <a:gd name="T20" fmla="*/ 0 w 24"/>
                <a:gd name="T21" fmla="*/ 10 h 24"/>
                <a:gd name="T22" fmla="*/ 5 w 24"/>
                <a:gd name="T23" fmla="*/ 19 h 24"/>
                <a:gd name="T24" fmla="*/ 15 w 24"/>
                <a:gd name="T2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24">
                  <a:moveTo>
                    <a:pt x="15" y="24"/>
                  </a:moveTo>
                  <a:lnTo>
                    <a:pt x="15" y="24"/>
                  </a:lnTo>
                  <a:lnTo>
                    <a:pt x="20" y="19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5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5" y="19"/>
                  </a:lnTo>
                  <a:lnTo>
                    <a:pt x="15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57" name="Freeform 2086"/>
            <p:cNvSpPr>
              <a:spLocks/>
            </p:cNvSpPr>
            <p:nvPr/>
          </p:nvSpPr>
          <p:spPr bwMode="auto">
            <a:xfrm>
              <a:off x="2908" y="2025"/>
              <a:ext cx="24" cy="24"/>
            </a:xfrm>
            <a:custGeom>
              <a:avLst/>
              <a:gdLst>
                <a:gd name="T0" fmla="*/ 15 w 24"/>
                <a:gd name="T1" fmla="*/ 24 h 24"/>
                <a:gd name="T2" fmla="*/ 15 w 24"/>
                <a:gd name="T3" fmla="*/ 24 h 24"/>
                <a:gd name="T4" fmla="*/ 20 w 24"/>
                <a:gd name="T5" fmla="*/ 19 h 24"/>
                <a:gd name="T6" fmla="*/ 24 w 24"/>
                <a:gd name="T7" fmla="*/ 10 h 24"/>
                <a:gd name="T8" fmla="*/ 24 w 24"/>
                <a:gd name="T9" fmla="*/ 10 h 24"/>
                <a:gd name="T10" fmla="*/ 20 w 24"/>
                <a:gd name="T11" fmla="*/ 0 h 24"/>
                <a:gd name="T12" fmla="*/ 15 w 24"/>
                <a:gd name="T13" fmla="*/ 0 h 24"/>
                <a:gd name="T14" fmla="*/ 15 w 24"/>
                <a:gd name="T15" fmla="*/ 0 h 24"/>
                <a:gd name="T16" fmla="*/ 5 w 24"/>
                <a:gd name="T17" fmla="*/ 0 h 24"/>
                <a:gd name="T18" fmla="*/ 0 w 24"/>
                <a:gd name="T19" fmla="*/ 10 h 24"/>
                <a:gd name="T20" fmla="*/ 0 w 24"/>
                <a:gd name="T21" fmla="*/ 10 h 24"/>
                <a:gd name="T22" fmla="*/ 5 w 24"/>
                <a:gd name="T23" fmla="*/ 19 h 24"/>
                <a:gd name="T24" fmla="*/ 15 w 24"/>
                <a:gd name="T2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24">
                  <a:moveTo>
                    <a:pt x="15" y="24"/>
                  </a:moveTo>
                  <a:lnTo>
                    <a:pt x="15" y="24"/>
                  </a:lnTo>
                  <a:lnTo>
                    <a:pt x="20" y="19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5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5" y="19"/>
                  </a:lnTo>
                  <a:lnTo>
                    <a:pt x="15" y="2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58" name="Freeform 2087"/>
            <p:cNvSpPr>
              <a:spLocks/>
            </p:cNvSpPr>
            <p:nvPr/>
          </p:nvSpPr>
          <p:spPr bwMode="auto">
            <a:xfrm>
              <a:off x="2810" y="2265"/>
              <a:ext cx="25" cy="24"/>
            </a:xfrm>
            <a:custGeom>
              <a:avLst/>
              <a:gdLst>
                <a:gd name="T0" fmla="*/ 0 w 25"/>
                <a:gd name="T1" fmla="*/ 24 h 24"/>
                <a:gd name="T2" fmla="*/ 0 w 25"/>
                <a:gd name="T3" fmla="*/ 24 h 24"/>
                <a:gd name="T4" fmla="*/ 10 w 25"/>
                <a:gd name="T5" fmla="*/ 24 h 24"/>
                <a:gd name="T6" fmla="*/ 20 w 25"/>
                <a:gd name="T7" fmla="*/ 24 h 24"/>
                <a:gd name="T8" fmla="*/ 20 w 25"/>
                <a:gd name="T9" fmla="*/ 24 h 24"/>
                <a:gd name="T10" fmla="*/ 25 w 25"/>
                <a:gd name="T11" fmla="*/ 14 h 24"/>
                <a:gd name="T12" fmla="*/ 20 w 25"/>
                <a:gd name="T13" fmla="*/ 5 h 24"/>
                <a:gd name="T14" fmla="*/ 20 w 25"/>
                <a:gd name="T15" fmla="*/ 5 h 24"/>
                <a:gd name="T16" fmla="*/ 10 w 25"/>
                <a:gd name="T17" fmla="*/ 0 h 24"/>
                <a:gd name="T18" fmla="*/ 0 w 25"/>
                <a:gd name="T19" fmla="*/ 5 h 24"/>
                <a:gd name="T20" fmla="*/ 0 w 25"/>
                <a:gd name="T21" fmla="*/ 5 h 24"/>
                <a:gd name="T22" fmla="*/ 0 w 25"/>
                <a:gd name="T23" fmla="*/ 14 h 24"/>
                <a:gd name="T24" fmla="*/ 0 w 25"/>
                <a:gd name="T2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24">
                  <a:moveTo>
                    <a:pt x="0" y="24"/>
                  </a:moveTo>
                  <a:lnTo>
                    <a:pt x="0" y="24"/>
                  </a:lnTo>
                  <a:lnTo>
                    <a:pt x="10" y="24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5" y="14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10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59" name="Freeform 2088"/>
            <p:cNvSpPr>
              <a:spLocks/>
            </p:cNvSpPr>
            <p:nvPr/>
          </p:nvSpPr>
          <p:spPr bwMode="auto">
            <a:xfrm>
              <a:off x="2810" y="2265"/>
              <a:ext cx="25" cy="24"/>
            </a:xfrm>
            <a:custGeom>
              <a:avLst/>
              <a:gdLst>
                <a:gd name="T0" fmla="*/ 0 w 25"/>
                <a:gd name="T1" fmla="*/ 24 h 24"/>
                <a:gd name="T2" fmla="*/ 0 w 25"/>
                <a:gd name="T3" fmla="*/ 24 h 24"/>
                <a:gd name="T4" fmla="*/ 10 w 25"/>
                <a:gd name="T5" fmla="*/ 24 h 24"/>
                <a:gd name="T6" fmla="*/ 20 w 25"/>
                <a:gd name="T7" fmla="*/ 24 h 24"/>
                <a:gd name="T8" fmla="*/ 20 w 25"/>
                <a:gd name="T9" fmla="*/ 24 h 24"/>
                <a:gd name="T10" fmla="*/ 25 w 25"/>
                <a:gd name="T11" fmla="*/ 14 h 24"/>
                <a:gd name="T12" fmla="*/ 20 w 25"/>
                <a:gd name="T13" fmla="*/ 5 h 24"/>
                <a:gd name="T14" fmla="*/ 20 w 25"/>
                <a:gd name="T15" fmla="*/ 5 h 24"/>
                <a:gd name="T16" fmla="*/ 10 w 25"/>
                <a:gd name="T17" fmla="*/ 0 h 24"/>
                <a:gd name="T18" fmla="*/ 0 w 25"/>
                <a:gd name="T19" fmla="*/ 5 h 24"/>
                <a:gd name="T20" fmla="*/ 0 w 25"/>
                <a:gd name="T21" fmla="*/ 5 h 24"/>
                <a:gd name="T22" fmla="*/ 0 w 25"/>
                <a:gd name="T23" fmla="*/ 14 h 24"/>
                <a:gd name="T24" fmla="*/ 0 w 25"/>
                <a:gd name="T2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24">
                  <a:moveTo>
                    <a:pt x="0" y="24"/>
                  </a:moveTo>
                  <a:lnTo>
                    <a:pt x="0" y="24"/>
                  </a:lnTo>
                  <a:lnTo>
                    <a:pt x="10" y="24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5" y="14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10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4"/>
                  </a:lnTo>
                  <a:lnTo>
                    <a:pt x="0" y="2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60" name="Freeform 2089"/>
            <p:cNvSpPr>
              <a:spLocks/>
            </p:cNvSpPr>
            <p:nvPr/>
          </p:nvSpPr>
          <p:spPr bwMode="auto">
            <a:xfrm>
              <a:off x="2566" y="2367"/>
              <a:ext cx="24" cy="25"/>
            </a:xfrm>
            <a:custGeom>
              <a:avLst/>
              <a:gdLst>
                <a:gd name="T0" fmla="*/ 0 w 24"/>
                <a:gd name="T1" fmla="*/ 10 h 25"/>
                <a:gd name="T2" fmla="*/ 0 w 24"/>
                <a:gd name="T3" fmla="*/ 10 h 25"/>
                <a:gd name="T4" fmla="*/ 4 w 24"/>
                <a:gd name="T5" fmla="*/ 20 h 25"/>
                <a:gd name="T6" fmla="*/ 14 w 24"/>
                <a:gd name="T7" fmla="*/ 25 h 25"/>
                <a:gd name="T8" fmla="*/ 14 w 24"/>
                <a:gd name="T9" fmla="*/ 25 h 25"/>
                <a:gd name="T10" fmla="*/ 24 w 24"/>
                <a:gd name="T11" fmla="*/ 20 h 25"/>
                <a:gd name="T12" fmla="*/ 24 w 24"/>
                <a:gd name="T13" fmla="*/ 10 h 25"/>
                <a:gd name="T14" fmla="*/ 24 w 24"/>
                <a:gd name="T15" fmla="*/ 10 h 25"/>
                <a:gd name="T16" fmla="*/ 24 w 24"/>
                <a:gd name="T17" fmla="*/ 5 h 25"/>
                <a:gd name="T18" fmla="*/ 14 w 24"/>
                <a:gd name="T19" fmla="*/ 0 h 25"/>
                <a:gd name="T20" fmla="*/ 14 w 24"/>
                <a:gd name="T21" fmla="*/ 0 h 25"/>
                <a:gd name="T22" fmla="*/ 4 w 24"/>
                <a:gd name="T23" fmla="*/ 5 h 25"/>
                <a:gd name="T24" fmla="*/ 0 w 24"/>
                <a:gd name="T25" fmla="*/ 1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25">
                  <a:moveTo>
                    <a:pt x="0" y="10"/>
                  </a:moveTo>
                  <a:lnTo>
                    <a:pt x="0" y="10"/>
                  </a:lnTo>
                  <a:lnTo>
                    <a:pt x="4" y="20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24" y="20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4" y="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4" y="5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61" name="Freeform 2090"/>
            <p:cNvSpPr>
              <a:spLocks/>
            </p:cNvSpPr>
            <p:nvPr/>
          </p:nvSpPr>
          <p:spPr bwMode="auto">
            <a:xfrm>
              <a:off x="2566" y="2367"/>
              <a:ext cx="24" cy="25"/>
            </a:xfrm>
            <a:custGeom>
              <a:avLst/>
              <a:gdLst>
                <a:gd name="T0" fmla="*/ 0 w 24"/>
                <a:gd name="T1" fmla="*/ 10 h 25"/>
                <a:gd name="T2" fmla="*/ 0 w 24"/>
                <a:gd name="T3" fmla="*/ 10 h 25"/>
                <a:gd name="T4" fmla="*/ 4 w 24"/>
                <a:gd name="T5" fmla="*/ 20 h 25"/>
                <a:gd name="T6" fmla="*/ 14 w 24"/>
                <a:gd name="T7" fmla="*/ 25 h 25"/>
                <a:gd name="T8" fmla="*/ 14 w 24"/>
                <a:gd name="T9" fmla="*/ 25 h 25"/>
                <a:gd name="T10" fmla="*/ 24 w 24"/>
                <a:gd name="T11" fmla="*/ 20 h 25"/>
                <a:gd name="T12" fmla="*/ 24 w 24"/>
                <a:gd name="T13" fmla="*/ 10 h 25"/>
                <a:gd name="T14" fmla="*/ 24 w 24"/>
                <a:gd name="T15" fmla="*/ 10 h 25"/>
                <a:gd name="T16" fmla="*/ 24 w 24"/>
                <a:gd name="T17" fmla="*/ 5 h 25"/>
                <a:gd name="T18" fmla="*/ 14 w 24"/>
                <a:gd name="T19" fmla="*/ 0 h 25"/>
                <a:gd name="T20" fmla="*/ 14 w 24"/>
                <a:gd name="T21" fmla="*/ 0 h 25"/>
                <a:gd name="T22" fmla="*/ 4 w 24"/>
                <a:gd name="T23" fmla="*/ 5 h 25"/>
                <a:gd name="T24" fmla="*/ 0 w 24"/>
                <a:gd name="T25" fmla="*/ 1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25">
                  <a:moveTo>
                    <a:pt x="0" y="10"/>
                  </a:moveTo>
                  <a:lnTo>
                    <a:pt x="0" y="10"/>
                  </a:lnTo>
                  <a:lnTo>
                    <a:pt x="4" y="20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24" y="20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4" y="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4" y="5"/>
                  </a:lnTo>
                  <a:lnTo>
                    <a:pt x="0" y="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62" name="Freeform 2091"/>
            <p:cNvSpPr>
              <a:spLocks/>
            </p:cNvSpPr>
            <p:nvPr/>
          </p:nvSpPr>
          <p:spPr bwMode="auto">
            <a:xfrm>
              <a:off x="2326" y="2265"/>
              <a:ext cx="24" cy="29"/>
            </a:xfrm>
            <a:custGeom>
              <a:avLst/>
              <a:gdLst>
                <a:gd name="T0" fmla="*/ 5 w 24"/>
                <a:gd name="T1" fmla="*/ 5 h 29"/>
                <a:gd name="T2" fmla="*/ 5 w 24"/>
                <a:gd name="T3" fmla="*/ 5 h 29"/>
                <a:gd name="T4" fmla="*/ 0 w 24"/>
                <a:gd name="T5" fmla="*/ 14 h 29"/>
                <a:gd name="T6" fmla="*/ 5 w 24"/>
                <a:gd name="T7" fmla="*/ 24 h 29"/>
                <a:gd name="T8" fmla="*/ 5 w 24"/>
                <a:gd name="T9" fmla="*/ 24 h 29"/>
                <a:gd name="T10" fmla="*/ 10 w 24"/>
                <a:gd name="T11" fmla="*/ 29 h 29"/>
                <a:gd name="T12" fmla="*/ 19 w 24"/>
                <a:gd name="T13" fmla="*/ 24 h 29"/>
                <a:gd name="T14" fmla="*/ 19 w 24"/>
                <a:gd name="T15" fmla="*/ 24 h 29"/>
                <a:gd name="T16" fmla="*/ 24 w 24"/>
                <a:gd name="T17" fmla="*/ 14 h 29"/>
                <a:gd name="T18" fmla="*/ 19 w 24"/>
                <a:gd name="T19" fmla="*/ 5 h 29"/>
                <a:gd name="T20" fmla="*/ 19 w 24"/>
                <a:gd name="T21" fmla="*/ 5 h 29"/>
                <a:gd name="T22" fmla="*/ 10 w 24"/>
                <a:gd name="T23" fmla="*/ 0 h 29"/>
                <a:gd name="T24" fmla="*/ 5 w 24"/>
                <a:gd name="T25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29">
                  <a:moveTo>
                    <a:pt x="5" y="5"/>
                  </a:moveTo>
                  <a:lnTo>
                    <a:pt x="5" y="5"/>
                  </a:lnTo>
                  <a:lnTo>
                    <a:pt x="0" y="14"/>
                  </a:lnTo>
                  <a:lnTo>
                    <a:pt x="5" y="24"/>
                  </a:lnTo>
                  <a:lnTo>
                    <a:pt x="5" y="24"/>
                  </a:lnTo>
                  <a:lnTo>
                    <a:pt x="10" y="29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24" y="14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0" y="0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63" name="Freeform 2092"/>
            <p:cNvSpPr>
              <a:spLocks/>
            </p:cNvSpPr>
            <p:nvPr/>
          </p:nvSpPr>
          <p:spPr bwMode="auto">
            <a:xfrm>
              <a:off x="2326" y="2265"/>
              <a:ext cx="24" cy="29"/>
            </a:xfrm>
            <a:custGeom>
              <a:avLst/>
              <a:gdLst>
                <a:gd name="T0" fmla="*/ 5 w 24"/>
                <a:gd name="T1" fmla="*/ 5 h 29"/>
                <a:gd name="T2" fmla="*/ 5 w 24"/>
                <a:gd name="T3" fmla="*/ 5 h 29"/>
                <a:gd name="T4" fmla="*/ 0 w 24"/>
                <a:gd name="T5" fmla="*/ 14 h 29"/>
                <a:gd name="T6" fmla="*/ 5 w 24"/>
                <a:gd name="T7" fmla="*/ 24 h 29"/>
                <a:gd name="T8" fmla="*/ 5 w 24"/>
                <a:gd name="T9" fmla="*/ 24 h 29"/>
                <a:gd name="T10" fmla="*/ 10 w 24"/>
                <a:gd name="T11" fmla="*/ 29 h 29"/>
                <a:gd name="T12" fmla="*/ 19 w 24"/>
                <a:gd name="T13" fmla="*/ 24 h 29"/>
                <a:gd name="T14" fmla="*/ 19 w 24"/>
                <a:gd name="T15" fmla="*/ 24 h 29"/>
                <a:gd name="T16" fmla="*/ 24 w 24"/>
                <a:gd name="T17" fmla="*/ 14 h 29"/>
                <a:gd name="T18" fmla="*/ 19 w 24"/>
                <a:gd name="T19" fmla="*/ 5 h 29"/>
                <a:gd name="T20" fmla="*/ 19 w 24"/>
                <a:gd name="T21" fmla="*/ 5 h 29"/>
                <a:gd name="T22" fmla="*/ 10 w 24"/>
                <a:gd name="T23" fmla="*/ 0 h 29"/>
                <a:gd name="T24" fmla="*/ 5 w 24"/>
                <a:gd name="T25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29">
                  <a:moveTo>
                    <a:pt x="5" y="5"/>
                  </a:moveTo>
                  <a:lnTo>
                    <a:pt x="5" y="5"/>
                  </a:lnTo>
                  <a:lnTo>
                    <a:pt x="0" y="14"/>
                  </a:lnTo>
                  <a:lnTo>
                    <a:pt x="5" y="24"/>
                  </a:lnTo>
                  <a:lnTo>
                    <a:pt x="5" y="24"/>
                  </a:lnTo>
                  <a:lnTo>
                    <a:pt x="10" y="29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24" y="14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0" y="0"/>
                  </a:lnTo>
                  <a:lnTo>
                    <a:pt x="5" y="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64" name="Freeform 2093"/>
            <p:cNvSpPr>
              <a:spLocks/>
            </p:cNvSpPr>
            <p:nvPr/>
          </p:nvSpPr>
          <p:spPr bwMode="auto">
            <a:xfrm>
              <a:off x="2223" y="2025"/>
              <a:ext cx="25" cy="24"/>
            </a:xfrm>
            <a:custGeom>
              <a:avLst/>
              <a:gdLst>
                <a:gd name="T0" fmla="*/ 15 w 25"/>
                <a:gd name="T1" fmla="*/ 0 h 24"/>
                <a:gd name="T2" fmla="*/ 15 w 25"/>
                <a:gd name="T3" fmla="*/ 0 h 24"/>
                <a:gd name="T4" fmla="*/ 5 w 25"/>
                <a:gd name="T5" fmla="*/ 5 h 24"/>
                <a:gd name="T6" fmla="*/ 0 w 25"/>
                <a:gd name="T7" fmla="*/ 15 h 24"/>
                <a:gd name="T8" fmla="*/ 0 w 25"/>
                <a:gd name="T9" fmla="*/ 15 h 24"/>
                <a:gd name="T10" fmla="*/ 5 w 25"/>
                <a:gd name="T11" fmla="*/ 19 h 24"/>
                <a:gd name="T12" fmla="*/ 15 w 25"/>
                <a:gd name="T13" fmla="*/ 24 h 24"/>
                <a:gd name="T14" fmla="*/ 15 w 25"/>
                <a:gd name="T15" fmla="*/ 24 h 24"/>
                <a:gd name="T16" fmla="*/ 25 w 25"/>
                <a:gd name="T17" fmla="*/ 19 h 24"/>
                <a:gd name="T18" fmla="*/ 25 w 25"/>
                <a:gd name="T19" fmla="*/ 15 h 24"/>
                <a:gd name="T20" fmla="*/ 25 w 25"/>
                <a:gd name="T21" fmla="*/ 15 h 24"/>
                <a:gd name="T22" fmla="*/ 25 w 25"/>
                <a:gd name="T23" fmla="*/ 5 h 24"/>
                <a:gd name="T24" fmla="*/ 15 w 25"/>
                <a:gd name="T2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24">
                  <a:moveTo>
                    <a:pt x="15" y="0"/>
                  </a:moveTo>
                  <a:lnTo>
                    <a:pt x="15" y="0"/>
                  </a:lnTo>
                  <a:lnTo>
                    <a:pt x="5" y="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5" y="19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25" y="19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65" name="Freeform 2094"/>
            <p:cNvSpPr>
              <a:spLocks/>
            </p:cNvSpPr>
            <p:nvPr/>
          </p:nvSpPr>
          <p:spPr bwMode="auto">
            <a:xfrm>
              <a:off x="2223" y="2025"/>
              <a:ext cx="25" cy="24"/>
            </a:xfrm>
            <a:custGeom>
              <a:avLst/>
              <a:gdLst>
                <a:gd name="T0" fmla="*/ 15 w 25"/>
                <a:gd name="T1" fmla="*/ 0 h 24"/>
                <a:gd name="T2" fmla="*/ 15 w 25"/>
                <a:gd name="T3" fmla="*/ 0 h 24"/>
                <a:gd name="T4" fmla="*/ 5 w 25"/>
                <a:gd name="T5" fmla="*/ 5 h 24"/>
                <a:gd name="T6" fmla="*/ 0 w 25"/>
                <a:gd name="T7" fmla="*/ 15 h 24"/>
                <a:gd name="T8" fmla="*/ 0 w 25"/>
                <a:gd name="T9" fmla="*/ 15 h 24"/>
                <a:gd name="T10" fmla="*/ 5 w 25"/>
                <a:gd name="T11" fmla="*/ 19 h 24"/>
                <a:gd name="T12" fmla="*/ 15 w 25"/>
                <a:gd name="T13" fmla="*/ 24 h 24"/>
                <a:gd name="T14" fmla="*/ 15 w 25"/>
                <a:gd name="T15" fmla="*/ 24 h 24"/>
                <a:gd name="T16" fmla="*/ 25 w 25"/>
                <a:gd name="T17" fmla="*/ 19 h 24"/>
                <a:gd name="T18" fmla="*/ 25 w 25"/>
                <a:gd name="T19" fmla="*/ 15 h 24"/>
                <a:gd name="T20" fmla="*/ 25 w 25"/>
                <a:gd name="T21" fmla="*/ 15 h 24"/>
                <a:gd name="T22" fmla="*/ 25 w 25"/>
                <a:gd name="T23" fmla="*/ 5 h 24"/>
                <a:gd name="T24" fmla="*/ 15 w 25"/>
                <a:gd name="T2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24">
                  <a:moveTo>
                    <a:pt x="15" y="0"/>
                  </a:moveTo>
                  <a:lnTo>
                    <a:pt x="15" y="0"/>
                  </a:lnTo>
                  <a:lnTo>
                    <a:pt x="5" y="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5" y="19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25" y="19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5"/>
                  </a:lnTo>
                  <a:lnTo>
                    <a:pt x="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66" name="Freeform 2095"/>
            <p:cNvSpPr>
              <a:spLocks/>
            </p:cNvSpPr>
            <p:nvPr/>
          </p:nvSpPr>
          <p:spPr bwMode="auto">
            <a:xfrm>
              <a:off x="2326" y="1785"/>
              <a:ext cx="24" cy="25"/>
            </a:xfrm>
            <a:custGeom>
              <a:avLst/>
              <a:gdLst>
                <a:gd name="T0" fmla="*/ 19 w 24"/>
                <a:gd name="T1" fmla="*/ 0 h 25"/>
                <a:gd name="T2" fmla="*/ 19 w 24"/>
                <a:gd name="T3" fmla="*/ 0 h 25"/>
                <a:gd name="T4" fmla="*/ 10 w 24"/>
                <a:gd name="T5" fmla="*/ 0 h 25"/>
                <a:gd name="T6" fmla="*/ 0 w 24"/>
                <a:gd name="T7" fmla="*/ 0 h 25"/>
                <a:gd name="T8" fmla="*/ 0 w 24"/>
                <a:gd name="T9" fmla="*/ 0 h 25"/>
                <a:gd name="T10" fmla="*/ 0 w 24"/>
                <a:gd name="T11" fmla="*/ 10 h 25"/>
                <a:gd name="T12" fmla="*/ 0 w 24"/>
                <a:gd name="T13" fmla="*/ 20 h 25"/>
                <a:gd name="T14" fmla="*/ 0 w 24"/>
                <a:gd name="T15" fmla="*/ 20 h 25"/>
                <a:gd name="T16" fmla="*/ 10 w 24"/>
                <a:gd name="T17" fmla="*/ 25 h 25"/>
                <a:gd name="T18" fmla="*/ 19 w 24"/>
                <a:gd name="T19" fmla="*/ 20 h 25"/>
                <a:gd name="T20" fmla="*/ 19 w 24"/>
                <a:gd name="T21" fmla="*/ 20 h 25"/>
                <a:gd name="T22" fmla="*/ 24 w 24"/>
                <a:gd name="T23" fmla="*/ 10 h 25"/>
                <a:gd name="T24" fmla="*/ 19 w 24"/>
                <a:gd name="T2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25">
                  <a:moveTo>
                    <a:pt x="19" y="0"/>
                  </a:moveTo>
                  <a:lnTo>
                    <a:pt x="19" y="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0" y="25"/>
                  </a:lnTo>
                  <a:lnTo>
                    <a:pt x="19" y="20"/>
                  </a:lnTo>
                  <a:lnTo>
                    <a:pt x="19" y="20"/>
                  </a:lnTo>
                  <a:lnTo>
                    <a:pt x="24" y="1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67" name="Freeform 2096"/>
            <p:cNvSpPr>
              <a:spLocks/>
            </p:cNvSpPr>
            <p:nvPr/>
          </p:nvSpPr>
          <p:spPr bwMode="auto">
            <a:xfrm>
              <a:off x="2326" y="1785"/>
              <a:ext cx="24" cy="25"/>
            </a:xfrm>
            <a:custGeom>
              <a:avLst/>
              <a:gdLst>
                <a:gd name="T0" fmla="*/ 19 w 24"/>
                <a:gd name="T1" fmla="*/ 0 h 25"/>
                <a:gd name="T2" fmla="*/ 19 w 24"/>
                <a:gd name="T3" fmla="*/ 0 h 25"/>
                <a:gd name="T4" fmla="*/ 10 w 24"/>
                <a:gd name="T5" fmla="*/ 0 h 25"/>
                <a:gd name="T6" fmla="*/ 0 w 24"/>
                <a:gd name="T7" fmla="*/ 0 h 25"/>
                <a:gd name="T8" fmla="*/ 0 w 24"/>
                <a:gd name="T9" fmla="*/ 0 h 25"/>
                <a:gd name="T10" fmla="*/ 0 w 24"/>
                <a:gd name="T11" fmla="*/ 10 h 25"/>
                <a:gd name="T12" fmla="*/ 0 w 24"/>
                <a:gd name="T13" fmla="*/ 20 h 25"/>
                <a:gd name="T14" fmla="*/ 0 w 24"/>
                <a:gd name="T15" fmla="*/ 20 h 25"/>
                <a:gd name="T16" fmla="*/ 10 w 24"/>
                <a:gd name="T17" fmla="*/ 25 h 25"/>
                <a:gd name="T18" fmla="*/ 19 w 24"/>
                <a:gd name="T19" fmla="*/ 20 h 25"/>
                <a:gd name="T20" fmla="*/ 19 w 24"/>
                <a:gd name="T21" fmla="*/ 20 h 25"/>
                <a:gd name="T22" fmla="*/ 24 w 24"/>
                <a:gd name="T23" fmla="*/ 10 h 25"/>
                <a:gd name="T24" fmla="*/ 19 w 24"/>
                <a:gd name="T2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25">
                  <a:moveTo>
                    <a:pt x="19" y="0"/>
                  </a:moveTo>
                  <a:lnTo>
                    <a:pt x="19" y="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0" y="25"/>
                  </a:lnTo>
                  <a:lnTo>
                    <a:pt x="19" y="20"/>
                  </a:lnTo>
                  <a:lnTo>
                    <a:pt x="19" y="20"/>
                  </a:lnTo>
                  <a:lnTo>
                    <a:pt x="24" y="10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68" name="Freeform 2097"/>
            <p:cNvSpPr>
              <a:spLocks/>
            </p:cNvSpPr>
            <p:nvPr/>
          </p:nvSpPr>
          <p:spPr bwMode="auto">
            <a:xfrm>
              <a:off x="2345" y="1487"/>
              <a:ext cx="690" cy="699"/>
            </a:xfrm>
            <a:custGeom>
              <a:avLst/>
              <a:gdLst>
                <a:gd name="T0" fmla="*/ 690 w 690"/>
                <a:gd name="T1" fmla="*/ 63 h 699"/>
                <a:gd name="T2" fmla="*/ 245 w 690"/>
                <a:gd name="T3" fmla="*/ 699 h 699"/>
                <a:gd name="T4" fmla="*/ 0 w 690"/>
                <a:gd name="T5" fmla="*/ 445 h 699"/>
                <a:gd name="T6" fmla="*/ 74 w 690"/>
                <a:gd name="T7" fmla="*/ 381 h 699"/>
                <a:gd name="T8" fmla="*/ 245 w 690"/>
                <a:gd name="T9" fmla="*/ 616 h 699"/>
                <a:gd name="T10" fmla="*/ 612 w 690"/>
                <a:gd name="T11" fmla="*/ 0 h 699"/>
                <a:gd name="T12" fmla="*/ 690 w 690"/>
                <a:gd name="T13" fmla="*/ 63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0" h="699">
                  <a:moveTo>
                    <a:pt x="690" y="63"/>
                  </a:moveTo>
                  <a:lnTo>
                    <a:pt x="245" y="699"/>
                  </a:lnTo>
                  <a:lnTo>
                    <a:pt x="0" y="445"/>
                  </a:lnTo>
                  <a:lnTo>
                    <a:pt x="74" y="381"/>
                  </a:lnTo>
                  <a:lnTo>
                    <a:pt x="245" y="616"/>
                  </a:lnTo>
                  <a:lnTo>
                    <a:pt x="612" y="0"/>
                  </a:lnTo>
                  <a:lnTo>
                    <a:pt x="690" y="6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  <p:sp>
          <p:nvSpPr>
            <p:cNvPr id="169" name="Freeform 2098"/>
            <p:cNvSpPr>
              <a:spLocks/>
            </p:cNvSpPr>
            <p:nvPr/>
          </p:nvSpPr>
          <p:spPr bwMode="auto">
            <a:xfrm>
              <a:off x="2345" y="1550"/>
              <a:ext cx="690" cy="636"/>
            </a:xfrm>
            <a:custGeom>
              <a:avLst/>
              <a:gdLst>
                <a:gd name="T0" fmla="*/ 690 w 690"/>
                <a:gd name="T1" fmla="*/ 0 h 636"/>
                <a:gd name="T2" fmla="*/ 245 w 690"/>
                <a:gd name="T3" fmla="*/ 636 h 636"/>
                <a:gd name="T4" fmla="*/ 0 w 690"/>
                <a:gd name="T5" fmla="*/ 382 h 636"/>
                <a:gd name="T6" fmla="*/ 240 w 690"/>
                <a:gd name="T7" fmla="*/ 592 h 636"/>
                <a:gd name="T8" fmla="*/ 690 w 690"/>
                <a:gd name="T9" fmla="*/ 0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0" h="636">
                  <a:moveTo>
                    <a:pt x="690" y="0"/>
                  </a:moveTo>
                  <a:lnTo>
                    <a:pt x="245" y="636"/>
                  </a:lnTo>
                  <a:lnTo>
                    <a:pt x="0" y="382"/>
                  </a:lnTo>
                  <a:lnTo>
                    <a:pt x="240" y="592"/>
                  </a:lnTo>
                  <a:lnTo>
                    <a:pt x="69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000" dirty="0"/>
            </a:p>
          </p:txBody>
        </p:sp>
      </p:grpSp>
      <p:grpSp>
        <p:nvGrpSpPr>
          <p:cNvPr id="8" name="McKSticker"/>
          <p:cNvGrpSpPr/>
          <p:nvPr/>
        </p:nvGrpSpPr>
        <p:grpSpPr>
          <a:xfrm>
            <a:off x="4099843" y="1408980"/>
            <a:ext cx="4649142" cy="182382"/>
            <a:chOff x="4092434" y="285750"/>
            <a:chExt cx="4649142" cy="182382"/>
          </a:xfrm>
        </p:grpSpPr>
        <p:sp>
          <p:nvSpPr>
            <p:cNvPr id="172" name="StickerRectangle"/>
            <p:cNvSpPr>
              <a:spLocks noChangeArrowheads="1"/>
            </p:cNvSpPr>
            <p:nvPr/>
          </p:nvSpPr>
          <p:spPr bwMode="auto">
            <a:xfrm>
              <a:off x="4093228" y="285750"/>
              <a:ext cx="4647554" cy="18158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5350">
                <a:buClr>
                  <a:schemeClr val="tx2"/>
                </a:buClr>
              </a:pPr>
              <a:r>
                <a:rPr lang="ru-RU" sz="1000" dirty="0">
                  <a:solidFill>
                    <a:srgbClr val="808080"/>
                  </a:solidFill>
                  <a:latin typeface="+mn-lt"/>
                </a:rPr>
                <a:t>ПРИМЕР </a:t>
              </a:r>
              <a:r>
                <a:rPr lang="ru-RU" sz="1000" cap="all" dirty="0">
                  <a:solidFill>
                    <a:srgbClr val="808080"/>
                  </a:solidFill>
                  <a:latin typeface="+mn-lt"/>
                </a:rPr>
                <a:t>изображения периметра </a:t>
              </a:r>
              <a:r>
                <a:rPr lang="ru-RU" sz="1000" cap="all" dirty="0" smtClean="0">
                  <a:solidFill>
                    <a:srgbClr val="808080"/>
                  </a:solidFill>
                  <a:latin typeface="+mn-lt"/>
                </a:rPr>
                <a:t>и границ в </a:t>
              </a:r>
              <a:r>
                <a:rPr lang="ru-RU" sz="1000" cap="all" dirty="0">
                  <a:solidFill>
                    <a:srgbClr val="808080"/>
                  </a:solidFill>
                  <a:latin typeface="+mn-lt"/>
                </a:rPr>
                <a:t>графическом виде</a:t>
              </a:r>
              <a:endParaRPr lang="en-US" sz="1000" cap="all" dirty="0">
                <a:solidFill>
                  <a:srgbClr val="808080"/>
                </a:solidFill>
                <a:latin typeface="+mn-lt"/>
              </a:endParaRPr>
            </a:p>
          </p:txBody>
        </p:sp>
        <p:cxnSp>
          <p:nvCxnSpPr>
            <p:cNvPr id="173" name="AutoShape 31"/>
            <p:cNvCxnSpPr>
              <a:cxnSpLocks noChangeShapeType="1"/>
              <a:stCxn id="172" idx="2"/>
              <a:endCxn id="172" idx="4"/>
            </p:cNvCxnSpPr>
            <p:nvPr/>
          </p:nvCxnSpPr>
          <p:spPr bwMode="auto">
            <a:xfrm rot="16200000" flipH="1">
              <a:off x="4002434" y="376544"/>
              <a:ext cx="181588" cy="1588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74" name="AutoShape 32"/>
            <p:cNvCxnSpPr>
              <a:cxnSpLocks noChangeShapeType="1"/>
              <a:stCxn id="172" idx="4"/>
              <a:endCxn id="172" idx="6"/>
            </p:cNvCxnSpPr>
            <p:nvPr/>
          </p:nvCxnSpPr>
          <p:spPr bwMode="auto">
            <a:xfrm rot="16200000" flipH="1">
              <a:off x="6417005" y="-1856439"/>
              <a:ext cx="1588" cy="4647554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92" name="Rectangle 91"/>
          <p:cNvSpPr/>
          <p:nvPr/>
        </p:nvSpPr>
        <p:spPr>
          <a:xfrm>
            <a:off x="2393964" y="1696643"/>
            <a:ext cx="6387933" cy="3816655"/>
          </a:xfrm>
          <a:prstGeom prst="rect">
            <a:avLst/>
          </a:prstGeom>
          <a:noFill/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100" dirty="0" smtClean="0">
              <a:solidFill>
                <a:schemeClr val="tx1"/>
              </a:solidFill>
            </a:endParaRPr>
          </a:p>
        </p:txBody>
      </p:sp>
      <p:sp>
        <p:nvSpPr>
          <p:cNvPr id="123" name="Rectangular Callout 185"/>
          <p:cNvSpPr/>
          <p:nvPr/>
        </p:nvSpPr>
        <p:spPr>
          <a:xfrm>
            <a:off x="2641961" y="4429125"/>
            <a:ext cx="6035313" cy="1023407"/>
          </a:xfrm>
          <a:prstGeom prst="wedgeRectCallout">
            <a:avLst>
              <a:gd name="adj1" fmla="val -39424"/>
              <a:gd name="adj2" fmla="val -63137"/>
            </a:avLst>
          </a:prstGeom>
          <a:solidFill>
            <a:schemeClr val="accent6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50" u="sng" dirty="0" smtClean="0">
                <a:solidFill>
                  <a:schemeClr val="tx1"/>
                </a:solidFill>
              </a:rPr>
              <a:t>Рекомендации по выбору периметра проекта: </a:t>
            </a:r>
            <a:r>
              <a:rPr lang="ru-RU" sz="850" dirty="0" smtClean="0">
                <a:solidFill>
                  <a:schemeClr val="tx1"/>
                </a:solidFill>
              </a:rPr>
              <a:t/>
            </a:r>
            <a:br>
              <a:rPr lang="ru-RU" sz="850" dirty="0" smtClean="0">
                <a:solidFill>
                  <a:schemeClr val="tx1"/>
                </a:solidFill>
              </a:rPr>
            </a:br>
            <a:r>
              <a:rPr lang="ru-RU" sz="850" dirty="0" smtClean="0">
                <a:solidFill>
                  <a:schemeClr val="tx1"/>
                </a:solidFill>
              </a:rPr>
              <a:t>1) В периметр проекта входят все подразделения - владельцы процессов, выбранных для улучшения</a:t>
            </a:r>
          </a:p>
          <a:p>
            <a:r>
              <a:rPr lang="ru-RU" sz="850" dirty="0" smtClean="0">
                <a:solidFill>
                  <a:schemeClr val="tx1"/>
                </a:solidFill>
              </a:rPr>
              <a:t>2) Для решения специфических задач, в периметр проекта допускается включать прочие подразделения</a:t>
            </a:r>
          </a:p>
          <a:p>
            <a:pPr>
              <a:spcBef>
                <a:spcPts val="600"/>
              </a:spcBef>
            </a:pPr>
            <a:r>
              <a:rPr lang="ru-RU" sz="850" u="sng" dirty="0" smtClean="0">
                <a:solidFill>
                  <a:schemeClr val="tx1"/>
                </a:solidFill>
              </a:rPr>
              <a:t>Рекомендации по выбору границ процесса:</a:t>
            </a:r>
          </a:p>
          <a:p>
            <a:r>
              <a:rPr lang="ru-RU" sz="850" dirty="0" smtClean="0">
                <a:solidFill>
                  <a:schemeClr val="tx1"/>
                </a:solidFill>
              </a:rPr>
              <a:t>1) В границы включают наиболее критичные процессы для решения проблемы (узкие места)</a:t>
            </a:r>
          </a:p>
          <a:p>
            <a:r>
              <a:rPr lang="ru-RU" sz="850" dirty="0">
                <a:solidFill>
                  <a:schemeClr val="tx1"/>
                </a:solidFill>
              </a:rPr>
              <a:t>2</a:t>
            </a:r>
            <a:r>
              <a:rPr lang="ru-RU" sz="850" dirty="0" smtClean="0">
                <a:solidFill>
                  <a:schemeClr val="tx1"/>
                </a:solidFill>
              </a:rPr>
              <a:t>) В выбранных границах процесса проводятся измерения параметров процесса во время реализации проекта </a:t>
            </a:r>
            <a:br>
              <a:rPr lang="ru-RU" sz="850" dirty="0" smtClean="0">
                <a:solidFill>
                  <a:schemeClr val="tx1"/>
                </a:solidFill>
              </a:rPr>
            </a:br>
            <a:r>
              <a:rPr lang="ru-RU" sz="850" dirty="0" smtClean="0">
                <a:solidFill>
                  <a:schemeClr val="tx1"/>
                </a:solidFill>
              </a:rPr>
              <a:t>(в данном примере НЗП и ВПП)</a:t>
            </a:r>
          </a:p>
        </p:txBody>
      </p:sp>
      <p:sp>
        <p:nvSpPr>
          <p:cNvPr id="127" name="TextBox 76"/>
          <p:cNvSpPr txBox="1">
            <a:spLocks noChangeArrowheads="1"/>
          </p:cNvSpPr>
          <p:nvPr/>
        </p:nvSpPr>
        <p:spPr bwMode="auto">
          <a:xfrm>
            <a:off x="2393964" y="1673933"/>
            <a:ext cx="6354227" cy="322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230" tIns="45615" rIns="91230" bIns="45615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000" b="1" dirty="0" smtClean="0">
                <a:solidFill>
                  <a:srgbClr val="000000"/>
                </a:solidFill>
              </a:rPr>
              <a:t>Карта потока верхнего уровня (изготовление ТВС ВВЭР) </a:t>
            </a:r>
            <a:endParaRPr lang="ru-RU" sz="1000" b="1" dirty="0">
              <a:solidFill>
                <a:srgbClr val="000000"/>
              </a:solidFill>
            </a:endParaRPr>
          </a:p>
        </p:txBody>
      </p:sp>
      <p:grpSp>
        <p:nvGrpSpPr>
          <p:cNvPr id="91" name="Группа 90"/>
          <p:cNvGrpSpPr/>
          <p:nvPr/>
        </p:nvGrpSpPr>
        <p:grpSpPr>
          <a:xfrm>
            <a:off x="2412000" y="2037197"/>
            <a:ext cx="6336000" cy="2284948"/>
            <a:chOff x="2393964" y="2088000"/>
            <a:chExt cx="6387932" cy="2294231"/>
          </a:xfrm>
        </p:grpSpPr>
        <p:pic>
          <p:nvPicPr>
            <p:cNvPr id="215043" name="Picture 3" descr="C:\Users\Евгений\Desktop\Visio-Границы проектов ВВЭР и РБМК_2014_18.02.14.jpg"/>
            <p:cNvPicPr>
              <a:picLocks noChangeAspect="1" noChangeArrowheads="1"/>
            </p:cNvPicPr>
            <p:nvPr/>
          </p:nvPicPr>
          <p:blipFill>
            <a:blip r:embed="rId9" cstate="print"/>
            <a:srcRect l="2424" t="15098" r="1710" b="48560"/>
            <a:stretch>
              <a:fillRect/>
            </a:stretch>
          </p:blipFill>
          <p:spPr bwMode="auto">
            <a:xfrm>
              <a:off x="2393964" y="2646762"/>
              <a:ext cx="6387932" cy="1712028"/>
            </a:xfrm>
            <a:prstGeom prst="rect">
              <a:avLst/>
            </a:prstGeom>
            <a:noFill/>
          </p:spPr>
        </p:pic>
        <p:sp>
          <p:nvSpPr>
            <p:cNvPr id="115" name="TextBox 76"/>
            <p:cNvSpPr txBox="1">
              <a:spLocks noChangeArrowheads="1"/>
            </p:cNvSpPr>
            <p:nvPr/>
          </p:nvSpPr>
          <p:spPr bwMode="auto">
            <a:xfrm>
              <a:off x="3189849" y="3870042"/>
              <a:ext cx="1817688" cy="322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230" tIns="45615" rIns="91230" bIns="45615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ru-RU" sz="1000" b="1" dirty="0" smtClean="0">
                  <a:solidFill>
                    <a:srgbClr val="000000"/>
                  </a:solidFill>
                </a:rPr>
                <a:t>- Периметр проекта</a:t>
              </a:r>
              <a:endParaRPr lang="ru-RU" sz="1000" b="1" dirty="0">
                <a:solidFill>
                  <a:srgbClr val="000000"/>
                </a:solidFill>
              </a:endParaRPr>
            </a:p>
          </p:txBody>
        </p:sp>
        <p:pic>
          <p:nvPicPr>
            <p:cNvPr id="119" name="Picture 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951282" y="4173868"/>
              <a:ext cx="206785" cy="169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1" name="Прямоугольник 80"/>
            <p:cNvSpPr/>
            <p:nvPr/>
          </p:nvSpPr>
          <p:spPr>
            <a:xfrm>
              <a:off x="6350000" y="2137190"/>
              <a:ext cx="1004505" cy="314831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700" dirty="0" smtClean="0">
                  <a:solidFill>
                    <a:schemeClr val="tx1"/>
                  </a:solidFill>
                </a:rPr>
                <a:t>Планово-</a:t>
              </a:r>
              <a:br>
                <a:rPr lang="ru-RU" sz="700" dirty="0" smtClean="0">
                  <a:solidFill>
                    <a:schemeClr val="tx1"/>
                  </a:solidFill>
                </a:rPr>
              </a:br>
              <a:r>
                <a:rPr lang="ru-RU" sz="700" dirty="0" smtClean="0">
                  <a:solidFill>
                    <a:schemeClr val="tx1"/>
                  </a:solidFill>
                </a:rPr>
                <a:t>производственный </a:t>
              </a:r>
              <a:br>
                <a:rPr lang="ru-RU" sz="700" dirty="0" smtClean="0">
                  <a:solidFill>
                    <a:schemeClr val="tx1"/>
                  </a:solidFill>
                </a:rPr>
              </a:br>
              <a:r>
                <a:rPr lang="ru-RU" sz="700" dirty="0" smtClean="0">
                  <a:solidFill>
                    <a:schemeClr val="tx1"/>
                  </a:solidFill>
                </a:rPr>
                <a:t>отдел</a:t>
              </a:r>
            </a:p>
          </p:txBody>
        </p:sp>
        <p:cxnSp>
          <p:nvCxnSpPr>
            <p:cNvPr id="83" name="Прямая со стрелкой 82"/>
            <p:cNvCxnSpPr>
              <a:stCxn id="81" idx="2"/>
            </p:cNvCxnSpPr>
            <p:nvPr/>
          </p:nvCxnSpPr>
          <p:spPr>
            <a:xfrm rot="5400000">
              <a:off x="6620637" y="2680917"/>
              <a:ext cx="460512" cy="272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6793126" y="2460488"/>
              <a:ext cx="83488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00" b="1" dirty="0" smtClean="0"/>
                <a:t>Планы</a:t>
              </a:r>
              <a:br>
                <a:rPr lang="ru-RU" sz="500" b="1" dirty="0" smtClean="0"/>
              </a:br>
              <a:r>
                <a:rPr lang="ru-RU" sz="500" b="1" dirty="0" smtClean="0"/>
                <a:t> производства</a:t>
              </a:r>
              <a:endParaRPr lang="ru-RU" sz="500" b="1" dirty="0"/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2951282" y="3933309"/>
              <a:ext cx="197423" cy="173632"/>
            </a:xfrm>
            <a:prstGeom prst="rect">
              <a:avLst/>
            </a:prstGeom>
            <a:noFill/>
            <a:ln w="22225">
              <a:solidFill>
                <a:srgbClr val="00B05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90" name="TextBox 76"/>
            <p:cNvSpPr txBox="1">
              <a:spLocks noChangeArrowheads="1"/>
            </p:cNvSpPr>
            <p:nvPr/>
          </p:nvSpPr>
          <p:spPr bwMode="auto">
            <a:xfrm>
              <a:off x="3192587" y="4087811"/>
              <a:ext cx="1817688" cy="294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230" tIns="45615" rIns="91230" bIns="45615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ru-RU" sz="1000" b="1" dirty="0" smtClean="0">
                  <a:solidFill>
                    <a:srgbClr val="000000"/>
                  </a:solidFill>
                </a:rPr>
                <a:t>- Границы процесса</a:t>
              </a:r>
              <a:endParaRPr lang="ru-RU" sz="1000" b="1" dirty="0">
                <a:solidFill>
                  <a:srgbClr val="000000"/>
                </a:solidFill>
              </a:endParaRPr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6146569" y="2088000"/>
              <a:ext cx="1329497" cy="1260000"/>
            </a:xfrm>
            <a:prstGeom prst="rect">
              <a:avLst/>
            </a:prstGeom>
            <a:noFill/>
            <a:ln w="22225">
              <a:solidFill>
                <a:srgbClr val="00B05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 err="1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13" name="Прямоугольник 112"/>
          <p:cNvSpPr/>
          <p:nvPr/>
        </p:nvSpPr>
        <p:spPr>
          <a:xfrm>
            <a:off x="3031136" y="2736000"/>
            <a:ext cx="340558" cy="180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5958840" y="1996886"/>
            <a:ext cx="0" cy="667762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 flipH="1">
            <a:off x="5958841" y="1996887"/>
            <a:ext cx="1706879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 flipV="1">
            <a:off x="7665720" y="1996887"/>
            <a:ext cx="0" cy="667762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5958842" y="2653403"/>
            <a:ext cx="1706878" cy="825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81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899" y="253285"/>
            <a:ext cx="6859729" cy="654025"/>
          </a:xfrm>
        </p:spPr>
        <p:txBody>
          <a:bodyPr/>
          <a:lstStyle/>
          <a:p>
            <a:pPr>
              <a:lnSpc>
                <a:spcPts val="1700"/>
              </a:lnSpc>
            </a:pPr>
            <a:r>
              <a:rPr lang="ru-RU" sz="1600" dirty="0" smtClean="0"/>
              <a:t>Карточка ПСР-проекта «Оптимизация процесса согласования решений </a:t>
            </a:r>
            <a:r>
              <a:rPr lang="ru-RU" sz="1600" dirty="0"/>
              <a:t>о применении импортных материалов при изготовлении оборудования для </a:t>
            </a:r>
            <a:r>
              <a:rPr lang="ru-RU" sz="1600" dirty="0" smtClean="0"/>
              <a:t>АЭС»</a:t>
            </a:r>
            <a:endParaRPr lang="en-US" sz="1400" dirty="0"/>
          </a:p>
        </p:txBody>
      </p:sp>
      <p:grpSp>
        <p:nvGrpSpPr>
          <p:cNvPr id="3" name="Group 2"/>
          <p:cNvGrpSpPr/>
          <p:nvPr/>
        </p:nvGrpSpPr>
        <p:grpSpPr>
          <a:xfrm>
            <a:off x="177089" y="998805"/>
            <a:ext cx="8774343" cy="5316935"/>
            <a:chOff x="251520" y="980728"/>
            <a:chExt cx="8774343" cy="5848627"/>
          </a:xfrm>
        </p:grpSpPr>
        <p:sp>
          <p:nvSpPr>
            <p:cNvPr id="46" name="Прямоугольник 33"/>
            <p:cNvSpPr/>
            <p:nvPr/>
          </p:nvSpPr>
          <p:spPr>
            <a:xfrm>
              <a:off x="251520" y="980728"/>
              <a:ext cx="4149820" cy="2748251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ru-RU" kern="0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47" name="Прямоугольник 34"/>
            <p:cNvSpPr/>
            <p:nvPr/>
          </p:nvSpPr>
          <p:spPr>
            <a:xfrm>
              <a:off x="251520" y="3793956"/>
              <a:ext cx="4149820" cy="3035399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ru-RU" kern="0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48" name="Прямоугольник 35"/>
            <p:cNvSpPr/>
            <p:nvPr/>
          </p:nvSpPr>
          <p:spPr>
            <a:xfrm>
              <a:off x="4499256" y="1006570"/>
              <a:ext cx="4439282" cy="2722409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>
                <a:defRPr/>
              </a:pPr>
              <a:endParaRPr lang="ru-RU" sz="900" kern="0" dirty="0">
                <a:solidFill>
                  <a:srgbClr val="414142"/>
                </a:solidFill>
                <a:latin typeface="Arial"/>
                <a:cs typeface="Arial"/>
              </a:endParaRPr>
            </a:p>
          </p:txBody>
        </p:sp>
        <p:sp>
          <p:nvSpPr>
            <p:cNvPr id="49" name="Прямоугольник 36"/>
            <p:cNvSpPr/>
            <p:nvPr/>
          </p:nvSpPr>
          <p:spPr>
            <a:xfrm>
              <a:off x="4499256" y="3793956"/>
              <a:ext cx="4456588" cy="3035399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ru-RU" kern="0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26219" y="3784665"/>
              <a:ext cx="4233878" cy="270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800" b="1" u="sng">
                  <a:solidFill>
                    <a:srgbClr val="3E87BD">
                      <a:lumMod val="75000"/>
                    </a:srgbClr>
                  </a:solidFill>
                </a:defRPr>
              </a:lvl1pPr>
            </a:lstStyle>
            <a:p>
              <a:pPr>
                <a:defRPr/>
              </a:pPr>
              <a:r>
                <a:rPr lang="en-US" sz="1000" kern="0" dirty="0"/>
                <a:t>4</a:t>
              </a:r>
              <a:r>
                <a:rPr lang="ru-RU" sz="1000" kern="0" dirty="0"/>
                <a:t>. Ключевые </a:t>
              </a:r>
              <a:r>
                <a:rPr lang="ru-RU" sz="1000" kern="0" dirty="0" smtClean="0"/>
                <a:t>события проекта</a:t>
              </a:r>
              <a:endParaRPr lang="ru-RU" sz="1000" kern="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12742" y="3805653"/>
              <a:ext cx="4233878" cy="270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1600" b="1">
                  <a:solidFill>
                    <a:schemeClr val="accent6">
                      <a:lumMod val="75000"/>
                    </a:schemeClr>
                  </a:solidFill>
                </a:defRPr>
              </a:lvl1pPr>
            </a:lstStyle>
            <a:p>
              <a:pPr algn="ctr">
                <a:defRPr/>
              </a:pPr>
              <a:r>
                <a:rPr lang="en-US" sz="1000" u="sng" kern="0" dirty="0" smtClean="0">
                  <a:solidFill>
                    <a:srgbClr val="3E87BD">
                      <a:lumMod val="75000"/>
                    </a:srgbClr>
                  </a:solidFill>
                </a:rPr>
                <a:t>3</a:t>
              </a:r>
              <a:r>
                <a:rPr lang="ru-RU" sz="1000" u="sng" kern="0" dirty="0" smtClean="0">
                  <a:solidFill>
                    <a:srgbClr val="3E87BD">
                      <a:lumMod val="75000"/>
                    </a:srgbClr>
                  </a:solidFill>
                </a:rPr>
                <a:t>. Цели </a:t>
              </a:r>
              <a:r>
                <a:rPr lang="ru-RU" sz="1000" u="sng" kern="0" dirty="0">
                  <a:solidFill>
                    <a:srgbClr val="3E87BD">
                      <a:lumMod val="75000"/>
                    </a:srgbClr>
                  </a:solidFill>
                </a:rPr>
                <a:t>и </a:t>
              </a:r>
              <a:r>
                <a:rPr lang="ru-RU" sz="1000" u="sng" kern="0" dirty="0" smtClean="0">
                  <a:solidFill>
                    <a:srgbClr val="3E87BD">
                      <a:lumMod val="75000"/>
                    </a:srgbClr>
                  </a:solidFill>
                </a:rPr>
                <a:t>плановый эффект</a:t>
              </a:r>
              <a:endParaRPr lang="ru-RU" sz="1000" u="sng" kern="0" dirty="0">
                <a:solidFill>
                  <a:srgbClr val="3E87BD">
                    <a:lumMod val="75000"/>
                  </a:srgbClr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680840" y="981541"/>
              <a:ext cx="4211640" cy="270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1000" b="1" u="sng" kern="0" dirty="0" smtClean="0">
                  <a:solidFill>
                    <a:srgbClr val="3E87BD">
                      <a:lumMod val="75000"/>
                    </a:srgbClr>
                  </a:solidFill>
                </a:rPr>
                <a:t>2</a:t>
              </a:r>
              <a:r>
                <a:rPr lang="ru-RU" sz="1000" b="1" u="sng" kern="0" dirty="0" smtClean="0">
                  <a:solidFill>
                    <a:srgbClr val="3E87BD">
                      <a:lumMod val="75000"/>
                    </a:srgbClr>
                  </a:solidFill>
                </a:rPr>
                <a:t>. Обоснование выбора</a:t>
              </a:r>
              <a:endParaRPr lang="ru-RU" sz="1000" b="1" u="sng" kern="0" dirty="0">
                <a:solidFill>
                  <a:srgbClr val="3E87BD">
                    <a:lumMod val="75000"/>
                  </a:srgbClr>
                </a:solidFill>
              </a:endParaRPr>
            </a:p>
          </p:txBody>
        </p:sp>
        <p:sp>
          <p:nvSpPr>
            <p:cNvPr id="54" name="TextBox 65"/>
            <p:cNvSpPr txBox="1">
              <a:spLocks noChangeArrowheads="1"/>
            </p:cNvSpPr>
            <p:nvPr/>
          </p:nvSpPr>
          <p:spPr bwMode="auto">
            <a:xfrm>
              <a:off x="363823" y="3011859"/>
              <a:ext cx="3867988" cy="2769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1200" b="1" u="sng">
                  <a:solidFill>
                    <a:schemeClr val="accent6">
                      <a:lumMod val="75000"/>
                    </a:schemeClr>
                  </a:solidFill>
                </a:defRPr>
              </a:lvl1pPr>
            </a:lstStyle>
            <a:p>
              <a:pPr>
                <a:defRPr/>
              </a:pPr>
              <a:r>
                <a:rPr lang="ru-RU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Руководитель проекта</a:t>
              </a:r>
              <a:r>
                <a:rPr lang="en-US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:</a:t>
              </a:r>
              <a:r>
                <a:rPr lang="ru-RU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 </a:t>
              </a:r>
              <a:r>
                <a:rPr lang="en-US" altLang="ru-RU" sz="1000" b="0" u="none" kern="0" dirty="0">
                  <a:solidFill>
                    <a:srgbClr val="414142"/>
                  </a:solidFill>
                </a:rPr>
                <a:t> 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ПЗГД - Соломон Н.И.</a:t>
              </a:r>
              <a:endParaRPr lang="ru-RU" altLang="ru-RU" sz="1000" kern="0" dirty="0">
                <a:solidFill>
                  <a:schemeClr val="tx1"/>
                </a:solidFill>
              </a:endParaRPr>
            </a:p>
          </p:txBody>
        </p:sp>
        <p:sp>
          <p:nvSpPr>
            <p:cNvPr id="55" name="TextBox 65"/>
            <p:cNvSpPr txBox="1">
              <a:spLocks noChangeArrowheads="1"/>
            </p:cNvSpPr>
            <p:nvPr/>
          </p:nvSpPr>
          <p:spPr bwMode="auto">
            <a:xfrm>
              <a:off x="363823" y="1252384"/>
              <a:ext cx="4275209" cy="6093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1200" b="1" u="sng">
                  <a:solidFill>
                    <a:schemeClr val="accent6">
                      <a:lumMod val="75000"/>
                    </a:schemeClr>
                  </a:solidFill>
                </a:defRPr>
              </a:lvl1pPr>
            </a:lstStyle>
            <a:p>
              <a:pPr>
                <a:defRPr/>
              </a:pPr>
              <a:r>
                <a:rPr lang="ru-RU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Заказчики процесса</a:t>
              </a:r>
              <a:r>
                <a:rPr lang="en-US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:</a:t>
              </a:r>
              <a:r>
                <a:rPr lang="ru-RU" altLang="ru-RU" sz="1000" u="none" kern="0" dirty="0" smtClean="0">
                  <a:solidFill>
                    <a:srgbClr val="3E87BD">
                      <a:lumMod val="75000"/>
                    </a:srgbClr>
                  </a:solidFill>
                </a:rPr>
                <a:t> </a:t>
              </a:r>
              <a:r>
                <a:rPr lang="ru-RU" altLang="ru-RU" sz="1000" b="0" u="none" kern="0" dirty="0">
                  <a:solidFill>
                    <a:schemeClr val="tx1"/>
                  </a:solidFill>
                </a:rPr>
                <a:t>Компании–производители, закупающие импортное сырье, оборудование, материалы, и оформляющие решения о применении</a:t>
              </a:r>
            </a:p>
          </p:txBody>
        </p:sp>
        <p:sp>
          <p:nvSpPr>
            <p:cNvPr id="56" name="TextBox 65"/>
            <p:cNvSpPr txBox="1">
              <a:spLocks noChangeArrowheads="1"/>
            </p:cNvSpPr>
            <p:nvPr/>
          </p:nvSpPr>
          <p:spPr bwMode="auto">
            <a:xfrm>
              <a:off x="363823" y="3288858"/>
              <a:ext cx="3861789" cy="4401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800" b="1" u="sng">
                  <a:solidFill>
                    <a:schemeClr val="accent6">
                      <a:lumMod val="75000"/>
                    </a:schemeClr>
                  </a:solidFill>
                </a:defRPr>
              </a:lvl1pPr>
            </a:lstStyle>
            <a:p>
              <a:pPr algn="l">
                <a:defRPr/>
              </a:pPr>
              <a:r>
                <a:rPr lang="ru-RU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Команда проекта</a:t>
              </a:r>
              <a:r>
                <a:rPr lang="en-US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:</a:t>
              </a:r>
              <a:r>
                <a:rPr lang="ru-RU" altLang="ru-RU" sz="1000" u="none" kern="0" dirty="0" smtClean="0">
                  <a:solidFill>
                    <a:srgbClr val="414142"/>
                  </a:solidFill>
                </a:rPr>
                <a:t>  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Чижова </a:t>
              </a:r>
              <a:r>
                <a:rPr lang="ru-RU" altLang="ru-RU" sz="1000" b="0" u="none" kern="0" dirty="0">
                  <a:solidFill>
                    <a:schemeClr val="tx1"/>
                  </a:solidFill>
                </a:rPr>
                <a:t>Ю.С., Блинков В.Н., Шутиков А.В., Палкин М.В., Мамолин О.А., Кацман А.М., 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Беркович </a:t>
              </a:r>
              <a:r>
                <a:rPr lang="ru-RU" altLang="ru-RU" sz="1000" b="0" u="none" kern="0" dirty="0">
                  <a:solidFill>
                    <a:schemeClr val="tx1"/>
                  </a:solidFill>
                </a:rPr>
                <a:t>В.Я.</a:t>
              </a:r>
            </a:p>
          </p:txBody>
        </p:sp>
        <p:sp>
          <p:nvSpPr>
            <p:cNvPr id="57" name="TextBox 65"/>
            <p:cNvSpPr txBox="1">
              <a:spLocks noChangeArrowheads="1"/>
            </p:cNvSpPr>
            <p:nvPr/>
          </p:nvSpPr>
          <p:spPr bwMode="auto">
            <a:xfrm>
              <a:off x="363823" y="2607969"/>
              <a:ext cx="3870642" cy="4401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1400" b="1" u="sng">
                  <a:solidFill>
                    <a:srgbClr val="3E87BD">
                      <a:lumMod val="75000"/>
                    </a:srgbClr>
                  </a:solidFill>
                </a:defRPr>
              </a:lvl1pPr>
            </a:lstStyle>
            <a:p>
              <a:pPr>
                <a:defRPr/>
              </a:pPr>
              <a:r>
                <a:rPr lang="ru-RU" altLang="ru-RU" sz="1000" kern="0" dirty="0"/>
                <a:t>Владелец процесса</a:t>
              </a:r>
              <a:r>
                <a:rPr lang="en-US" altLang="ru-RU" sz="1000" kern="0" dirty="0"/>
                <a:t>:</a:t>
              </a:r>
              <a:r>
                <a:rPr lang="ru-RU" altLang="ru-RU" sz="1000" u="none" kern="0" dirty="0"/>
                <a:t>   </a:t>
              </a:r>
              <a:r>
                <a:rPr lang="ru-RU" altLang="ru-RU" sz="1000" b="0" u="none" kern="0" dirty="0">
                  <a:solidFill>
                    <a:srgbClr val="414142"/>
                  </a:solidFill>
                </a:rPr>
                <a:t>  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Госкорпорация </a:t>
              </a:r>
              <a:r>
                <a:rPr lang="ru-RU" altLang="ru-RU" sz="1000" b="0" u="none" kern="0" dirty="0">
                  <a:solidFill>
                    <a:schemeClr val="tx1"/>
                  </a:solidFill>
                </a:rPr>
                <a:t>Департамент технического 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регулирования (Павлов Д.В.)</a:t>
              </a:r>
              <a:endParaRPr lang="ru-RU" altLang="ru-RU" sz="1000" b="0" u="none" kern="0" dirty="0">
                <a:solidFill>
                  <a:schemeClr val="tx1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401340" y="4468180"/>
              <a:ext cx="4249617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  <a:defRPr/>
              </a:pPr>
              <a:endParaRPr lang="ru-RU" altLang="ru-RU" sz="1200" kern="0" dirty="0">
                <a:solidFill>
                  <a:srgbClr val="414142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defRPr/>
              </a:pPr>
              <a:endParaRPr lang="en-US" altLang="ru-RU" sz="1200" kern="0" dirty="0" smtClean="0">
                <a:solidFill>
                  <a:srgbClr val="414142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defRPr/>
              </a:pPr>
              <a:endParaRPr lang="en-US" altLang="ru-RU" sz="1200" kern="0" dirty="0">
                <a:solidFill>
                  <a:srgbClr val="414142"/>
                </a:solidFill>
              </a:endParaRPr>
            </a:p>
          </p:txBody>
        </p:sp>
        <p:sp>
          <p:nvSpPr>
            <p:cNvPr id="59" name="TextBox 65"/>
            <p:cNvSpPr txBox="1">
              <a:spLocks noChangeArrowheads="1"/>
            </p:cNvSpPr>
            <p:nvPr/>
          </p:nvSpPr>
          <p:spPr bwMode="auto">
            <a:xfrm>
              <a:off x="363823" y="1819602"/>
              <a:ext cx="4005488" cy="6093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1200" b="1" u="sng">
                  <a:solidFill>
                    <a:schemeClr val="accent6">
                      <a:lumMod val="75000"/>
                    </a:schemeClr>
                  </a:solidFill>
                </a:defRPr>
              </a:lvl1pPr>
            </a:lstStyle>
            <a:p>
              <a:pPr>
                <a:defRPr/>
              </a:pPr>
              <a:r>
                <a:rPr lang="ru-RU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Периметр проекта</a:t>
              </a:r>
              <a:r>
                <a:rPr lang="en-US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:</a:t>
              </a:r>
              <a:r>
                <a:rPr lang="ru-RU" altLang="ru-RU" sz="1000" u="none" kern="0" dirty="0">
                  <a:solidFill>
                    <a:srgbClr val="3E87BD">
                      <a:lumMod val="75000"/>
                    </a:srgbClr>
                  </a:solidFill>
                </a:rPr>
                <a:t>   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КРЭА</a:t>
              </a:r>
              <a:r>
                <a:rPr lang="ru-RU" altLang="ru-RU" sz="1000" b="0" u="none" kern="0" dirty="0">
                  <a:solidFill>
                    <a:schemeClr val="tx1"/>
                  </a:solidFill>
                </a:rPr>
                <a:t>, 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АЭС, </a:t>
              </a:r>
              <a:r>
                <a:rPr lang="ru-RU" altLang="ru-RU" sz="1000" b="0" u="none" kern="0" dirty="0">
                  <a:solidFill>
                    <a:schemeClr val="tx1"/>
                  </a:solidFill>
                </a:rPr>
                <a:t>АЭМ-технологии, Гидропресс, ЦНИИТМАШ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, АЭП</a:t>
              </a:r>
              <a:r>
                <a:rPr lang="ru-RU" altLang="ru-RU" sz="1000" b="0" u="none" kern="0" dirty="0">
                  <a:solidFill>
                    <a:schemeClr val="tx1"/>
                  </a:solidFill>
                </a:rPr>
                <a:t>, 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Госкорпорация, </a:t>
              </a:r>
              <a:r>
                <a:rPr lang="ru-RU" altLang="ru-RU" sz="1000" b="0" u="none" kern="0" dirty="0">
                  <a:solidFill>
                    <a:schemeClr val="tx1"/>
                  </a:solidFill>
                </a:rPr>
                <a:t>Ростехнадзор</a:t>
              </a:r>
            </a:p>
            <a:p>
              <a:pPr>
                <a:defRPr/>
              </a:pPr>
              <a:endParaRPr lang="ru-RU" altLang="ru-RU" sz="1000" b="0" u="none" kern="0" dirty="0">
                <a:solidFill>
                  <a:srgbClr val="414142"/>
                </a:solidFill>
              </a:endParaRPr>
            </a:p>
          </p:txBody>
        </p:sp>
        <p:sp>
          <p:nvSpPr>
            <p:cNvPr id="62" name="TextBox 14"/>
            <p:cNvSpPr txBox="1">
              <a:spLocks noChangeArrowheads="1"/>
            </p:cNvSpPr>
            <p:nvPr/>
          </p:nvSpPr>
          <p:spPr bwMode="auto">
            <a:xfrm>
              <a:off x="4498585" y="1172895"/>
              <a:ext cx="4527278" cy="25560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eaLnBrk="1" hangingPunct="1">
                <a:spcBef>
                  <a:spcPts val="300"/>
                </a:spcBef>
                <a:spcAft>
                  <a:spcPts val="300"/>
                </a:spcAft>
                <a:defRPr sz="1400">
                  <a:solidFill>
                    <a:srgbClr val="414142"/>
                  </a:solidFill>
                </a:defRPr>
              </a:lvl1pPr>
            </a:lstStyle>
            <a:p>
              <a:pPr marL="228600" indent="-228600">
                <a:defRPr/>
              </a:pPr>
              <a:r>
                <a:rPr lang="ru-RU" altLang="ru-RU" sz="1000" b="1" kern="0" dirty="0" smtClean="0">
                  <a:solidFill>
                    <a:srgbClr val="000000"/>
                  </a:solidFill>
                </a:rPr>
                <a:t>Ключевой риск: Срыв сроков строительства АЭС</a:t>
              </a:r>
            </a:p>
            <a:p>
              <a:pPr marL="169863" indent="-169863">
                <a:buFontTx/>
                <a:buAutoNum type="arabicPeriod"/>
                <a:defRPr/>
              </a:pPr>
              <a:r>
                <a:rPr lang="ru-RU" altLang="ru-RU" sz="1000" kern="0" dirty="0" smtClean="0">
                  <a:solidFill>
                    <a:schemeClr val="tx1"/>
                  </a:solidFill>
                </a:rPr>
                <a:t>Финансовые потери:</a:t>
              </a:r>
            </a:p>
            <a:p>
              <a:pPr marL="171450" indent="-171450">
                <a:buFont typeface="Wingdings" pitchFamily="2" charset="2"/>
                <a:buChar char="ü"/>
                <a:defRPr/>
              </a:pPr>
              <a:r>
                <a:rPr lang="ru-RU" sz="1000" kern="0" dirty="0" smtClean="0">
                  <a:solidFill>
                    <a:schemeClr val="tx1"/>
                  </a:solidFill>
                </a:rPr>
                <a:t>Срывы </a:t>
              </a:r>
              <a:r>
                <a:rPr lang="ru-RU" sz="1000" kern="0" dirty="0">
                  <a:solidFill>
                    <a:schemeClr val="tx1"/>
                  </a:solidFill>
                </a:rPr>
                <a:t>срока поставки оборудования и штрафные </a:t>
              </a:r>
              <a:r>
                <a:rPr lang="ru-RU" sz="1000" kern="0" dirty="0" smtClean="0">
                  <a:solidFill>
                    <a:schemeClr val="tx1"/>
                  </a:solidFill>
                </a:rPr>
                <a:t>санкции из-за задержки вовлечения оборудования в пр-во.</a:t>
              </a:r>
            </a:p>
            <a:p>
              <a:pPr marL="171450" indent="-171450">
                <a:buFont typeface="Wingdings" pitchFamily="2" charset="2"/>
                <a:buChar char="ü"/>
                <a:defRPr/>
              </a:pPr>
              <a:r>
                <a:rPr lang="ru-RU" sz="1000" kern="0" dirty="0">
                  <a:solidFill>
                    <a:schemeClr val="tx1"/>
                  </a:solidFill>
                </a:rPr>
                <a:t>Решение о применении оформляется ПОСЛЕ изготовления </a:t>
              </a:r>
              <a:r>
                <a:rPr lang="ru-RU" sz="1000" kern="0" dirty="0" smtClean="0">
                  <a:solidFill>
                    <a:schemeClr val="tx1"/>
                  </a:solidFill>
                </a:rPr>
                <a:t>материалов, при отказе затраты </a:t>
              </a:r>
              <a:r>
                <a:rPr lang="ru-RU" sz="1000" kern="0" dirty="0">
                  <a:solidFill>
                    <a:schemeClr val="tx1"/>
                  </a:solidFill>
                </a:rPr>
                <a:t>на повторную закупку </a:t>
              </a:r>
              <a:r>
                <a:rPr lang="ru-RU" sz="1000" kern="0" dirty="0" smtClean="0">
                  <a:solidFill>
                    <a:schemeClr val="tx1"/>
                  </a:solidFill>
                </a:rPr>
                <a:t>материалов (срыв </a:t>
              </a:r>
              <a:r>
                <a:rPr lang="ru-RU" sz="1000" kern="0" dirty="0">
                  <a:solidFill>
                    <a:schemeClr val="tx1"/>
                  </a:solidFill>
                </a:rPr>
                <a:t>срока поставки оборудования, </a:t>
              </a:r>
              <a:r>
                <a:rPr lang="ru-RU" sz="1000" kern="0" dirty="0" smtClean="0">
                  <a:solidFill>
                    <a:schemeClr val="tx1"/>
                  </a:solidFill>
                </a:rPr>
                <a:t>штрафы).</a:t>
              </a:r>
            </a:p>
            <a:p>
              <a:pPr marL="171450" indent="-171450">
                <a:buFont typeface="Wingdings" pitchFamily="2" charset="2"/>
                <a:buChar char="ü"/>
                <a:defRPr/>
              </a:pPr>
              <a:r>
                <a:rPr lang="ru-RU" sz="1000" kern="0" dirty="0" smtClean="0">
                  <a:solidFill>
                    <a:schemeClr val="tx1"/>
                  </a:solidFill>
                </a:rPr>
                <a:t>Командировки и </a:t>
              </a:r>
              <a:r>
                <a:rPr lang="ru-RU" sz="1000" kern="0" dirty="0">
                  <a:solidFill>
                    <a:schemeClr val="tx1"/>
                  </a:solidFill>
                </a:rPr>
                <a:t>Затраты на оплату услуг Уполномоченной </a:t>
              </a:r>
              <a:r>
                <a:rPr lang="ru-RU" sz="1000" kern="0" dirty="0" smtClean="0">
                  <a:solidFill>
                    <a:schemeClr val="tx1"/>
                  </a:solidFill>
                </a:rPr>
                <a:t>организации, затем повторная проверка КРЭА.</a:t>
              </a:r>
              <a:endParaRPr lang="ru-RU" sz="1000" kern="0" dirty="0">
                <a:solidFill>
                  <a:schemeClr val="tx1"/>
                </a:solidFill>
              </a:endParaRPr>
            </a:p>
            <a:p>
              <a:pPr marL="174625" indent="-174625">
                <a:defRPr/>
              </a:pPr>
              <a:r>
                <a:rPr lang="ru-RU" sz="1000" kern="0" dirty="0" smtClean="0">
                  <a:solidFill>
                    <a:schemeClr val="tx1"/>
                  </a:solidFill>
                </a:rPr>
                <a:t>2</a:t>
              </a:r>
              <a:r>
                <a:rPr lang="ru-RU" sz="1000" kern="0" dirty="0">
                  <a:solidFill>
                    <a:schemeClr val="tx1"/>
                  </a:solidFill>
                </a:rPr>
                <a:t>. </a:t>
              </a:r>
              <a:r>
                <a:rPr lang="ru-RU" sz="1000" kern="0" dirty="0" smtClean="0">
                  <a:solidFill>
                    <a:schemeClr val="tx1"/>
                  </a:solidFill>
                </a:rPr>
                <a:t> Большие трудозатраты персонала </a:t>
              </a:r>
              <a:r>
                <a:rPr lang="ru-RU" sz="1000" kern="0" dirty="0">
                  <a:solidFill>
                    <a:schemeClr val="tx1"/>
                  </a:solidFill>
                </a:rPr>
                <a:t>в </a:t>
              </a:r>
              <a:r>
                <a:rPr lang="ru-RU" sz="1000" kern="0" dirty="0" smtClean="0">
                  <a:solidFill>
                    <a:schemeClr val="tx1"/>
                  </a:solidFill>
                </a:rPr>
                <a:t>согласующих организациях (более 5 организаций, более 77 решений (2010-2013 гг.), объем документов – больше 100 стр.).</a:t>
              </a:r>
              <a:endParaRPr lang="ru-RU" sz="1000" kern="0" dirty="0">
                <a:solidFill>
                  <a:schemeClr val="tx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9497" y="981541"/>
              <a:ext cx="4211640" cy="270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000" b="1" u="sng" kern="0" dirty="0">
                  <a:solidFill>
                    <a:srgbClr val="3E87BD">
                      <a:lumMod val="75000"/>
                    </a:srgbClr>
                  </a:solidFill>
                </a:rPr>
                <a:t>1</a:t>
              </a:r>
              <a:r>
                <a:rPr lang="ru-RU" sz="1000" b="1" u="sng" kern="0" dirty="0" smtClean="0">
                  <a:solidFill>
                    <a:srgbClr val="3E87BD">
                      <a:lumMod val="75000"/>
                    </a:srgbClr>
                  </a:solidFill>
                </a:rPr>
                <a:t>. Вовлеченные лица и рамки проекта</a:t>
              </a:r>
              <a:endParaRPr lang="ru-RU" sz="1000" b="1" u="sng" kern="0" dirty="0">
                <a:solidFill>
                  <a:srgbClr val="3E87BD">
                    <a:lumMod val="75000"/>
                  </a:srgbClr>
                </a:solidFill>
              </a:endParaRPr>
            </a:p>
          </p:txBody>
        </p:sp>
        <p:sp>
          <p:nvSpPr>
            <p:cNvPr id="32" name="TextBox 65"/>
            <p:cNvSpPr txBox="1">
              <a:spLocks noChangeArrowheads="1"/>
            </p:cNvSpPr>
            <p:nvPr/>
          </p:nvSpPr>
          <p:spPr bwMode="auto">
            <a:xfrm>
              <a:off x="363823" y="2209922"/>
              <a:ext cx="3870642" cy="4401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1400" b="1" u="sng">
                  <a:solidFill>
                    <a:srgbClr val="3E87BD">
                      <a:lumMod val="75000"/>
                    </a:srgbClr>
                  </a:solidFill>
                </a:defRPr>
              </a:lvl1pPr>
            </a:lstStyle>
            <a:p>
              <a:r>
                <a:rPr lang="ru-RU" altLang="ru-RU" sz="1000" kern="0" dirty="0" smtClean="0"/>
                <a:t>Границы процесса</a:t>
              </a:r>
              <a:r>
                <a:rPr lang="en-US" altLang="ru-RU" sz="1000" kern="0" dirty="0" smtClean="0"/>
                <a:t>:</a:t>
              </a:r>
              <a:r>
                <a:rPr lang="ru-RU" altLang="ru-RU" sz="1000" u="none" kern="0" dirty="0" smtClean="0"/>
                <a:t> </a:t>
              </a:r>
              <a:r>
                <a:rPr lang="ru-RU" sz="1000" b="0" u="none" dirty="0" smtClean="0">
                  <a:solidFill>
                    <a:schemeClr val="tx1"/>
                  </a:solidFill>
                </a:rPr>
                <a:t>От </a:t>
              </a:r>
              <a:r>
                <a:rPr lang="ru-RU" sz="1000" b="0" u="none" dirty="0">
                  <a:solidFill>
                    <a:schemeClr val="tx1"/>
                  </a:solidFill>
                </a:rPr>
                <a:t>создания проекта решения до </a:t>
              </a:r>
              <a:r>
                <a:rPr lang="ru-RU" sz="1000" b="0" u="none" dirty="0" smtClean="0">
                  <a:solidFill>
                    <a:schemeClr val="tx1"/>
                  </a:solidFill>
                </a:rPr>
                <a:t>утверждения</a:t>
              </a:r>
              <a:endParaRPr lang="en-US" sz="1000" b="0" u="none" dirty="0">
                <a:solidFill>
                  <a:schemeClr val="tx1"/>
                </a:solidFill>
              </a:endParaRPr>
            </a:p>
          </p:txBody>
        </p:sp>
      </p:grpSp>
      <p:pic>
        <p:nvPicPr>
          <p:cNvPr id="1822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92256" y="4025378"/>
            <a:ext cx="3413540" cy="192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6"/>
          <p:cNvSpPr txBox="1"/>
          <p:nvPr/>
        </p:nvSpPr>
        <p:spPr>
          <a:xfrm>
            <a:off x="5806412" y="4068103"/>
            <a:ext cx="83607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>
              <a:buClr>
                <a:srgbClr val="002960"/>
              </a:buClr>
            </a:pPr>
            <a:r>
              <a:rPr lang="ru-RU" altLang="ru-RU" sz="1000" kern="0" dirty="0" smtClean="0"/>
              <a:t>15.01.14</a:t>
            </a:r>
            <a:endParaRPr lang="ru-RU" altLang="ru-RU" sz="1000" kern="0" dirty="0"/>
          </a:p>
        </p:txBody>
      </p:sp>
      <p:sp>
        <p:nvSpPr>
          <p:cNvPr id="78" name="Rectangle 6"/>
          <p:cNvSpPr txBox="1"/>
          <p:nvPr/>
        </p:nvSpPr>
        <p:spPr>
          <a:xfrm>
            <a:off x="7017032" y="4249687"/>
            <a:ext cx="176219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defRPr/>
            </a:pPr>
            <a:r>
              <a:rPr lang="ru-RU" altLang="ru-RU" sz="1000" kern="0" dirty="0" smtClean="0"/>
              <a:t>15.01.14  - 05.03</a:t>
            </a:r>
            <a:r>
              <a:rPr lang="en-US" altLang="ru-RU" sz="1000" kern="0" dirty="0" smtClean="0"/>
              <a:t>.14</a:t>
            </a:r>
            <a:endParaRPr lang="ru-RU" altLang="ru-RU" sz="1000" kern="0" dirty="0"/>
          </a:p>
        </p:txBody>
      </p:sp>
      <p:sp>
        <p:nvSpPr>
          <p:cNvPr id="80" name="Rectangle 6"/>
          <p:cNvSpPr txBox="1"/>
          <p:nvPr/>
        </p:nvSpPr>
        <p:spPr>
          <a:xfrm>
            <a:off x="7297592" y="4432319"/>
            <a:ext cx="158807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914400" eaLnBrk="1" hangingPunct="1">
              <a:spcBef>
                <a:spcPts val="300"/>
              </a:spcBef>
              <a:spcAft>
                <a:spcPts val="300"/>
              </a:spcAft>
              <a:buClrTx/>
              <a:defRPr sz="1000" kern="0">
                <a:solidFill>
                  <a:srgbClr val="414142"/>
                </a:solidFill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altLang="ru-RU" dirty="0" smtClean="0">
                <a:solidFill>
                  <a:schemeClr val="tx1"/>
                </a:solidFill>
              </a:rPr>
              <a:t>15.01.14 - 29.01.14</a:t>
            </a:r>
            <a:endParaRPr lang="ru-RU" altLang="ru-RU" dirty="0">
              <a:solidFill>
                <a:schemeClr val="tx1"/>
              </a:solidFill>
            </a:endParaRPr>
          </a:p>
        </p:txBody>
      </p:sp>
      <p:sp>
        <p:nvSpPr>
          <p:cNvPr id="81" name="Rectangle 6"/>
          <p:cNvSpPr txBox="1"/>
          <p:nvPr/>
        </p:nvSpPr>
        <p:spPr>
          <a:xfrm>
            <a:off x="7276326" y="4792555"/>
            <a:ext cx="1481451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914400" eaLnBrk="1" hangingPunct="1">
              <a:spcBef>
                <a:spcPts val="300"/>
              </a:spcBef>
              <a:spcAft>
                <a:spcPts val="300"/>
              </a:spcAft>
              <a:buClrTx/>
              <a:defRPr sz="1000" kern="0">
                <a:solidFill>
                  <a:srgbClr val="414142"/>
                </a:solidFill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altLang="ru-RU" dirty="0" smtClean="0">
                <a:solidFill>
                  <a:schemeClr val="tx1"/>
                </a:solidFill>
              </a:rPr>
              <a:t>20.02.14 - 05.03.14</a:t>
            </a:r>
            <a:endParaRPr lang="ru-RU" altLang="ru-RU" dirty="0">
              <a:solidFill>
                <a:schemeClr val="tx1"/>
              </a:solidFill>
            </a:endParaRPr>
          </a:p>
        </p:txBody>
      </p:sp>
      <p:sp>
        <p:nvSpPr>
          <p:cNvPr id="82" name="Rectangle 6"/>
          <p:cNvSpPr txBox="1"/>
          <p:nvPr/>
        </p:nvSpPr>
        <p:spPr>
          <a:xfrm>
            <a:off x="6186648" y="4982643"/>
            <a:ext cx="159883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914400" eaLnBrk="1" hangingPunct="1">
              <a:spcBef>
                <a:spcPts val="300"/>
              </a:spcBef>
              <a:spcAft>
                <a:spcPts val="300"/>
              </a:spcAft>
              <a:buClrTx/>
              <a:defRPr sz="1000" kern="0">
                <a:solidFill>
                  <a:srgbClr val="414142"/>
                </a:solidFill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altLang="ru-RU" dirty="0">
                <a:solidFill>
                  <a:schemeClr val="tx1"/>
                </a:solidFill>
              </a:rPr>
              <a:t>0</a:t>
            </a:r>
            <a:r>
              <a:rPr lang="ru-RU" altLang="ru-RU" dirty="0" smtClean="0">
                <a:solidFill>
                  <a:schemeClr val="tx1"/>
                </a:solidFill>
              </a:rPr>
              <a:t>5.03.14 – 25.05.14</a:t>
            </a:r>
            <a:endParaRPr lang="ru-RU" altLang="ru-RU" dirty="0">
              <a:solidFill>
                <a:schemeClr val="tx1"/>
              </a:solidFill>
            </a:endParaRPr>
          </a:p>
        </p:txBody>
      </p:sp>
      <p:sp>
        <p:nvSpPr>
          <p:cNvPr id="94" name="Rectangle 6"/>
          <p:cNvSpPr txBox="1"/>
          <p:nvPr/>
        </p:nvSpPr>
        <p:spPr>
          <a:xfrm>
            <a:off x="6950241" y="4627251"/>
            <a:ext cx="206368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914400" eaLnBrk="1" hangingPunct="1">
              <a:spcBef>
                <a:spcPts val="300"/>
              </a:spcBef>
              <a:spcAft>
                <a:spcPts val="300"/>
              </a:spcAft>
              <a:buClrTx/>
              <a:defRPr sz="1000" kern="0">
                <a:solidFill>
                  <a:srgbClr val="414142"/>
                </a:solidFill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altLang="ru-RU" dirty="0" smtClean="0">
                <a:solidFill>
                  <a:schemeClr val="tx1"/>
                </a:solidFill>
              </a:rPr>
              <a:t>20.01.14  - 20.02.14</a:t>
            </a:r>
            <a:endParaRPr lang="ru-RU" altLang="ru-RU" dirty="0">
              <a:solidFill>
                <a:schemeClr val="tx1"/>
              </a:solidFill>
            </a:endParaRPr>
          </a:p>
        </p:txBody>
      </p:sp>
      <p:sp>
        <p:nvSpPr>
          <p:cNvPr id="95" name="Rectangle 6"/>
          <p:cNvSpPr txBox="1"/>
          <p:nvPr/>
        </p:nvSpPr>
        <p:spPr>
          <a:xfrm>
            <a:off x="7764795" y="5167807"/>
            <a:ext cx="83607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>
              <a:buClr>
                <a:srgbClr val="002960"/>
              </a:buClr>
            </a:pPr>
            <a:r>
              <a:rPr lang="ru-RU" altLang="ru-RU" sz="1000" kern="0" dirty="0" smtClean="0"/>
              <a:t>25.03.14</a:t>
            </a:r>
            <a:endParaRPr lang="ru-RU" altLang="ru-RU" sz="1000" kern="0" dirty="0"/>
          </a:p>
        </p:txBody>
      </p:sp>
      <p:sp>
        <p:nvSpPr>
          <p:cNvPr id="96" name="Rectangle 6"/>
          <p:cNvSpPr txBox="1"/>
          <p:nvPr/>
        </p:nvSpPr>
        <p:spPr>
          <a:xfrm>
            <a:off x="6568024" y="5721031"/>
            <a:ext cx="83607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>
              <a:buClr>
                <a:srgbClr val="002960"/>
              </a:buClr>
            </a:pPr>
            <a:r>
              <a:rPr lang="ru-RU" altLang="ru-RU" sz="1000" kern="0" dirty="0" smtClean="0"/>
              <a:t> - 15.06.14</a:t>
            </a:r>
            <a:endParaRPr lang="ru-RU" altLang="ru-RU" sz="1000" kern="0" dirty="0"/>
          </a:p>
        </p:txBody>
      </p:sp>
      <p:sp>
        <p:nvSpPr>
          <p:cNvPr id="97" name="Rectangle 6"/>
          <p:cNvSpPr txBox="1"/>
          <p:nvPr/>
        </p:nvSpPr>
        <p:spPr>
          <a:xfrm>
            <a:off x="6890674" y="5520222"/>
            <a:ext cx="1481451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914400" eaLnBrk="1" hangingPunct="1">
              <a:spcBef>
                <a:spcPts val="300"/>
              </a:spcBef>
              <a:spcAft>
                <a:spcPts val="300"/>
              </a:spcAft>
              <a:buClrTx/>
              <a:defRPr sz="1000" kern="0">
                <a:solidFill>
                  <a:srgbClr val="414142"/>
                </a:solidFill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altLang="ru-RU" dirty="0" smtClean="0">
                <a:solidFill>
                  <a:schemeClr val="tx1"/>
                </a:solidFill>
              </a:rPr>
              <a:t>- 25.05.14 - 10.06.14</a:t>
            </a:r>
            <a:endParaRPr lang="ru-RU" altLang="ru-RU" dirty="0">
              <a:solidFill>
                <a:schemeClr val="tx1"/>
              </a:solidFill>
            </a:endParaRPr>
          </a:p>
        </p:txBody>
      </p:sp>
      <p:sp>
        <p:nvSpPr>
          <p:cNvPr id="98" name="Rectangle 6"/>
          <p:cNvSpPr txBox="1"/>
          <p:nvPr/>
        </p:nvSpPr>
        <p:spPr>
          <a:xfrm>
            <a:off x="7736941" y="5354593"/>
            <a:ext cx="1174791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914400" eaLnBrk="1" hangingPunct="1">
              <a:spcBef>
                <a:spcPts val="300"/>
              </a:spcBef>
              <a:spcAft>
                <a:spcPts val="300"/>
              </a:spcAft>
              <a:buClrTx/>
              <a:defRPr sz="1000" kern="0">
                <a:solidFill>
                  <a:srgbClr val="414142"/>
                </a:solidFill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altLang="ru-RU" dirty="0" smtClean="0">
                <a:solidFill>
                  <a:schemeClr val="tx1"/>
                </a:solidFill>
              </a:rPr>
              <a:t>25.05.14 - 15.06.14</a:t>
            </a:r>
            <a:endParaRPr lang="ru-RU" alt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8791731"/>
              </p:ext>
            </p:extLst>
          </p:nvPr>
        </p:nvGraphicFramePr>
        <p:xfrm>
          <a:off x="224318" y="3854754"/>
          <a:ext cx="4061933" cy="2401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0538"/>
                <a:gridCol w="956930"/>
                <a:gridCol w="894465"/>
              </a:tblGrid>
              <a:tr h="369541"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Наименование </a:t>
                      </a:r>
                    </a:p>
                    <a:p>
                      <a:pPr algn="l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цели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Текущий</a:t>
                      </a:r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1" u="sng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показатель</a:t>
                      </a:r>
                      <a:endParaRPr lang="ru-RU" sz="1000" b="1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Целевой </a:t>
                      </a:r>
                      <a:r>
                        <a:rPr lang="ru-RU" sz="10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показатель</a:t>
                      </a:r>
                      <a:endParaRPr lang="ru-RU" sz="1000" b="1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16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Сокращение ВПП</a:t>
                      </a:r>
                      <a:r>
                        <a:rPr lang="ru-RU" sz="1000" b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обязательная цель для ПСР-проекта (офис/производство)</a:t>
                      </a:r>
                      <a:endParaRPr lang="ru-RU" sz="10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727 рабочих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дней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 рабочих дня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5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Сокращение запасов  (сырье, НЗП, ГП)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Физ. величина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Физ. величина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16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Повышение</a:t>
                      </a:r>
                      <a:r>
                        <a:rPr lang="ru-RU" sz="1000" b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</a:t>
                      </a: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ачества (уровень брака/доработок/несоотвествий</a:t>
                      </a:r>
                      <a:r>
                        <a:rPr lang="ru-RU" sz="1000" b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 т.п.)</a:t>
                      </a:r>
                      <a:endParaRPr lang="ru-RU" sz="10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%/шт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%/шт.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11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4. .... </a:t>
                      </a:r>
                      <a:r>
                        <a:rPr lang="ru-RU" sz="900" b="0" i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дополнительные цели</a:t>
                      </a:r>
                      <a:r>
                        <a:rPr lang="ru-RU" sz="900" b="0" i="1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на основании протокола УС ПСР 1-1/14-Пр от 1.04.2017  (если применимы)</a:t>
                      </a:r>
                      <a:endParaRPr lang="ru-RU" sz="900" b="0" i="1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8969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900" y="351704"/>
            <a:ext cx="6681176" cy="292388"/>
          </a:xfrm>
        </p:spPr>
        <p:txBody>
          <a:bodyPr/>
          <a:lstStyle/>
          <a:p>
            <a:r>
              <a:rPr lang="ru-RU" dirty="0" smtClean="0"/>
              <a:t>Карточка проекта «…»</a:t>
            </a:r>
            <a:endParaRPr lang="en-US" sz="1100" dirty="0"/>
          </a:p>
        </p:txBody>
      </p:sp>
      <p:grpSp>
        <p:nvGrpSpPr>
          <p:cNvPr id="60" name="Group 186"/>
          <p:cNvGrpSpPr/>
          <p:nvPr>
            <p:custDataLst>
              <p:tags r:id="rId1"/>
            </p:custDataLst>
          </p:nvPr>
        </p:nvGrpSpPr>
        <p:grpSpPr>
          <a:xfrm>
            <a:off x="119061" y="6426128"/>
            <a:ext cx="1981701" cy="236080"/>
            <a:chOff x="114299" y="6434595"/>
            <a:chExt cx="1981701" cy="236080"/>
          </a:xfrm>
          <a:solidFill>
            <a:schemeClr val="accent6">
              <a:lumMod val="75000"/>
            </a:schemeClr>
          </a:solidFill>
        </p:grpSpPr>
        <p:sp>
          <p:nvSpPr>
            <p:cNvPr id="74" name="Freeform 187"/>
            <p:cNvSpPr/>
            <p:nvPr>
              <p:custDataLst>
                <p:tags r:id="rId11"/>
              </p:custDataLst>
            </p:nvPr>
          </p:nvSpPr>
          <p:spPr>
            <a:xfrm>
              <a:off x="114299" y="6434595"/>
              <a:ext cx="1981701" cy="23608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49732 w 1828800"/>
                <a:gd name="connsiteY5" fmla="*/ 457201 h 914400"/>
                <a:gd name="connsiteX0" fmla="*/ 0 w 1828800"/>
                <a:gd name="connsiteY0" fmla="*/ 0 h 914400"/>
                <a:gd name="connsiteX1" fmla="*/ 167906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49732 w 1828800"/>
                <a:gd name="connsiteY5" fmla="*/ 457201 h 914400"/>
                <a:gd name="connsiteX0" fmla="*/ 0 w 1828800"/>
                <a:gd name="connsiteY0" fmla="*/ 0 h 914400"/>
                <a:gd name="connsiteX1" fmla="*/ 1679068 w 1828800"/>
                <a:gd name="connsiteY1" fmla="*/ 0 h 914400"/>
                <a:gd name="connsiteX2" fmla="*/ 1828800 w 1828800"/>
                <a:gd name="connsiteY2" fmla="*/ 457200 h 914400"/>
                <a:gd name="connsiteX3" fmla="*/ 1679068 w 1828800"/>
                <a:gd name="connsiteY3" fmla="*/ 914400 h 914400"/>
                <a:gd name="connsiteX4" fmla="*/ 0 w 1828800"/>
                <a:gd name="connsiteY4" fmla="*/ 914400 h 914400"/>
                <a:gd name="connsiteX5" fmla="*/ 149732 w 1828800"/>
                <a:gd name="connsiteY5" fmla="*/ 457201 h 914400"/>
                <a:gd name="connsiteX0" fmla="*/ 0 w 1828800"/>
                <a:gd name="connsiteY0" fmla="*/ 0 h 914400"/>
                <a:gd name="connsiteX1" fmla="*/ 1679068 w 1828800"/>
                <a:gd name="connsiteY1" fmla="*/ 0 h 914400"/>
                <a:gd name="connsiteX2" fmla="*/ 1828800 w 1828800"/>
                <a:gd name="connsiteY2" fmla="*/ 457200 h 914400"/>
                <a:gd name="connsiteX3" fmla="*/ 167906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79068 w 1828800"/>
                <a:gd name="connsiteY1" fmla="*/ 0 h 914400"/>
                <a:gd name="connsiteX2" fmla="*/ 1828800 w 1828800"/>
                <a:gd name="connsiteY2" fmla="*/ 457200 h 914400"/>
                <a:gd name="connsiteX3" fmla="*/ 167906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79068 w 1828800"/>
                <a:gd name="connsiteY1" fmla="*/ 0 h 914400"/>
                <a:gd name="connsiteX2" fmla="*/ 1828800 w 1828800"/>
                <a:gd name="connsiteY2" fmla="*/ 457200 h 914400"/>
                <a:gd name="connsiteX3" fmla="*/ 167906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79068 w 1828800"/>
                <a:gd name="connsiteY1" fmla="*/ 0 h 914400"/>
                <a:gd name="connsiteX2" fmla="*/ 1828800 w 1828800"/>
                <a:gd name="connsiteY2" fmla="*/ 457200 h 914400"/>
                <a:gd name="connsiteX3" fmla="*/ 1679068 w 1828800"/>
                <a:gd name="connsiteY3" fmla="*/ 914400 h 914400"/>
                <a:gd name="connsiteX4" fmla="*/ 0 w 1828800"/>
                <a:gd name="connsiteY4" fmla="*/ 914400 h 914400"/>
                <a:gd name="connsiteX5" fmla="*/ 154813 w 1828800"/>
                <a:gd name="connsiteY5" fmla="*/ 457201 h 914400"/>
                <a:gd name="connsiteX0" fmla="*/ 0 w 1828800"/>
                <a:gd name="connsiteY0" fmla="*/ 0 h 914400"/>
                <a:gd name="connsiteX1" fmla="*/ 1673987 w 1828800"/>
                <a:gd name="connsiteY1" fmla="*/ 0 h 914400"/>
                <a:gd name="connsiteX2" fmla="*/ 1828800 w 1828800"/>
                <a:gd name="connsiteY2" fmla="*/ 457200 h 914400"/>
                <a:gd name="connsiteX3" fmla="*/ 1679068 w 1828800"/>
                <a:gd name="connsiteY3" fmla="*/ 914400 h 914400"/>
                <a:gd name="connsiteX4" fmla="*/ 0 w 1828800"/>
                <a:gd name="connsiteY4" fmla="*/ 914400 h 914400"/>
                <a:gd name="connsiteX5" fmla="*/ 154813 w 1828800"/>
                <a:gd name="connsiteY5" fmla="*/ 457201 h 914400"/>
                <a:gd name="connsiteX0" fmla="*/ 0 w 1828800"/>
                <a:gd name="connsiteY0" fmla="*/ 0 h 914400"/>
                <a:gd name="connsiteX1" fmla="*/ 1673987 w 1828800"/>
                <a:gd name="connsiteY1" fmla="*/ 0 h 914400"/>
                <a:gd name="connsiteX2" fmla="*/ 1828800 w 1828800"/>
                <a:gd name="connsiteY2" fmla="*/ 457200 h 914400"/>
                <a:gd name="connsiteX3" fmla="*/ 1673987 w 1828800"/>
                <a:gd name="connsiteY3" fmla="*/ 914400 h 914400"/>
                <a:gd name="connsiteX4" fmla="*/ 0 w 1828800"/>
                <a:gd name="connsiteY4" fmla="*/ 914400 h 914400"/>
                <a:gd name="connsiteX5" fmla="*/ 154813 w 1828800"/>
                <a:gd name="connsiteY5" fmla="*/ 457201 h 914400"/>
                <a:gd name="connsiteX0" fmla="*/ 0 w 1828800"/>
                <a:gd name="connsiteY0" fmla="*/ 0 h 914400"/>
                <a:gd name="connsiteX1" fmla="*/ 1673987 w 1828800"/>
                <a:gd name="connsiteY1" fmla="*/ 0 h 914400"/>
                <a:gd name="connsiteX2" fmla="*/ 1828800 w 1828800"/>
                <a:gd name="connsiteY2" fmla="*/ 457200 h 914400"/>
                <a:gd name="connsiteX3" fmla="*/ 1673987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73987 w 1828800"/>
                <a:gd name="connsiteY1" fmla="*/ 0 h 914400"/>
                <a:gd name="connsiteX2" fmla="*/ 1828800 w 1828800"/>
                <a:gd name="connsiteY2" fmla="*/ 457200 h 914400"/>
                <a:gd name="connsiteX3" fmla="*/ 1673987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73987 w 1828800"/>
                <a:gd name="connsiteY1" fmla="*/ 0 h 914400"/>
                <a:gd name="connsiteX2" fmla="*/ 1828800 w 1828800"/>
                <a:gd name="connsiteY2" fmla="*/ 457200 h 914400"/>
                <a:gd name="connsiteX3" fmla="*/ 1673987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73987 w 1828800"/>
                <a:gd name="connsiteY1" fmla="*/ 0 h 914400"/>
                <a:gd name="connsiteX2" fmla="*/ 1828800 w 1828800"/>
                <a:gd name="connsiteY2" fmla="*/ 457200 h 914400"/>
                <a:gd name="connsiteX3" fmla="*/ 1673987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92770 w 1828800"/>
                <a:gd name="connsiteY1" fmla="*/ 0 h 914400"/>
                <a:gd name="connsiteX2" fmla="*/ 1828800 w 1828800"/>
                <a:gd name="connsiteY2" fmla="*/ 457200 h 914400"/>
                <a:gd name="connsiteX3" fmla="*/ 1673987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92770 w 1828800"/>
                <a:gd name="connsiteY1" fmla="*/ 0 h 914400"/>
                <a:gd name="connsiteX2" fmla="*/ 1828800 w 1828800"/>
                <a:gd name="connsiteY2" fmla="*/ 457200 h 914400"/>
                <a:gd name="connsiteX3" fmla="*/ 1692770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92770 w 1828800"/>
                <a:gd name="connsiteY1" fmla="*/ 0 h 914400"/>
                <a:gd name="connsiteX2" fmla="*/ 1828800 w 1828800"/>
                <a:gd name="connsiteY2" fmla="*/ 457200 h 914400"/>
                <a:gd name="connsiteX3" fmla="*/ 1692770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2 h 914400"/>
                <a:gd name="connsiteX0" fmla="*/ 0 w 1828800"/>
                <a:gd name="connsiteY0" fmla="*/ 0 h 914400"/>
                <a:gd name="connsiteX1" fmla="*/ 1766202 w 1828800"/>
                <a:gd name="connsiteY1" fmla="*/ 0 h 914400"/>
                <a:gd name="connsiteX2" fmla="*/ 1828800 w 1828800"/>
                <a:gd name="connsiteY2" fmla="*/ 457200 h 914400"/>
                <a:gd name="connsiteX3" fmla="*/ 1692770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2 h 914400"/>
                <a:gd name="connsiteX0" fmla="*/ 0 w 1828800"/>
                <a:gd name="connsiteY0" fmla="*/ 0 h 914400"/>
                <a:gd name="connsiteX1" fmla="*/ 1766202 w 1828800"/>
                <a:gd name="connsiteY1" fmla="*/ 0 h 914400"/>
                <a:gd name="connsiteX2" fmla="*/ 1828800 w 1828800"/>
                <a:gd name="connsiteY2" fmla="*/ 457200 h 914400"/>
                <a:gd name="connsiteX3" fmla="*/ 1766202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2 h 914400"/>
                <a:gd name="connsiteX0" fmla="*/ 0 w 1828800"/>
                <a:gd name="connsiteY0" fmla="*/ 0 h 914400"/>
                <a:gd name="connsiteX1" fmla="*/ 1766202 w 1828800"/>
                <a:gd name="connsiteY1" fmla="*/ 0 h 914400"/>
                <a:gd name="connsiteX2" fmla="*/ 1828800 w 1828800"/>
                <a:gd name="connsiteY2" fmla="*/ 457200 h 914400"/>
                <a:gd name="connsiteX3" fmla="*/ 1766202 w 1828800"/>
                <a:gd name="connsiteY3" fmla="*/ 914400 h 914400"/>
                <a:gd name="connsiteX4" fmla="*/ 0 w 1828800"/>
                <a:gd name="connsiteY4" fmla="*/ 914400 h 914400"/>
                <a:gd name="connsiteX5" fmla="*/ 72675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66202 w 1828800"/>
                <a:gd name="connsiteY3" fmla="*/ 914400 h 914400"/>
                <a:gd name="connsiteX4" fmla="*/ 0 w 1828800"/>
                <a:gd name="connsiteY4" fmla="*/ 914400 h 914400"/>
                <a:gd name="connsiteX5" fmla="*/ 72675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72675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4 h 914400"/>
                <a:gd name="connsiteX0" fmla="*/ 0 w 1828800"/>
                <a:gd name="connsiteY0" fmla="*/ 0 h 914400"/>
                <a:gd name="connsiteX1" fmla="*/ 178958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4 h 914400"/>
                <a:gd name="connsiteX0" fmla="*/ 0 w 1828800"/>
                <a:gd name="connsiteY0" fmla="*/ 0 h 914400"/>
                <a:gd name="connsiteX1" fmla="*/ 1789585 w 1828800"/>
                <a:gd name="connsiteY1" fmla="*/ 0 h 914400"/>
                <a:gd name="connsiteX2" fmla="*/ 1828800 w 1828800"/>
                <a:gd name="connsiteY2" fmla="*/ 457200 h 914400"/>
                <a:gd name="connsiteX3" fmla="*/ 1789585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4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789585" y="0"/>
                  </a:lnTo>
                  <a:lnTo>
                    <a:pt x="1828800" y="457200"/>
                  </a:lnTo>
                  <a:lnTo>
                    <a:pt x="1789585" y="914400"/>
                  </a:lnTo>
                  <a:lnTo>
                    <a:pt x="0" y="914400"/>
                  </a:lnTo>
                  <a:lnTo>
                    <a:pt x="0" y="457204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7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75" name="Rectangle 25"/>
            <p:cNvSpPr txBox="1"/>
            <p:nvPr>
              <p:custDataLst>
                <p:tags r:id="rId12"/>
              </p:custDataLst>
            </p:nvPr>
          </p:nvSpPr>
          <p:spPr>
            <a:xfrm>
              <a:off x="177799" y="6450990"/>
              <a:ext cx="1875707" cy="20329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r>
                <a:rPr lang="ru-RU" sz="700" b="1" dirty="0" smtClean="0">
                  <a:solidFill>
                    <a:schemeClr val="bg1"/>
                  </a:solidFill>
                </a:rPr>
                <a:t>Открытие и подготовка ПСР-проекта</a:t>
              </a:r>
              <a:endParaRPr lang="ru-RU" sz="7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6" name="Group 189"/>
          <p:cNvGrpSpPr/>
          <p:nvPr>
            <p:custDataLst>
              <p:tags r:id="rId2"/>
            </p:custDataLst>
          </p:nvPr>
        </p:nvGrpSpPr>
        <p:grpSpPr>
          <a:xfrm>
            <a:off x="4137401" y="6426128"/>
            <a:ext cx="1981701" cy="236080"/>
            <a:chOff x="4246685" y="6434595"/>
            <a:chExt cx="1981701" cy="23608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7" name="Freeform 190"/>
            <p:cNvSpPr/>
            <p:nvPr>
              <p:custDataLst>
                <p:tags r:id="rId9"/>
              </p:custDataLst>
            </p:nvPr>
          </p:nvSpPr>
          <p:spPr>
            <a:xfrm>
              <a:off x="4246685" y="6434595"/>
              <a:ext cx="1981701" cy="23608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49732 w 1828800"/>
                <a:gd name="connsiteY5" fmla="*/ 457201 h 914400"/>
                <a:gd name="connsiteX0" fmla="*/ 0 w 1828800"/>
                <a:gd name="connsiteY0" fmla="*/ 0 h 914400"/>
                <a:gd name="connsiteX1" fmla="*/ 167906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49732 w 1828800"/>
                <a:gd name="connsiteY5" fmla="*/ 457201 h 914400"/>
                <a:gd name="connsiteX0" fmla="*/ 0 w 1828800"/>
                <a:gd name="connsiteY0" fmla="*/ 0 h 914400"/>
                <a:gd name="connsiteX1" fmla="*/ 1679068 w 1828800"/>
                <a:gd name="connsiteY1" fmla="*/ 0 h 914400"/>
                <a:gd name="connsiteX2" fmla="*/ 1828800 w 1828800"/>
                <a:gd name="connsiteY2" fmla="*/ 457200 h 914400"/>
                <a:gd name="connsiteX3" fmla="*/ 1679068 w 1828800"/>
                <a:gd name="connsiteY3" fmla="*/ 914400 h 914400"/>
                <a:gd name="connsiteX4" fmla="*/ 0 w 1828800"/>
                <a:gd name="connsiteY4" fmla="*/ 914400 h 914400"/>
                <a:gd name="connsiteX5" fmla="*/ 149732 w 1828800"/>
                <a:gd name="connsiteY5" fmla="*/ 457201 h 914400"/>
                <a:gd name="connsiteX0" fmla="*/ 0 w 1828800"/>
                <a:gd name="connsiteY0" fmla="*/ 0 h 914400"/>
                <a:gd name="connsiteX1" fmla="*/ 1679068 w 1828800"/>
                <a:gd name="connsiteY1" fmla="*/ 0 h 914400"/>
                <a:gd name="connsiteX2" fmla="*/ 1828800 w 1828800"/>
                <a:gd name="connsiteY2" fmla="*/ 457200 h 914400"/>
                <a:gd name="connsiteX3" fmla="*/ 167906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73985 w 1828800"/>
                <a:gd name="connsiteY1" fmla="*/ 0 h 914400"/>
                <a:gd name="connsiteX2" fmla="*/ 1828800 w 1828800"/>
                <a:gd name="connsiteY2" fmla="*/ 457200 h 914400"/>
                <a:gd name="connsiteX3" fmla="*/ 167906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73985 w 1828800"/>
                <a:gd name="connsiteY1" fmla="*/ 0 h 914400"/>
                <a:gd name="connsiteX2" fmla="*/ 1828800 w 1828800"/>
                <a:gd name="connsiteY2" fmla="*/ 457200 h 914400"/>
                <a:gd name="connsiteX3" fmla="*/ 1673985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73985 w 1828800"/>
                <a:gd name="connsiteY1" fmla="*/ 0 h 914400"/>
                <a:gd name="connsiteX2" fmla="*/ 1828800 w 1828800"/>
                <a:gd name="connsiteY2" fmla="*/ 457200 h 914400"/>
                <a:gd name="connsiteX3" fmla="*/ 1673985 w 1828800"/>
                <a:gd name="connsiteY3" fmla="*/ 914400 h 914400"/>
                <a:gd name="connsiteX4" fmla="*/ 0 w 1828800"/>
                <a:gd name="connsiteY4" fmla="*/ 914400 h 914400"/>
                <a:gd name="connsiteX5" fmla="*/ 154815 w 1828800"/>
                <a:gd name="connsiteY5" fmla="*/ 457201 h 914400"/>
                <a:gd name="connsiteX0" fmla="*/ 0 w 1828800"/>
                <a:gd name="connsiteY0" fmla="*/ 0 h 914400"/>
                <a:gd name="connsiteX1" fmla="*/ 1673985 w 1828800"/>
                <a:gd name="connsiteY1" fmla="*/ 0 h 914400"/>
                <a:gd name="connsiteX2" fmla="*/ 1828800 w 1828800"/>
                <a:gd name="connsiteY2" fmla="*/ 457200 h 914400"/>
                <a:gd name="connsiteX3" fmla="*/ 1673985 w 1828800"/>
                <a:gd name="connsiteY3" fmla="*/ 914400 h 914400"/>
                <a:gd name="connsiteX4" fmla="*/ 0 w 1828800"/>
                <a:gd name="connsiteY4" fmla="*/ 914400 h 914400"/>
                <a:gd name="connsiteX5" fmla="*/ 154815 w 1828800"/>
                <a:gd name="connsiteY5" fmla="*/ 457201 h 914400"/>
                <a:gd name="connsiteX0" fmla="*/ 0 w 1828800"/>
                <a:gd name="connsiteY0" fmla="*/ 0 h 914400"/>
                <a:gd name="connsiteX1" fmla="*/ 1673985 w 1828800"/>
                <a:gd name="connsiteY1" fmla="*/ 0 h 914400"/>
                <a:gd name="connsiteX2" fmla="*/ 1828800 w 1828800"/>
                <a:gd name="connsiteY2" fmla="*/ 457200 h 914400"/>
                <a:gd name="connsiteX3" fmla="*/ 1673985 w 1828800"/>
                <a:gd name="connsiteY3" fmla="*/ 914400 h 914400"/>
                <a:gd name="connsiteX4" fmla="*/ 0 w 1828800"/>
                <a:gd name="connsiteY4" fmla="*/ 914400 h 914400"/>
                <a:gd name="connsiteX5" fmla="*/ 154815 w 1828800"/>
                <a:gd name="connsiteY5" fmla="*/ 457201 h 914400"/>
                <a:gd name="connsiteX0" fmla="*/ 0 w 1828800"/>
                <a:gd name="connsiteY0" fmla="*/ 0 h 914400"/>
                <a:gd name="connsiteX1" fmla="*/ 1673985 w 1828800"/>
                <a:gd name="connsiteY1" fmla="*/ 0 h 914400"/>
                <a:gd name="connsiteX2" fmla="*/ 1828800 w 1828800"/>
                <a:gd name="connsiteY2" fmla="*/ 457200 h 914400"/>
                <a:gd name="connsiteX3" fmla="*/ 1673985 w 1828800"/>
                <a:gd name="connsiteY3" fmla="*/ 914400 h 914400"/>
                <a:gd name="connsiteX4" fmla="*/ 0 w 1828800"/>
                <a:gd name="connsiteY4" fmla="*/ 914400 h 914400"/>
                <a:gd name="connsiteX5" fmla="*/ 136029 w 1828800"/>
                <a:gd name="connsiteY5" fmla="*/ 457201 h 914400"/>
                <a:gd name="connsiteX0" fmla="*/ 0 w 1828800"/>
                <a:gd name="connsiteY0" fmla="*/ 0 h 914400"/>
                <a:gd name="connsiteX1" fmla="*/ 1692771 w 1828800"/>
                <a:gd name="connsiteY1" fmla="*/ 0 h 914400"/>
                <a:gd name="connsiteX2" fmla="*/ 1828800 w 1828800"/>
                <a:gd name="connsiteY2" fmla="*/ 457200 h 914400"/>
                <a:gd name="connsiteX3" fmla="*/ 1673985 w 1828800"/>
                <a:gd name="connsiteY3" fmla="*/ 914400 h 914400"/>
                <a:gd name="connsiteX4" fmla="*/ 0 w 1828800"/>
                <a:gd name="connsiteY4" fmla="*/ 914400 h 914400"/>
                <a:gd name="connsiteX5" fmla="*/ 136029 w 1828800"/>
                <a:gd name="connsiteY5" fmla="*/ 457201 h 914400"/>
                <a:gd name="connsiteX0" fmla="*/ 0 w 1828800"/>
                <a:gd name="connsiteY0" fmla="*/ 0 h 914400"/>
                <a:gd name="connsiteX1" fmla="*/ 1692771 w 1828800"/>
                <a:gd name="connsiteY1" fmla="*/ 0 h 914400"/>
                <a:gd name="connsiteX2" fmla="*/ 1828800 w 1828800"/>
                <a:gd name="connsiteY2" fmla="*/ 457200 h 914400"/>
                <a:gd name="connsiteX3" fmla="*/ 1692771 w 1828800"/>
                <a:gd name="connsiteY3" fmla="*/ 914400 h 914400"/>
                <a:gd name="connsiteX4" fmla="*/ 0 w 1828800"/>
                <a:gd name="connsiteY4" fmla="*/ 914400 h 914400"/>
                <a:gd name="connsiteX5" fmla="*/ 136029 w 1828800"/>
                <a:gd name="connsiteY5" fmla="*/ 457201 h 914400"/>
                <a:gd name="connsiteX0" fmla="*/ 0 w 1828800"/>
                <a:gd name="connsiteY0" fmla="*/ 0 h 914400"/>
                <a:gd name="connsiteX1" fmla="*/ 1692771 w 1828800"/>
                <a:gd name="connsiteY1" fmla="*/ 0 h 914400"/>
                <a:gd name="connsiteX2" fmla="*/ 1828800 w 1828800"/>
                <a:gd name="connsiteY2" fmla="*/ 457200 h 914400"/>
                <a:gd name="connsiteX3" fmla="*/ 1692771 w 1828800"/>
                <a:gd name="connsiteY3" fmla="*/ 914400 h 914400"/>
                <a:gd name="connsiteX4" fmla="*/ 0 w 1828800"/>
                <a:gd name="connsiteY4" fmla="*/ 914400 h 914400"/>
                <a:gd name="connsiteX5" fmla="*/ 62598 w 1828800"/>
                <a:gd name="connsiteY5" fmla="*/ 457202 h 914400"/>
                <a:gd name="connsiteX0" fmla="*/ 0 w 1828800"/>
                <a:gd name="connsiteY0" fmla="*/ 0 h 914400"/>
                <a:gd name="connsiteX1" fmla="*/ 1766202 w 1828800"/>
                <a:gd name="connsiteY1" fmla="*/ 0 h 914400"/>
                <a:gd name="connsiteX2" fmla="*/ 1828800 w 1828800"/>
                <a:gd name="connsiteY2" fmla="*/ 457200 h 914400"/>
                <a:gd name="connsiteX3" fmla="*/ 1692771 w 1828800"/>
                <a:gd name="connsiteY3" fmla="*/ 914400 h 914400"/>
                <a:gd name="connsiteX4" fmla="*/ 0 w 1828800"/>
                <a:gd name="connsiteY4" fmla="*/ 914400 h 914400"/>
                <a:gd name="connsiteX5" fmla="*/ 62598 w 1828800"/>
                <a:gd name="connsiteY5" fmla="*/ 457202 h 914400"/>
                <a:gd name="connsiteX0" fmla="*/ 0 w 1828800"/>
                <a:gd name="connsiteY0" fmla="*/ 0 h 914400"/>
                <a:gd name="connsiteX1" fmla="*/ 1766202 w 1828800"/>
                <a:gd name="connsiteY1" fmla="*/ 0 h 914400"/>
                <a:gd name="connsiteX2" fmla="*/ 1828800 w 1828800"/>
                <a:gd name="connsiteY2" fmla="*/ 457200 h 914400"/>
                <a:gd name="connsiteX3" fmla="*/ 1766202 w 1828800"/>
                <a:gd name="connsiteY3" fmla="*/ 914400 h 914400"/>
                <a:gd name="connsiteX4" fmla="*/ 0 w 1828800"/>
                <a:gd name="connsiteY4" fmla="*/ 914400 h 914400"/>
                <a:gd name="connsiteX5" fmla="*/ 62598 w 1828800"/>
                <a:gd name="connsiteY5" fmla="*/ 457202 h 914400"/>
                <a:gd name="connsiteX0" fmla="*/ 0 w 1828800"/>
                <a:gd name="connsiteY0" fmla="*/ 0 h 914400"/>
                <a:gd name="connsiteX1" fmla="*/ 1766202 w 1828800"/>
                <a:gd name="connsiteY1" fmla="*/ 0 h 914400"/>
                <a:gd name="connsiteX2" fmla="*/ 1828800 w 1828800"/>
                <a:gd name="connsiteY2" fmla="*/ 457200 h 914400"/>
                <a:gd name="connsiteX3" fmla="*/ 1766202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66202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72675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72675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72675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39215 w 1828800"/>
                <a:gd name="connsiteY5" fmla="*/ 457204 h 914400"/>
                <a:gd name="connsiteX0" fmla="*/ 0 w 1828800"/>
                <a:gd name="connsiteY0" fmla="*/ 0 h 914400"/>
                <a:gd name="connsiteX1" fmla="*/ 1789584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39215 w 1828800"/>
                <a:gd name="connsiteY5" fmla="*/ 457204 h 914400"/>
                <a:gd name="connsiteX0" fmla="*/ 0 w 1828800"/>
                <a:gd name="connsiteY0" fmla="*/ 0 h 914400"/>
                <a:gd name="connsiteX1" fmla="*/ 1789584 w 1828800"/>
                <a:gd name="connsiteY1" fmla="*/ 0 h 914400"/>
                <a:gd name="connsiteX2" fmla="*/ 1828800 w 1828800"/>
                <a:gd name="connsiteY2" fmla="*/ 457200 h 914400"/>
                <a:gd name="connsiteX3" fmla="*/ 1789584 w 1828800"/>
                <a:gd name="connsiteY3" fmla="*/ 914400 h 914400"/>
                <a:gd name="connsiteX4" fmla="*/ 0 w 1828800"/>
                <a:gd name="connsiteY4" fmla="*/ 914400 h 914400"/>
                <a:gd name="connsiteX5" fmla="*/ 39215 w 1828800"/>
                <a:gd name="connsiteY5" fmla="*/ 457204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789584" y="0"/>
                  </a:lnTo>
                  <a:lnTo>
                    <a:pt x="1828800" y="457200"/>
                  </a:lnTo>
                  <a:lnTo>
                    <a:pt x="1789584" y="914400"/>
                  </a:lnTo>
                  <a:lnTo>
                    <a:pt x="0" y="914400"/>
                  </a:lnTo>
                  <a:lnTo>
                    <a:pt x="39215" y="457204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7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3" name="Rectangle 25"/>
            <p:cNvSpPr txBox="1"/>
            <p:nvPr>
              <p:custDataLst>
                <p:tags r:id="rId10"/>
              </p:custDataLst>
            </p:nvPr>
          </p:nvSpPr>
          <p:spPr>
            <a:xfrm>
              <a:off x="4339979" y="6450990"/>
              <a:ext cx="1845912" cy="20329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r>
                <a:rPr lang="ru-RU" sz="700" b="1" dirty="0" smtClean="0"/>
                <a:t>Внедрение улучшений</a:t>
              </a:r>
              <a:endParaRPr lang="ru-RU" sz="700" b="1" dirty="0"/>
            </a:p>
          </p:txBody>
        </p:sp>
      </p:grpSp>
      <p:grpSp>
        <p:nvGrpSpPr>
          <p:cNvPr id="84" name="Group 192"/>
          <p:cNvGrpSpPr/>
          <p:nvPr>
            <p:custDataLst>
              <p:tags r:id="rId3"/>
            </p:custDataLst>
          </p:nvPr>
        </p:nvGrpSpPr>
        <p:grpSpPr>
          <a:xfrm>
            <a:off x="2128231" y="6426128"/>
            <a:ext cx="1981701" cy="236080"/>
            <a:chOff x="2180492" y="6434595"/>
            <a:chExt cx="1981701" cy="23608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85" name="Freeform 193"/>
            <p:cNvSpPr/>
            <p:nvPr>
              <p:custDataLst>
                <p:tags r:id="rId7"/>
              </p:custDataLst>
            </p:nvPr>
          </p:nvSpPr>
          <p:spPr>
            <a:xfrm>
              <a:off x="2180492" y="6434595"/>
              <a:ext cx="1981701" cy="23608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49732 w 1828800"/>
                <a:gd name="connsiteY5" fmla="*/ 457201 h 914400"/>
                <a:gd name="connsiteX0" fmla="*/ 0 w 1828800"/>
                <a:gd name="connsiteY0" fmla="*/ 0 h 914400"/>
                <a:gd name="connsiteX1" fmla="*/ 167906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49732 w 1828800"/>
                <a:gd name="connsiteY5" fmla="*/ 457201 h 914400"/>
                <a:gd name="connsiteX0" fmla="*/ 0 w 1828800"/>
                <a:gd name="connsiteY0" fmla="*/ 0 h 914400"/>
                <a:gd name="connsiteX1" fmla="*/ 1679068 w 1828800"/>
                <a:gd name="connsiteY1" fmla="*/ 0 h 914400"/>
                <a:gd name="connsiteX2" fmla="*/ 1828800 w 1828800"/>
                <a:gd name="connsiteY2" fmla="*/ 457200 h 914400"/>
                <a:gd name="connsiteX3" fmla="*/ 1679068 w 1828800"/>
                <a:gd name="connsiteY3" fmla="*/ 914400 h 914400"/>
                <a:gd name="connsiteX4" fmla="*/ 0 w 1828800"/>
                <a:gd name="connsiteY4" fmla="*/ 914400 h 914400"/>
                <a:gd name="connsiteX5" fmla="*/ 149732 w 1828800"/>
                <a:gd name="connsiteY5" fmla="*/ 457201 h 914400"/>
                <a:gd name="connsiteX0" fmla="*/ 0 w 1828800"/>
                <a:gd name="connsiteY0" fmla="*/ 0 h 914400"/>
                <a:gd name="connsiteX1" fmla="*/ 1679068 w 1828800"/>
                <a:gd name="connsiteY1" fmla="*/ 0 h 914400"/>
                <a:gd name="connsiteX2" fmla="*/ 1828800 w 1828800"/>
                <a:gd name="connsiteY2" fmla="*/ 457200 h 914400"/>
                <a:gd name="connsiteX3" fmla="*/ 167906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73987 w 1828800"/>
                <a:gd name="connsiteY1" fmla="*/ 0 h 914400"/>
                <a:gd name="connsiteX2" fmla="*/ 1828800 w 1828800"/>
                <a:gd name="connsiteY2" fmla="*/ 457200 h 914400"/>
                <a:gd name="connsiteX3" fmla="*/ 167906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73987 w 1828800"/>
                <a:gd name="connsiteY1" fmla="*/ 0 h 914400"/>
                <a:gd name="connsiteX2" fmla="*/ 1828800 w 1828800"/>
                <a:gd name="connsiteY2" fmla="*/ 457200 h 914400"/>
                <a:gd name="connsiteX3" fmla="*/ 1673987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73987 w 1828800"/>
                <a:gd name="connsiteY1" fmla="*/ 0 h 914400"/>
                <a:gd name="connsiteX2" fmla="*/ 1828800 w 1828800"/>
                <a:gd name="connsiteY2" fmla="*/ 457200 h 914400"/>
                <a:gd name="connsiteX3" fmla="*/ 1673987 w 1828800"/>
                <a:gd name="connsiteY3" fmla="*/ 914400 h 914400"/>
                <a:gd name="connsiteX4" fmla="*/ 0 w 1828800"/>
                <a:gd name="connsiteY4" fmla="*/ 914400 h 914400"/>
                <a:gd name="connsiteX5" fmla="*/ 154813 w 1828800"/>
                <a:gd name="connsiteY5" fmla="*/ 457201 h 914400"/>
                <a:gd name="connsiteX0" fmla="*/ 0 w 1828800"/>
                <a:gd name="connsiteY0" fmla="*/ 0 h 914400"/>
                <a:gd name="connsiteX1" fmla="*/ 1673987 w 1828800"/>
                <a:gd name="connsiteY1" fmla="*/ 0 h 914400"/>
                <a:gd name="connsiteX2" fmla="*/ 1828800 w 1828800"/>
                <a:gd name="connsiteY2" fmla="*/ 457200 h 914400"/>
                <a:gd name="connsiteX3" fmla="*/ 1673987 w 1828800"/>
                <a:gd name="connsiteY3" fmla="*/ 914400 h 914400"/>
                <a:gd name="connsiteX4" fmla="*/ 0 w 1828800"/>
                <a:gd name="connsiteY4" fmla="*/ 914400 h 914400"/>
                <a:gd name="connsiteX5" fmla="*/ 154813 w 1828800"/>
                <a:gd name="connsiteY5" fmla="*/ 457201 h 914400"/>
                <a:gd name="connsiteX0" fmla="*/ 0 w 1828800"/>
                <a:gd name="connsiteY0" fmla="*/ 0 h 914400"/>
                <a:gd name="connsiteX1" fmla="*/ 1673987 w 1828800"/>
                <a:gd name="connsiteY1" fmla="*/ 0 h 914400"/>
                <a:gd name="connsiteX2" fmla="*/ 1828800 w 1828800"/>
                <a:gd name="connsiteY2" fmla="*/ 457200 h 914400"/>
                <a:gd name="connsiteX3" fmla="*/ 1673987 w 1828800"/>
                <a:gd name="connsiteY3" fmla="*/ 914400 h 914400"/>
                <a:gd name="connsiteX4" fmla="*/ 0 w 1828800"/>
                <a:gd name="connsiteY4" fmla="*/ 914400 h 914400"/>
                <a:gd name="connsiteX5" fmla="*/ 154813 w 1828800"/>
                <a:gd name="connsiteY5" fmla="*/ 457201 h 914400"/>
                <a:gd name="connsiteX0" fmla="*/ 0 w 1828800"/>
                <a:gd name="connsiteY0" fmla="*/ 0 h 914400"/>
                <a:gd name="connsiteX1" fmla="*/ 1673987 w 1828800"/>
                <a:gd name="connsiteY1" fmla="*/ 0 h 914400"/>
                <a:gd name="connsiteX2" fmla="*/ 1828800 w 1828800"/>
                <a:gd name="connsiteY2" fmla="*/ 457200 h 914400"/>
                <a:gd name="connsiteX3" fmla="*/ 1673987 w 1828800"/>
                <a:gd name="connsiteY3" fmla="*/ 914400 h 914400"/>
                <a:gd name="connsiteX4" fmla="*/ 0 w 1828800"/>
                <a:gd name="connsiteY4" fmla="*/ 914400 h 914400"/>
                <a:gd name="connsiteX5" fmla="*/ 136030 w 1828800"/>
                <a:gd name="connsiteY5" fmla="*/ 457201 h 914400"/>
                <a:gd name="connsiteX0" fmla="*/ 0 w 1828800"/>
                <a:gd name="connsiteY0" fmla="*/ 0 h 914400"/>
                <a:gd name="connsiteX1" fmla="*/ 1692771 w 1828800"/>
                <a:gd name="connsiteY1" fmla="*/ 0 h 914400"/>
                <a:gd name="connsiteX2" fmla="*/ 1828800 w 1828800"/>
                <a:gd name="connsiteY2" fmla="*/ 457200 h 914400"/>
                <a:gd name="connsiteX3" fmla="*/ 1673987 w 1828800"/>
                <a:gd name="connsiteY3" fmla="*/ 914400 h 914400"/>
                <a:gd name="connsiteX4" fmla="*/ 0 w 1828800"/>
                <a:gd name="connsiteY4" fmla="*/ 914400 h 914400"/>
                <a:gd name="connsiteX5" fmla="*/ 136030 w 1828800"/>
                <a:gd name="connsiteY5" fmla="*/ 457201 h 914400"/>
                <a:gd name="connsiteX0" fmla="*/ 0 w 1828800"/>
                <a:gd name="connsiteY0" fmla="*/ 0 h 914400"/>
                <a:gd name="connsiteX1" fmla="*/ 1692771 w 1828800"/>
                <a:gd name="connsiteY1" fmla="*/ 0 h 914400"/>
                <a:gd name="connsiteX2" fmla="*/ 1828800 w 1828800"/>
                <a:gd name="connsiteY2" fmla="*/ 457200 h 914400"/>
                <a:gd name="connsiteX3" fmla="*/ 1692771 w 1828800"/>
                <a:gd name="connsiteY3" fmla="*/ 914400 h 914400"/>
                <a:gd name="connsiteX4" fmla="*/ 0 w 1828800"/>
                <a:gd name="connsiteY4" fmla="*/ 914400 h 914400"/>
                <a:gd name="connsiteX5" fmla="*/ 136030 w 1828800"/>
                <a:gd name="connsiteY5" fmla="*/ 457201 h 914400"/>
                <a:gd name="connsiteX0" fmla="*/ 0 w 1828800"/>
                <a:gd name="connsiteY0" fmla="*/ 0 h 914400"/>
                <a:gd name="connsiteX1" fmla="*/ 1692771 w 1828800"/>
                <a:gd name="connsiteY1" fmla="*/ 0 h 914400"/>
                <a:gd name="connsiteX2" fmla="*/ 1828800 w 1828800"/>
                <a:gd name="connsiteY2" fmla="*/ 457200 h 914400"/>
                <a:gd name="connsiteX3" fmla="*/ 1692771 w 1828800"/>
                <a:gd name="connsiteY3" fmla="*/ 914400 h 914400"/>
                <a:gd name="connsiteX4" fmla="*/ 0 w 1828800"/>
                <a:gd name="connsiteY4" fmla="*/ 914400 h 914400"/>
                <a:gd name="connsiteX5" fmla="*/ 62598 w 1828800"/>
                <a:gd name="connsiteY5" fmla="*/ 457202 h 914400"/>
                <a:gd name="connsiteX0" fmla="*/ 0 w 1828800"/>
                <a:gd name="connsiteY0" fmla="*/ 0 h 914400"/>
                <a:gd name="connsiteX1" fmla="*/ 1766202 w 1828800"/>
                <a:gd name="connsiteY1" fmla="*/ 0 h 914400"/>
                <a:gd name="connsiteX2" fmla="*/ 1828800 w 1828800"/>
                <a:gd name="connsiteY2" fmla="*/ 457200 h 914400"/>
                <a:gd name="connsiteX3" fmla="*/ 1692771 w 1828800"/>
                <a:gd name="connsiteY3" fmla="*/ 914400 h 914400"/>
                <a:gd name="connsiteX4" fmla="*/ 0 w 1828800"/>
                <a:gd name="connsiteY4" fmla="*/ 914400 h 914400"/>
                <a:gd name="connsiteX5" fmla="*/ 62598 w 1828800"/>
                <a:gd name="connsiteY5" fmla="*/ 457202 h 914400"/>
                <a:gd name="connsiteX0" fmla="*/ 0 w 1828800"/>
                <a:gd name="connsiteY0" fmla="*/ 0 h 914400"/>
                <a:gd name="connsiteX1" fmla="*/ 1766202 w 1828800"/>
                <a:gd name="connsiteY1" fmla="*/ 0 h 914400"/>
                <a:gd name="connsiteX2" fmla="*/ 1828800 w 1828800"/>
                <a:gd name="connsiteY2" fmla="*/ 457200 h 914400"/>
                <a:gd name="connsiteX3" fmla="*/ 1766202 w 1828800"/>
                <a:gd name="connsiteY3" fmla="*/ 914400 h 914400"/>
                <a:gd name="connsiteX4" fmla="*/ 0 w 1828800"/>
                <a:gd name="connsiteY4" fmla="*/ 914400 h 914400"/>
                <a:gd name="connsiteX5" fmla="*/ 62598 w 1828800"/>
                <a:gd name="connsiteY5" fmla="*/ 457202 h 914400"/>
                <a:gd name="connsiteX0" fmla="*/ 0 w 1828800"/>
                <a:gd name="connsiteY0" fmla="*/ 0 h 914400"/>
                <a:gd name="connsiteX1" fmla="*/ 1766202 w 1828800"/>
                <a:gd name="connsiteY1" fmla="*/ 0 h 914400"/>
                <a:gd name="connsiteX2" fmla="*/ 1828800 w 1828800"/>
                <a:gd name="connsiteY2" fmla="*/ 457200 h 914400"/>
                <a:gd name="connsiteX3" fmla="*/ 1766202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66202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72675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72675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72675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39215 w 1828800"/>
                <a:gd name="connsiteY5" fmla="*/ 457204 h 914400"/>
                <a:gd name="connsiteX0" fmla="*/ 0 w 1828800"/>
                <a:gd name="connsiteY0" fmla="*/ 0 h 914400"/>
                <a:gd name="connsiteX1" fmla="*/ 178958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39215 w 1828800"/>
                <a:gd name="connsiteY5" fmla="*/ 457204 h 914400"/>
                <a:gd name="connsiteX0" fmla="*/ 0 w 1828800"/>
                <a:gd name="connsiteY0" fmla="*/ 0 h 914400"/>
                <a:gd name="connsiteX1" fmla="*/ 1789585 w 1828800"/>
                <a:gd name="connsiteY1" fmla="*/ 0 h 914400"/>
                <a:gd name="connsiteX2" fmla="*/ 1828800 w 1828800"/>
                <a:gd name="connsiteY2" fmla="*/ 457200 h 914400"/>
                <a:gd name="connsiteX3" fmla="*/ 1789585 w 1828800"/>
                <a:gd name="connsiteY3" fmla="*/ 914400 h 914400"/>
                <a:gd name="connsiteX4" fmla="*/ 0 w 1828800"/>
                <a:gd name="connsiteY4" fmla="*/ 914400 h 914400"/>
                <a:gd name="connsiteX5" fmla="*/ 39215 w 1828800"/>
                <a:gd name="connsiteY5" fmla="*/ 457204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789585" y="0"/>
                  </a:lnTo>
                  <a:lnTo>
                    <a:pt x="1828800" y="457200"/>
                  </a:lnTo>
                  <a:lnTo>
                    <a:pt x="1789585" y="914400"/>
                  </a:lnTo>
                  <a:lnTo>
                    <a:pt x="0" y="914400"/>
                  </a:lnTo>
                  <a:lnTo>
                    <a:pt x="39215" y="457204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7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6" name="Rectangle 25"/>
            <p:cNvSpPr txBox="1"/>
            <p:nvPr>
              <p:custDataLst>
                <p:tags r:id="rId8"/>
              </p:custDataLst>
            </p:nvPr>
          </p:nvSpPr>
          <p:spPr>
            <a:xfrm>
              <a:off x="2273786" y="6450990"/>
              <a:ext cx="1845912" cy="20329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r>
                <a:rPr lang="ru-RU" sz="700" b="1" dirty="0" smtClean="0"/>
                <a:t>Диагностика и Целевое состояние</a:t>
              </a:r>
              <a:endParaRPr lang="en-US" sz="700" b="1" dirty="0"/>
            </a:p>
          </p:txBody>
        </p:sp>
      </p:grpSp>
      <p:grpSp>
        <p:nvGrpSpPr>
          <p:cNvPr id="87" name="Group 195"/>
          <p:cNvGrpSpPr/>
          <p:nvPr>
            <p:custDataLst>
              <p:tags r:id="rId4"/>
            </p:custDataLst>
          </p:nvPr>
        </p:nvGrpSpPr>
        <p:grpSpPr>
          <a:xfrm>
            <a:off x="6146571" y="6426128"/>
            <a:ext cx="1981701" cy="236080"/>
            <a:chOff x="6312877" y="6434595"/>
            <a:chExt cx="1981701" cy="23608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88" name="Freeform 196"/>
            <p:cNvSpPr/>
            <p:nvPr>
              <p:custDataLst>
                <p:tags r:id="rId5"/>
              </p:custDataLst>
            </p:nvPr>
          </p:nvSpPr>
          <p:spPr>
            <a:xfrm>
              <a:off x="6312877" y="6434595"/>
              <a:ext cx="1981701" cy="23608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49733 w 1828800"/>
                <a:gd name="connsiteY5" fmla="*/ 457201 h 914400"/>
                <a:gd name="connsiteX0" fmla="*/ 0 w 1828800"/>
                <a:gd name="connsiteY0" fmla="*/ 0 h 914400"/>
                <a:gd name="connsiteX1" fmla="*/ 167906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49733 w 1828800"/>
                <a:gd name="connsiteY5" fmla="*/ 457201 h 914400"/>
                <a:gd name="connsiteX0" fmla="*/ 0 w 1828800"/>
                <a:gd name="connsiteY0" fmla="*/ 0 h 914400"/>
                <a:gd name="connsiteX1" fmla="*/ 1679068 w 1828800"/>
                <a:gd name="connsiteY1" fmla="*/ 0 h 914400"/>
                <a:gd name="connsiteX2" fmla="*/ 1828800 w 1828800"/>
                <a:gd name="connsiteY2" fmla="*/ 457200 h 914400"/>
                <a:gd name="connsiteX3" fmla="*/ 1679068 w 1828800"/>
                <a:gd name="connsiteY3" fmla="*/ 914400 h 914400"/>
                <a:gd name="connsiteX4" fmla="*/ 0 w 1828800"/>
                <a:gd name="connsiteY4" fmla="*/ 914400 h 914400"/>
                <a:gd name="connsiteX5" fmla="*/ 149733 w 1828800"/>
                <a:gd name="connsiteY5" fmla="*/ 457201 h 914400"/>
                <a:gd name="connsiteX0" fmla="*/ 0 w 1828800"/>
                <a:gd name="connsiteY0" fmla="*/ 0 h 914400"/>
                <a:gd name="connsiteX1" fmla="*/ 1679068 w 1828800"/>
                <a:gd name="connsiteY1" fmla="*/ 0 h 914400"/>
                <a:gd name="connsiteX2" fmla="*/ 1828800 w 1828800"/>
                <a:gd name="connsiteY2" fmla="*/ 457200 h 914400"/>
                <a:gd name="connsiteX3" fmla="*/ 167906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73985 w 1828800"/>
                <a:gd name="connsiteY1" fmla="*/ 0 h 914400"/>
                <a:gd name="connsiteX2" fmla="*/ 1828800 w 1828800"/>
                <a:gd name="connsiteY2" fmla="*/ 457200 h 914400"/>
                <a:gd name="connsiteX3" fmla="*/ 167906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73985 w 1828800"/>
                <a:gd name="connsiteY1" fmla="*/ 0 h 914400"/>
                <a:gd name="connsiteX2" fmla="*/ 1828800 w 1828800"/>
                <a:gd name="connsiteY2" fmla="*/ 457200 h 914400"/>
                <a:gd name="connsiteX3" fmla="*/ 1673985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1 h 914400"/>
                <a:gd name="connsiteX0" fmla="*/ 0 w 1828800"/>
                <a:gd name="connsiteY0" fmla="*/ 0 h 914400"/>
                <a:gd name="connsiteX1" fmla="*/ 1673985 w 1828800"/>
                <a:gd name="connsiteY1" fmla="*/ 0 h 914400"/>
                <a:gd name="connsiteX2" fmla="*/ 1828800 w 1828800"/>
                <a:gd name="connsiteY2" fmla="*/ 457200 h 914400"/>
                <a:gd name="connsiteX3" fmla="*/ 1673985 w 1828800"/>
                <a:gd name="connsiteY3" fmla="*/ 914400 h 914400"/>
                <a:gd name="connsiteX4" fmla="*/ 0 w 1828800"/>
                <a:gd name="connsiteY4" fmla="*/ 914400 h 914400"/>
                <a:gd name="connsiteX5" fmla="*/ 154813 w 1828800"/>
                <a:gd name="connsiteY5" fmla="*/ 457201 h 914400"/>
                <a:gd name="connsiteX0" fmla="*/ 0 w 1828800"/>
                <a:gd name="connsiteY0" fmla="*/ 0 h 914400"/>
                <a:gd name="connsiteX1" fmla="*/ 1673985 w 1828800"/>
                <a:gd name="connsiteY1" fmla="*/ 0 h 914400"/>
                <a:gd name="connsiteX2" fmla="*/ 1828800 w 1828800"/>
                <a:gd name="connsiteY2" fmla="*/ 457200 h 914400"/>
                <a:gd name="connsiteX3" fmla="*/ 1673985 w 1828800"/>
                <a:gd name="connsiteY3" fmla="*/ 914400 h 914400"/>
                <a:gd name="connsiteX4" fmla="*/ 0 w 1828800"/>
                <a:gd name="connsiteY4" fmla="*/ 914400 h 914400"/>
                <a:gd name="connsiteX5" fmla="*/ 154813 w 1828800"/>
                <a:gd name="connsiteY5" fmla="*/ 457201 h 914400"/>
                <a:gd name="connsiteX0" fmla="*/ 0 w 1828800"/>
                <a:gd name="connsiteY0" fmla="*/ 0 h 914400"/>
                <a:gd name="connsiteX1" fmla="*/ 1673985 w 1828800"/>
                <a:gd name="connsiteY1" fmla="*/ 0 h 914400"/>
                <a:gd name="connsiteX2" fmla="*/ 1828800 w 1828800"/>
                <a:gd name="connsiteY2" fmla="*/ 457200 h 914400"/>
                <a:gd name="connsiteX3" fmla="*/ 1673985 w 1828800"/>
                <a:gd name="connsiteY3" fmla="*/ 914400 h 914400"/>
                <a:gd name="connsiteX4" fmla="*/ 0 w 1828800"/>
                <a:gd name="connsiteY4" fmla="*/ 914400 h 914400"/>
                <a:gd name="connsiteX5" fmla="*/ 154813 w 1828800"/>
                <a:gd name="connsiteY5" fmla="*/ 457201 h 914400"/>
                <a:gd name="connsiteX0" fmla="*/ 0 w 1828800"/>
                <a:gd name="connsiteY0" fmla="*/ 0 h 914400"/>
                <a:gd name="connsiteX1" fmla="*/ 1673985 w 1828800"/>
                <a:gd name="connsiteY1" fmla="*/ 0 h 914400"/>
                <a:gd name="connsiteX2" fmla="*/ 1828800 w 1828800"/>
                <a:gd name="connsiteY2" fmla="*/ 457200 h 914400"/>
                <a:gd name="connsiteX3" fmla="*/ 1673985 w 1828800"/>
                <a:gd name="connsiteY3" fmla="*/ 914400 h 914400"/>
                <a:gd name="connsiteX4" fmla="*/ 0 w 1828800"/>
                <a:gd name="connsiteY4" fmla="*/ 914400 h 914400"/>
                <a:gd name="connsiteX5" fmla="*/ 136030 w 1828800"/>
                <a:gd name="connsiteY5" fmla="*/ 457201 h 914400"/>
                <a:gd name="connsiteX0" fmla="*/ 0 w 1828800"/>
                <a:gd name="connsiteY0" fmla="*/ 0 h 914400"/>
                <a:gd name="connsiteX1" fmla="*/ 1692770 w 1828800"/>
                <a:gd name="connsiteY1" fmla="*/ 0 h 914400"/>
                <a:gd name="connsiteX2" fmla="*/ 1828800 w 1828800"/>
                <a:gd name="connsiteY2" fmla="*/ 457200 h 914400"/>
                <a:gd name="connsiteX3" fmla="*/ 1673985 w 1828800"/>
                <a:gd name="connsiteY3" fmla="*/ 914400 h 914400"/>
                <a:gd name="connsiteX4" fmla="*/ 0 w 1828800"/>
                <a:gd name="connsiteY4" fmla="*/ 914400 h 914400"/>
                <a:gd name="connsiteX5" fmla="*/ 136030 w 1828800"/>
                <a:gd name="connsiteY5" fmla="*/ 457201 h 914400"/>
                <a:gd name="connsiteX0" fmla="*/ 0 w 1828800"/>
                <a:gd name="connsiteY0" fmla="*/ 0 h 914400"/>
                <a:gd name="connsiteX1" fmla="*/ 1692770 w 1828800"/>
                <a:gd name="connsiteY1" fmla="*/ 0 h 914400"/>
                <a:gd name="connsiteX2" fmla="*/ 1828800 w 1828800"/>
                <a:gd name="connsiteY2" fmla="*/ 457200 h 914400"/>
                <a:gd name="connsiteX3" fmla="*/ 1692770 w 1828800"/>
                <a:gd name="connsiteY3" fmla="*/ 914400 h 914400"/>
                <a:gd name="connsiteX4" fmla="*/ 0 w 1828800"/>
                <a:gd name="connsiteY4" fmla="*/ 914400 h 914400"/>
                <a:gd name="connsiteX5" fmla="*/ 136030 w 1828800"/>
                <a:gd name="connsiteY5" fmla="*/ 457201 h 914400"/>
                <a:gd name="connsiteX0" fmla="*/ 0 w 1828800"/>
                <a:gd name="connsiteY0" fmla="*/ 0 h 914400"/>
                <a:gd name="connsiteX1" fmla="*/ 1692770 w 1828800"/>
                <a:gd name="connsiteY1" fmla="*/ 0 h 914400"/>
                <a:gd name="connsiteX2" fmla="*/ 1828800 w 1828800"/>
                <a:gd name="connsiteY2" fmla="*/ 457200 h 914400"/>
                <a:gd name="connsiteX3" fmla="*/ 1692770 w 1828800"/>
                <a:gd name="connsiteY3" fmla="*/ 914400 h 914400"/>
                <a:gd name="connsiteX4" fmla="*/ 0 w 1828800"/>
                <a:gd name="connsiteY4" fmla="*/ 914400 h 914400"/>
                <a:gd name="connsiteX5" fmla="*/ 62598 w 1828800"/>
                <a:gd name="connsiteY5" fmla="*/ 457202 h 914400"/>
                <a:gd name="connsiteX0" fmla="*/ 0 w 1828800"/>
                <a:gd name="connsiteY0" fmla="*/ 0 h 914400"/>
                <a:gd name="connsiteX1" fmla="*/ 1766202 w 1828800"/>
                <a:gd name="connsiteY1" fmla="*/ 0 h 914400"/>
                <a:gd name="connsiteX2" fmla="*/ 1828800 w 1828800"/>
                <a:gd name="connsiteY2" fmla="*/ 457200 h 914400"/>
                <a:gd name="connsiteX3" fmla="*/ 1692770 w 1828800"/>
                <a:gd name="connsiteY3" fmla="*/ 914400 h 914400"/>
                <a:gd name="connsiteX4" fmla="*/ 0 w 1828800"/>
                <a:gd name="connsiteY4" fmla="*/ 914400 h 914400"/>
                <a:gd name="connsiteX5" fmla="*/ 62598 w 1828800"/>
                <a:gd name="connsiteY5" fmla="*/ 457202 h 914400"/>
                <a:gd name="connsiteX0" fmla="*/ 0 w 1828800"/>
                <a:gd name="connsiteY0" fmla="*/ 0 h 914400"/>
                <a:gd name="connsiteX1" fmla="*/ 1766202 w 1828800"/>
                <a:gd name="connsiteY1" fmla="*/ 0 h 914400"/>
                <a:gd name="connsiteX2" fmla="*/ 1828800 w 1828800"/>
                <a:gd name="connsiteY2" fmla="*/ 457200 h 914400"/>
                <a:gd name="connsiteX3" fmla="*/ 1766202 w 1828800"/>
                <a:gd name="connsiteY3" fmla="*/ 914400 h 914400"/>
                <a:gd name="connsiteX4" fmla="*/ 0 w 1828800"/>
                <a:gd name="connsiteY4" fmla="*/ 914400 h 914400"/>
                <a:gd name="connsiteX5" fmla="*/ 62598 w 1828800"/>
                <a:gd name="connsiteY5" fmla="*/ 457202 h 914400"/>
                <a:gd name="connsiteX0" fmla="*/ 0 w 1828800"/>
                <a:gd name="connsiteY0" fmla="*/ 0 h 914400"/>
                <a:gd name="connsiteX1" fmla="*/ 1766202 w 1828800"/>
                <a:gd name="connsiteY1" fmla="*/ 0 h 914400"/>
                <a:gd name="connsiteX2" fmla="*/ 1828800 w 1828800"/>
                <a:gd name="connsiteY2" fmla="*/ 457200 h 914400"/>
                <a:gd name="connsiteX3" fmla="*/ 1766202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66202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72675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72675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72675 w 1828800"/>
                <a:gd name="connsiteY5" fmla="*/ 457202 h 914400"/>
                <a:gd name="connsiteX0" fmla="*/ 0 w 1828800"/>
                <a:gd name="connsiteY0" fmla="*/ 0 h 914400"/>
                <a:gd name="connsiteX1" fmla="*/ 175612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39215 w 1828800"/>
                <a:gd name="connsiteY5" fmla="*/ 457204 h 914400"/>
                <a:gd name="connsiteX0" fmla="*/ 0 w 1828800"/>
                <a:gd name="connsiteY0" fmla="*/ 0 h 914400"/>
                <a:gd name="connsiteX1" fmla="*/ 1789585 w 1828800"/>
                <a:gd name="connsiteY1" fmla="*/ 0 h 914400"/>
                <a:gd name="connsiteX2" fmla="*/ 1828800 w 1828800"/>
                <a:gd name="connsiteY2" fmla="*/ 457200 h 914400"/>
                <a:gd name="connsiteX3" fmla="*/ 1756125 w 1828800"/>
                <a:gd name="connsiteY3" fmla="*/ 914400 h 914400"/>
                <a:gd name="connsiteX4" fmla="*/ 0 w 1828800"/>
                <a:gd name="connsiteY4" fmla="*/ 914400 h 914400"/>
                <a:gd name="connsiteX5" fmla="*/ 39215 w 1828800"/>
                <a:gd name="connsiteY5" fmla="*/ 457204 h 914400"/>
                <a:gd name="connsiteX0" fmla="*/ 0 w 1828800"/>
                <a:gd name="connsiteY0" fmla="*/ 0 h 914400"/>
                <a:gd name="connsiteX1" fmla="*/ 1789585 w 1828800"/>
                <a:gd name="connsiteY1" fmla="*/ 0 h 914400"/>
                <a:gd name="connsiteX2" fmla="*/ 1828800 w 1828800"/>
                <a:gd name="connsiteY2" fmla="*/ 457200 h 914400"/>
                <a:gd name="connsiteX3" fmla="*/ 1789585 w 1828800"/>
                <a:gd name="connsiteY3" fmla="*/ 914400 h 914400"/>
                <a:gd name="connsiteX4" fmla="*/ 0 w 1828800"/>
                <a:gd name="connsiteY4" fmla="*/ 914400 h 914400"/>
                <a:gd name="connsiteX5" fmla="*/ 39215 w 1828800"/>
                <a:gd name="connsiteY5" fmla="*/ 457204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789585" y="0"/>
                  </a:lnTo>
                  <a:lnTo>
                    <a:pt x="1828800" y="457200"/>
                  </a:lnTo>
                  <a:lnTo>
                    <a:pt x="1789585" y="914400"/>
                  </a:lnTo>
                  <a:lnTo>
                    <a:pt x="0" y="914400"/>
                  </a:lnTo>
                  <a:lnTo>
                    <a:pt x="39215" y="457204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7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9" name="Rectangle 25"/>
            <p:cNvSpPr txBox="1"/>
            <p:nvPr>
              <p:custDataLst>
                <p:tags r:id="rId6"/>
              </p:custDataLst>
            </p:nvPr>
          </p:nvSpPr>
          <p:spPr>
            <a:xfrm>
              <a:off x="6406171" y="6450990"/>
              <a:ext cx="1845912" cy="20329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r>
                <a:rPr lang="ru-RU" sz="700" b="1" dirty="0" smtClean="0"/>
                <a:t>Закрепление результатов и закрытие ПСР-проекта</a:t>
              </a:r>
              <a:endParaRPr lang="ru-RU" sz="700" b="1" dirty="0"/>
            </a:p>
          </p:txBody>
        </p:sp>
      </p:grpSp>
      <p:sp>
        <p:nvSpPr>
          <p:cNvPr id="90" name="Oval 24"/>
          <p:cNvSpPr>
            <a:spLocks noChangeAspect="1" noChangeArrowheads="1"/>
          </p:cNvSpPr>
          <p:nvPr/>
        </p:nvSpPr>
        <p:spPr bwMode="auto">
          <a:xfrm>
            <a:off x="2093619" y="6366728"/>
            <a:ext cx="118801" cy="1188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/>
            <a:r>
              <a:rPr lang="en-US" sz="700" b="1" dirty="0" smtClean="0">
                <a:solidFill>
                  <a:schemeClr val="bg2"/>
                </a:solidFill>
                <a:cs typeface="Arial"/>
              </a:rPr>
              <a:t>2</a:t>
            </a:r>
            <a:endParaRPr lang="ru-RU" sz="700" b="1" dirty="0">
              <a:solidFill>
                <a:schemeClr val="bg2"/>
              </a:solidFill>
              <a:cs typeface="Arial"/>
            </a:endParaRPr>
          </a:p>
        </p:txBody>
      </p:sp>
      <p:sp>
        <p:nvSpPr>
          <p:cNvPr id="91" name="Oval 24"/>
          <p:cNvSpPr>
            <a:spLocks noChangeAspect="1" noChangeArrowheads="1"/>
          </p:cNvSpPr>
          <p:nvPr/>
        </p:nvSpPr>
        <p:spPr bwMode="auto">
          <a:xfrm>
            <a:off x="4098693" y="6366728"/>
            <a:ext cx="118801" cy="1188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/>
            <a:r>
              <a:rPr lang="ru-RU" sz="700" b="1" dirty="0" smtClean="0">
                <a:solidFill>
                  <a:schemeClr val="bg2"/>
                </a:solidFill>
                <a:cs typeface="Arial"/>
              </a:rPr>
              <a:t>3</a:t>
            </a:r>
            <a:endParaRPr lang="ru-RU" sz="700" b="1" dirty="0">
              <a:solidFill>
                <a:schemeClr val="bg2"/>
              </a:solidFill>
              <a:cs typeface="Arial"/>
            </a:endParaRPr>
          </a:p>
        </p:txBody>
      </p:sp>
      <p:sp>
        <p:nvSpPr>
          <p:cNvPr id="92" name="Oval 24"/>
          <p:cNvSpPr>
            <a:spLocks noChangeAspect="1" noChangeArrowheads="1"/>
          </p:cNvSpPr>
          <p:nvPr/>
        </p:nvSpPr>
        <p:spPr bwMode="auto">
          <a:xfrm>
            <a:off x="59660" y="6366728"/>
            <a:ext cx="118801" cy="1188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/>
            <a:r>
              <a:rPr lang="en-US" sz="700" b="1" dirty="0" smtClean="0">
                <a:solidFill>
                  <a:schemeClr val="bg2"/>
                </a:solidFill>
                <a:cs typeface="Arial"/>
              </a:rPr>
              <a:t>1</a:t>
            </a:r>
            <a:endParaRPr lang="ru-RU" sz="700" b="1" dirty="0">
              <a:solidFill>
                <a:schemeClr val="bg2"/>
              </a:solidFill>
              <a:cs typeface="Arial"/>
            </a:endParaRPr>
          </a:p>
        </p:txBody>
      </p:sp>
      <p:sp>
        <p:nvSpPr>
          <p:cNvPr id="93" name="Oval 24"/>
          <p:cNvSpPr>
            <a:spLocks noChangeAspect="1" noChangeArrowheads="1"/>
          </p:cNvSpPr>
          <p:nvPr/>
        </p:nvSpPr>
        <p:spPr bwMode="auto">
          <a:xfrm>
            <a:off x="6110980" y="6366728"/>
            <a:ext cx="118801" cy="1188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/>
            <a:r>
              <a:rPr lang="ru-RU" sz="700" b="1" dirty="0" smtClean="0">
                <a:solidFill>
                  <a:schemeClr val="bg2"/>
                </a:solidFill>
                <a:cs typeface="Arial"/>
              </a:rPr>
              <a:t>4</a:t>
            </a:r>
            <a:endParaRPr lang="ru-RU" sz="700" b="1" dirty="0">
              <a:solidFill>
                <a:schemeClr val="bg2"/>
              </a:solidFill>
              <a:cs typeface="Arial"/>
            </a:endParaRPr>
          </a:p>
        </p:txBody>
      </p:sp>
      <p:grpSp>
        <p:nvGrpSpPr>
          <p:cNvPr id="48" name="Group 2"/>
          <p:cNvGrpSpPr/>
          <p:nvPr/>
        </p:nvGrpSpPr>
        <p:grpSpPr>
          <a:xfrm>
            <a:off x="187095" y="922436"/>
            <a:ext cx="8774343" cy="5316935"/>
            <a:chOff x="251520" y="980728"/>
            <a:chExt cx="8774343" cy="5848627"/>
          </a:xfrm>
        </p:grpSpPr>
        <p:sp>
          <p:nvSpPr>
            <p:cNvPr id="49" name="Прямоугольник 33"/>
            <p:cNvSpPr/>
            <p:nvPr/>
          </p:nvSpPr>
          <p:spPr>
            <a:xfrm>
              <a:off x="251520" y="980728"/>
              <a:ext cx="4149820" cy="2748251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50" name="Прямоугольник 34"/>
            <p:cNvSpPr/>
            <p:nvPr/>
          </p:nvSpPr>
          <p:spPr>
            <a:xfrm>
              <a:off x="251520" y="3793956"/>
              <a:ext cx="4149820" cy="3035399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51" name="Прямоугольник 35"/>
            <p:cNvSpPr/>
            <p:nvPr/>
          </p:nvSpPr>
          <p:spPr>
            <a:xfrm>
              <a:off x="4499256" y="1006570"/>
              <a:ext cx="4439282" cy="2722409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900" b="0" i="0" u="none" strike="noStrike" kern="0" cap="none" spc="0" normalizeH="0" baseline="0" noProof="0" dirty="0">
                <a:ln>
                  <a:noFill/>
                </a:ln>
                <a:solidFill>
                  <a:srgbClr val="414142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52" name="Прямоугольник 36"/>
            <p:cNvSpPr/>
            <p:nvPr/>
          </p:nvSpPr>
          <p:spPr>
            <a:xfrm>
              <a:off x="4499256" y="3793956"/>
              <a:ext cx="4456588" cy="3035399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726219" y="3784665"/>
              <a:ext cx="4233878" cy="270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800" b="1" u="sng">
                  <a:solidFill>
                    <a:srgbClr val="3E87BD">
                      <a:lumMod val="75000"/>
                    </a:srgbClr>
                  </a:solidFill>
                </a:defRPr>
              </a:lvl1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sng" strike="noStrike" kern="0" cap="none" spc="0" normalizeH="0" baseline="0" noProof="0" dirty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4</a:t>
              </a:r>
              <a:r>
                <a:rPr kumimoji="0" lang="ru-RU" sz="1000" b="1" i="0" u="sng" strike="noStrike" kern="0" cap="none" spc="0" normalizeH="0" baseline="0" noProof="0" dirty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. Ключевые </a:t>
              </a:r>
              <a:r>
                <a:rPr lang="ru-RU" sz="1000" kern="0" dirty="0" smtClean="0"/>
                <a:t>события проекта</a:t>
              </a:r>
              <a:endParaRPr kumimoji="0" lang="ru-RU" sz="1000" b="1" i="0" u="sng" strike="noStrike" kern="0" cap="none" spc="0" normalizeH="0" baseline="0" noProof="0" dirty="0">
                <a:ln>
                  <a:noFill/>
                </a:ln>
                <a:solidFill>
                  <a:srgbClr val="3E87BD">
                    <a:lumMod val="75000"/>
                  </a:srgbClr>
                </a:solidFill>
                <a:effectLst/>
                <a:uLnTx/>
                <a:uFillTx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2742" y="3805653"/>
              <a:ext cx="4233878" cy="270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1600" b="1">
                  <a:solidFill>
                    <a:schemeClr val="accent6">
                      <a:lumMod val="75000"/>
                    </a:schemeClr>
                  </a:solidFill>
                </a:defRPr>
              </a:lvl1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3</a:t>
              </a:r>
              <a:r>
                <a:rPr kumimoji="0" lang="ru-RU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. Цели </a:t>
              </a:r>
              <a:r>
                <a:rPr kumimoji="0" lang="ru-RU" sz="1000" b="1" i="0" u="sng" strike="noStrike" kern="0" cap="none" spc="0" normalizeH="0" baseline="0" noProof="0" dirty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и </a:t>
              </a:r>
              <a:r>
                <a:rPr kumimoji="0" lang="ru-RU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плановый эффект</a:t>
              </a:r>
              <a:endParaRPr kumimoji="0" lang="ru-RU" sz="1000" b="1" i="0" u="sng" strike="noStrike" kern="0" cap="none" spc="0" normalizeH="0" baseline="0" noProof="0" dirty="0">
                <a:ln>
                  <a:noFill/>
                </a:ln>
                <a:solidFill>
                  <a:srgbClr val="3E87BD">
                    <a:lumMod val="75000"/>
                  </a:srgbClr>
                </a:solidFill>
                <a:effectLst/>
                <a:uLnTx/>
                <a:uFillTx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680840" y="981541"/>
              <a:ext cx="4211640" cy="270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2</a:t>
              </a:r>
              <a:r>
                <a:rPr kumimoji="0" lang="ru-RU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. Обоснование выбора</a:t>
              </a:r>
              <a:endParaRPr kumimoji="0" lang="ru-RU" sz="1000" b="1" i="0" u="sng" strike="noStrike" kern="0" cap="none" spc="0" normalizeH="0" baseline="0" noProof="0" dirty="0">
                <a:ln>
                  <a:noFill/>
                </a:ln>
                <a:solidFill>
                  <a:srgbClr val="3E87BD">
                    <a:lumMod val="75000"/>
                  </a:srgbClr>
                </a:solidFill>
                <a:effectLst/>
                <a:uLnTx/>
                <a:uFillTx/>
              </a:endParaRPr>
            </a:p>
          </p:txBody>
        </p:sp>
        <p:sp>
          <p:nvSpPr>
            <p:cNvPr id="56" name="TextBox 65"/>
            <p:cNvSpPr txBox="1">
              <a:spLocks noChangeArrowheads="1"/>
            </p:cNvSpPr>
            <p:nvPr/>
          </p:nvSpPr>
          <p:spPr bwMode="auto">
            <a:xfrm>
              <a:off x="363823" y="2671395"/>
              <a:ext cx="3867988" cy="2769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1200" b="1" u="sng">
                  <a:solidFill>
                    <a:schemeClr val="accent6">
                      <a:lumMod val="75000"/>
                    </a:schemeClr>
                  </a:solidFill>
                </a:defRPr>
              </a:lvl1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Руководитель проекта</a:t>
              </a:r>
              <a:r>
                <a:rPr kumimoji="0" lang="en-US" altLang="ru-RU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:</a:t>
              </a:r>
              <a:r>
                <a:rPr kumimoji="0" lang="ru-RU" altLang="ru-RU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 </a:t>
              </a:r>
              <a:r>
                <a:rPr kumimoji="0" lang="ru-RU" alt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  Должность ФИО</a:t>
              </a:r>
              <a:endParaRPr kumimoji="0" lang="ru-RU" altLang="ru-RU" sz="1000" b="1" i="0" u="sng" strike="noStrike" kern="0" cap="none" spc="0" normalizeH="0" baseline="0" noProof="0" dirty="0">
                <a:ln>
                  <a:noFill/>
                </a:ln>
                <a:solidFill>
                  <a:srgbClr val="3E87BD">
                    <a:lumMod val="75000"/>
                  </a:srgbClr>
                </a:solidFill>
                <a:effectLst/>
                <a:uLnTx/>
                <a:uFillTx/>
              </a:endParaRPr>
            </a:p>
          </p:txBody>
        </p:sp>
        <p:sp>
          <p:nvSpPr>
            <p:cNvPr id="57" name="TextBox 65"/>
            <p:cNvSpPr txBox="1">
              <a:spLocks noChangeArrowheads="1"/>
            </p:cNvSpPr>
            <p:nvPr/>
          </p:nvSpPr>
          <p:spPr bwMode="auto">
            <a:xfrm>
              <a:off x="363823" y="1252384"/>
              <a:ext cx="4275209" cy="2708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1200" b="1" u="sng">
                  <a:solidFill>
                    <a:schemeClr val="accent6">
                      <a:lumMod val="75000"/>
                    </a:schemeClr>
                  </a:solidFill>
                </a:defRPr>
              </a:lvl1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Заказчики процесса</a:t>
              </a:r>
              <a:r>
                <a:rPr kumimoji="0" lang="en-US" altLang="ru-RU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:</a:t>
              </a:r>
              <a:r>
                <a:rPr kumimoji="0" lang="ru-RU" altLang="ru-RU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 </a:t>
              </a:r>
              <a:r>
                <a:rPr kumimoji="0" lang="ru-RU" altLang="ru-RU" sz="1000" b="0" i="0" u="none" strike="noStrike" kern="0" cap="none" spc="0" normalizeH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  </a:t>
              </a:r>
              <a:r>
                <a:rPr kumimoji="0" lang="ru-RU" alt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uLnTx/>
                  <a:uFillTx/>
                </a:rPr>
                <a:t>Должность ФИО</a:t>
              </a:r>
              <a:endParaRPr kumimoji="0" lang="ru-RU" altLang="ru-RU" sz="1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</a:endParaRPr>
            </a:p>
          </p:txBody>
        </p:sp>
        <p:sp>
          <p:nvSpPr>
            <p:cNvPr id="58" name="TextBox 65"/>
            <p:cNvSpPr txBox="1">
              <a:spLocks noChangeArrowheads="1"/>
            </p:cNvSpPr>
            <p:nvPr/>
          </p:nvSpPr>
          <p:spPr bwMode="auto">
            <a:xfrm>
              <a:off x="363823" y="2974772"/>
              <a:ext cx="3861789" cy="2708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800" b="1" u="sng">
                  <a:solidFill>
                    <a:schemeClr val="accent6">
                      <a:lumMod val="75000"/>
                    </a:schemeClr>
                  </a:solidFill>
                </a:defRPr>
              </a:lvl1pPr>
            </a:lstStyle>
            <a:p>
              <a:pPr marL="0" marR="0" lvl="0" indent="0" algn="l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Команда проекта</a:t>
              </a:r>
              <a:r>
                <a:rPr kumimoji="0" lang="en-US" altLang="ru-RU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:</a:t>
              </a:r>
              <a:r>
                <a:rPr kumimoji="0" lang="ru-RU" alt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   </a:t>
              </a:r>
              <a:r>
                <a:rPr kumimoji="0" lang="ru-RU" alt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ФИО</a:t>
              </a:r>
              <a:endParaRPr kumimoji="0" lang="ru-RU" altLang="ru-RU" sz="1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TextBox 65"/>
            <p:cNvSpPr txBox="1">
              <a:spLocks noChangeArrowheads="1"/>
            </p:cNvSpPr>
            <p:nvPr/>
          </p:nvSpPr>
          <p:spPr bwMode="auto">
            <a:xfrm>
              <a:off x="363823" y="2254690"/>
              <a:ext cx="3870642" cy="2708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1400" b="1" u="sng">
                  <a:solidFill>
                    <a:srgbClr val="3E87BD">
                      <a:lumMod val="75000"/>
                    </a:srgbClr>
                  </a:solidFill>
                </a:defRPr>
              </a:lvl1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000" b="1" i="0" u="sng" strike="noStrike" kern="0" cap="none" spc="0" normalizeH="0" baseline="0" noProof="0" dirty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Владелец процесса</a:t>
              </a:r>
              <a:r>
                <a:rPr kumimoji="0" lang="en-US" altLang="ru-RU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:</a:t>
              </a:r>
              <a:r>
                <a:rPr kumimoji="0" lang="ru-RU" alt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  </a:t>
              </a:r>
              <a:r>
                <a:rPr kumimoji="0" lang="ru-RU" alt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Должность ФИО   </a:t>
              </a:r>
              <a:endParaRPr kumimoji="0" lang="ru-RU" altLang="ru-RU" sz="1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401340" y="4468180"/>
              <a:ext cx="4249617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414142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414142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414142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TextBox 65"/>
            <p:cNvSpPr txBox="1">
              <a:spLocks noChangeArrowheads="1"/>
            </p:cNvSpPr>
            <p:nvPr/>
          </p:nvSpPr>
          <p:spPr bwMode="auto">
            <a:xfrm>
              <a:off x="383793" y="1562232"/>
              <a:ext cx="4005488" cy="2708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1200" b="1" u="sng">
                  <a:solidFill>
                    <a:schemeClr val="accent6">
                      <a:lumMod val="75000"/>
                    </a:schemeClr>
                  </a:solidFill>
                </a:defRPr>
              </a:lvl1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Периметр проекта</a:t>
              </a:r>
              <a:endParaRPr kumimoji="0" lang="ru-RU" altLang="ru-RU" sz="1000" b="0" i="0" u="none" strike="noStrike" kern="0" cap="none" spc="0" normalizeH="0" baseline="0" noProof="0" dirty="0">
                <a:ln>
                  <a:noFill/>
                </a:ln>
                <a:solidFill>
                  <a:srgbClr val="414142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TextBox 14"/>
            <p:cNvSpPr txBox="1">
              <a:spLocks noChangeArrowheads="1"/>
            </p:cNvSpPr>
            <p:nvPr/>
          </p:nvSpPr>
          <p:spPr bwMode="auto">
            <a:xfrm>
              <a:off x="4498585" y="1172895"/>
              <a:ext cx="4527278" cy="5247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eaLnBrk="1" hangingPunct="1">
                <a:spcBef>
                  <a:spcPts val="300"/>
                </a:spcBef>
                <a:spcAft>
                  <a:spcPts val="300"/>
                </a:spcAft>
                <a:defRPr sz="1400">
                  <a:solidFill>
                    <a:srgbClr val="414142"/>
                  </a:solidFill>
                </a:defRPr>
              </a:lvl1pPr>
            </a:lstStyle>
            <a:p>
              <a:pPr marL="228600" marR="0" lvl="0" indent="-228600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Ключевой риск: </a:t>
              </a:r>
            </a:p>
            <a:p>
              <a:pPr marR="0" lvl="0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tabLst/>
                <a:defRPr/>
              </a:pP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414142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29497" y="981541"/>
              <a:ext cx="4211640" cy="270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1" u="sng" kern="0" dirty="0">
                  <a:solidFill>
                    <a:srgbClr val="3E87BD">
                      <a:lumMod val="75000"/>
                    </a:srgbClr>
                  </a:solidFill>
                </a:rPr>
                <a:t>1</a:t>
              </a:r>
              <a:r>
                <a:rPr kumimoji="0" lang="ru-RU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. Вовлеченные лица и рамки</a:t>
              </a:r>
              <a:r>
                <a:rPr kumimoji="0" lang="ru-RU" sz="1000" b="1" i="0" u="sng" strike="noStrike" kern="0" cap="none" spc="0" normalizeH="0" noProof="0" dirty="0" smtClean="0">
                  <a:ln>
                    <a:noFill/>
                  </a:ln>
                  <a:solidFill>
                    <a:srgbClr val="3E87BD">
                      <a:lumMod val="75000"/>
                    </a:srgbClr>
                  </a:solidFill>
                  <a:effectLst/>
                  <a:uLnTx/>
                  <a:uFillTx/>
                </a:rPr>
                <a:t> проекта</a:t>
              </a:r>
              <a:endParaRPr kumimoji="0" lang="ru-RU" sz="1000" b="1" i="0" u="sng" strike="noStrike" kern="0" cap="none" spc="0" normalizeH="0" baseline="0" noProof="0" dirty="0">
                <a:ln>
                  <a:noFill/>
                </a:ln>
                <a:solidFill>
                  <a:srgbClr val="3E87BD">
                    <a:lumMod val="75000"/>
                  </a:srgbClr>
                </a:solidFill>
                <a:effectLst/>
                <a:uLnTx/>
                <a:uFillTx/>
              </a:endParaRPr>
            </a:p>
          </p:txBody>
        </p:sp>
      </p:grpSp>
      <p:sp>
        <p:nvSpPr>
          <p:cNvPr id="82" name="Rectangle 6"/>
          <p:cNvSpPr txBox="1"/>
          <p:nvPr/>
        </p:nvSpPr>
        <p:spPr>
          <a:xfrm>
            <a:off x="5806412" y="4004603"/>
            <a:ext cx="83607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0"/>
            <a:endParaRPr lang="ru-RU" altLang="ru-RU" sz="1000" kern="0" dirty="0">
              <a:solidFill>
                <a:srgbClr val="414142"/>
              </a:solidFill>
            </a:endParaRPr>
          </a:p>
        </p:txBody>
      </p:sp>
      <p:sp>
        <p:nvSpPr>
          <p:cNvPr id="94" name="Rectangle 6"/>
          <p:cNvSpPr txBox="1"/>
          <p:nvPr/>
        </p:nvSpPr>
        <p:spPr>
          <a:xfrm>
            <a:off x="7017032" y="4186187"/>
            <a:ext cx="176219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0" defTabSz="914400">
              <a:spcBef>
                <a:spcPts val="300"/>
              </a:spcBef>
              <a:spcAft>
                <a:spcPts val="300"/>
              </a:spcAft>
              <a:buClrTx/>
              <a:defRPr/>
            </a:pPr>
            <a:endParaRPr lang="ru-RU" altLang="ru-RU" sz="1000" kern="0" dirty="0">
              <a:solidFill>
                <a:srgbClr val="414142"/>
              </a:solidFill>
            </a:endParaRPr>
          </a:p>
        </p:txBody>
      </p:sp>
      <p:sp>
        <p:nvSpPr>
          <p:cNvPr id="95" name="Rectangle 6"/>
          <p:cNvSpPr txBox="1"/>
          <p:nvPr/>
        </p:nvSpPr>
        <p:spPr>
          <a:xfrm>
            <a:off x="7297592" y="4368819"/>
            <a:ext cx="158807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914400" eaLnBrk="1" hangingPunct="1">
              <a:spcBef>
                <a:spcPts val="300"/>
              </a:spcBef>
              <a:spcAft>
                <a:spcPts val="300"/>
              </a:spcAft>
              <a:buClrTx/>
              <a:defRPr sz="1000" kern="0">
                <a:solidFill>
                  <a:srgbClr val="414142"/>
                </a:solidFill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0"/>
            <a:endParaRPr lang="ru-RU" altLang="ru-RU" dirty="0"/>
          </a:p>
        </p:txBody>
      </p:sp>
      <p:sp>
        <p:nvSpPr>
          <p:cNvPr id="96" name="Rectangle 6"/>
          <p:cNvSpPr txBox="1"/>
          <p:nvPr/>
        </p:nvSpPr>
        <p:spPr>
          <a:xfrm>
            <a:off x="7276326" y="4729055"/>
            <a:ext cx="1481451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914400" eaLnBrk="1" hangingPunct="1">
              <a:spcBef>
                <a:spcPts val="300"/>
              </a:spcBef>
              <a:spcAft>
                <a:spcPts val="300"/>
              </a:spcAft>
              <a:buClrTx/>
              <a:defRPr sz="1000" kern="0">
                <a:solidFill>
                  <a:srgbClr val="414142"/>
                </a:solidFill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endParaRPr lang="ru-RU" altLang="ru-RU" dirty="0"/>
          </a:p>
        </p:txBody>
      </p:sp>
      <p:sp>
        <p:nvSpPr>
          <p:cNvPr id="97" name="Rectangle 6"/>
          <p:cNvSpPr txBox="1"/>
          <p:nvPr/>
        </p:nvSpPr>
        <p:spPr>
          <a:xfrm>
            <a:off x="6186648" y="4919143"/>
            <a:ext cx="159883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914400" eaLnBrk="1" hangingPunct="1">
              <a:spcBef>
                <a:spcPts val="300"/>
              </a:spcBef>
              <a:spcAft>
                <a:spcPts val="300"/>
              </a:spcAft>
              <a:buClrTx/>
              <a:defRPr sz="1000" kern="0">
                <a:solidFill>
                  <a:srgbClr val="414142"/>
                </a:solidFill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0"/>
            <a:endParaRPr lang="ru-RU" altLang="ru-RU" dirty="0">
              <a:solidFill>
                <a:srgbClr val="363637"/>
              </a:solidFill>
            </a:endParaRPr>
          </a:p>
        </p:txBody>
      </p:sp>
      <p:sp>
        <p:nvSpPr>
          <p:cNvPr id="98" name="Rectangle 6"/>
          <p:cNvSpPr txBox="1"/>
          <p:nvPr/>
        </p:nvSpPr>
        <p:spPr>
          <a:xfrm>
            <a:off x="6950241" y="4563751"/>
            <a:ext cx="206368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914400" eaLnBrk="1" hangingPunct="1">
              <a:spcBef>
                <a:spcPts val="300"/>
              </a:spcBef>
              <a:spcAft>
                <a:spcPts val="300"/>
              </a:spcAft>
              <a:buClrTx/>
              <a:defRPr sz="1000" kern="0">
                <a:solidFill>
                  <a:srgbClr val="414142"/>
                </a:solidFill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0"/>
            <a:endParaRPr lang="ru-RU" altLang="ru-RU" dirty="0"/>
          </a:p>
        </p:txBody>
      </p:sp>
      <p:sp>
        <p:nvSpPr>
          <p:cNvPr id="116" name="Rectangle 6"/>
          <p:cNvSpPr txBox="1"/>
          <p:nvPr/>
        </p:nvSpPr>
        <p:spPr>
          <a:xfrm>
            <a:off x="7769562" y="5104307"/>
            <a:ext cx="83607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0"/>
            <a:endParaRPr lang="ru-RU" altLang="ru-RU" sz="1000" kern="0" dirty="0">
              <a:solidFill>
                <a:srgbClr val="414142"/>
              </a:solidFill>
            </a:endParaRPr>
          </a:p>
        </p:txBody>
      </p:sp>
      <p:sp>
        <p:nvSpPr>
          <p:cNvPr id="117" name="Rectangle 6"/>
          <p:cNvSpPr txBox="1"/>
          <p:nvPr/>
        </p:nvSpPr>
        <p:spPr>
          <a:xfrm>
            <a:off x="6568024" y="5657531"/>
            <a:ext cx="83607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0"/>
            <a:endParaRPr lang="ru-RU" altLang="ru-RU" sz="1000" kern="0" dirty="0">
              <a:solidFill>
                <a:srgbClr val="414142"/>
              </a:solidFill>
            </a:endParaRPr>
          </a:p>
        </p:txBody>
      </p:sp>
      <p:sp>
        <p:nvSpPr>
          <p:cNvPr id="118" name="Rectangle 6"/>
          <p:cNvSpPr txBox="1"/>
          <p:nvPr/>
        </p:nvSpPr>
        <p:spPr>
          <a:xfrm>
            <a:off x="6843049" y="5466247"/>
            <a:ext cx="1481451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914400" eaLnBrk="1" hangingPunct="1">
              <a:spcBef>
                <a:spcPts val="300"/>
              </a:spcBef>
              <a:spcAft>
                <a:spcPts val="300"/>
              </a:spcAft>
              <a:buClrTx/>
              <a:defRPr sz="1000" kern="0">
                <a:solidFill>
                  <a:srgbClr val="414142"/>
                </a:solidFill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endParaRPr lang="ru-RU" altLang="ru-RU" dirty="0"/>
          </a:p>
        </p:txBody>
      </p:sp>
      <p:sp>
        <p:nvSpPr>
          <p:cNvPr id="119" name="Rectangle 6"/>
          <p:cNvSpPr txBox="1"/>
          <p:nvPr/>
        </p:nvSpPr>
        <p:spPr>
          <a:xfrm>
            <a:off x="7689316" y="5291093"/>
            <a:ext cx="137777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914400" eaLnBrk="1" hangingPunct="1">
              <a:spcBef>
                <a:spcPts val="300"/>
              </a:spcBef>
              <a:spcAft>
                <a:spcPts val="300"/>
              </a:spcAft>
              <a:buClrTx/>
              <a:defRPr sz="1000" kern="0">
                <a:solidFill>
                  <a:srgbClr val="414142"/>
                </a:solidFill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endParaRPr lang="ru-RU" altLang="ru-RU" dirty="0"/>
          </a:p>
        </p:txBody>
      </p:sp>
      <p:graphicFrame>
        <p:nvGraphicFramePr>
          <p:cNvPr id="120" name="Таблица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35635519"/>
              </p:ext>
            </p:extLst>
          </p:nvPr>
        </p:nvGraphicFramePr>
        <p:xfrm>
          <a:off x="229411" y="3736770"/>
          <a:ext cx="4065187" cy="2009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792"/>
                <a:gridCol w="956930"/>
                <a:gridCol w="894465"/>
              </a:tblGrid>
              <a:tr h="384991"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Наименование </a:t>
                      </a:r>
                    </a:p>
                    <a:p>
                      <a:pPr algn="l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цели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Текущий</a:t>
                      </a:r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1" u="sng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показатель</a:t>
                      </a:r>
                      <a:endParaRPr lang="ru-RU" sz="1000" b="1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Целевой </a:t>
                      </a:r>
                      <a:r>
                        <a:rPr lang="ru-RU" sz="10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показатель</a:t>
                      </a:r>
                      <a:endParaRPr lang="ru-RU" sz="1000" b="1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6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Сокращение ВПП*</a:t>
                      </a:r>
                      <a:r>
                        <a:rPr lang="ru-RU" sz="1000" b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(времени протекания процесса)</a:t>
                      </a:r>
                      <a:endParaRPr lang="ru-RU" sz="10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рабочих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дней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 рабочих дня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49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000" b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Сокращение запасов * (сырье, НЗП, ГП)</a:t>
                      </a:r>
                      <a:endParaRPr lang="ru-RU" sz="10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30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Повышение качества *(уровень брака/доработок/</a:t>
                      </a:r>
                      <a:r>
                        <a:rPr lang="ru-RU" sz="1000" b="0" kern="1200" noProof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несоотвествий</a:t>
                      </a: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 т.п.)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08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Экономический эффект**,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426614" y="2432128"/>
            <a:ext cx="4479925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b="1" dirty="0" smtClean="0"/>
              <a:t> </a:t>
            </a:r>
            <a:r>
              <a:rPr lang="ru-RU" sz="1100" b="1" dirty="0"/>
              <a:t>Проект влияет на достижение бизнес-цели предприятия </a:t>
            </a:r>
            <a:r>
              <a:rPr lang="ru-RU" sz="1100" dirty="0"/>
              <a:t>– </a:t>
            </a:r>
            <a:r>
              <a:rPr lang="ru-RU" sz="1100" dirty="0" smtClean="0"/>
              <a:t>«название» </a:t>
            </a:r>
            <a:r>
              <a:rPr lang="ru-RU" sz="1100" dirty="0"/>
              <a:t>«количество» </a:t>
            </a:r>
            <a:r>
              <a:rPr lang="ru-RU" sz="1100" dirty="0" smtClean="0"/>
              <a:t>%.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1100" dirty="0"/>
              <a:t> Проект влияет на </a:t>
            </a:r>
            <a:r>
              <a:rPr lang="ru-RU" sz="1100" dirty="0" smtClean="0"/>
              <a:t>снижении </a:t>
            </a:r>
            <a:r>
              <a:rPr lang="ru-RU" sz="1100" dirty="0"/>
              <a:t>запасов и ВПП в потоке </a:t>
            </a:r>
            <a:r>
              <a:rPr lang="ru-RU" sz="1100" dirty="0" smtClean="0"/>
              <a:t> </a:t>
            </a:r>
            <a:r>
              <a:rPr lang="ru-RU" sz="1100" dirty="0"/>
              <a:t>– </a:t>
            </a:r>
            <a:r>
              <a:rPr lang="ru-RU" sz="1100" dirty="0" smtClean="0"/>
              <a:t> на </a:t>
            </a:r>
            <a:r>
              <a:rPr lang="ru-RU" sz="1100" dirty="0"/>
              <a:t>«количество» </a:t>
            </a:r>
            <a:r>
              <a:rPr lang="ru-RU" sz="1100" dirty="0" smtClean="0"/>
              <a:t>%.</a:t>
            </a:r>
          </a:p>
        </p:txBody>
      </p:sp>
      <p:graphicFrame>
        <p:nvGraphicFramePr>
          <p:cNvPr id="61" name="Таблица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8218468"/>
              </p:ext>
            </p:extLst>
          </p:nvPr>
        </p:nvGraphicFramePr>
        <p:xfrm>
          <a:off x="4433954" y="3730560"/>
          <a:ext cx="4351345" cy="2346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0098"/>
                <a:gridCol w="935834"/>
                <a:gridCol w="815413"/>
              </a:tblGrid>
              <a:tr h="154257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Ключевое событие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начало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окончание</a:t>
                      </a:r>
                      <a:endParaRPr lang="ru-RU" sz="800" dirty="0"/>
                    </a:p>
                  </a:txBody>
                  <a:tcPr/>
                </a:tc>
              </a:tr>
              <a:tr h="154257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1. Старт проекта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01.08.2017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</a:tr>
              <a:tr h="154257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2. Диагностика и целевое состояние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01.08.2017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01.10.2017</a:t>
                      </a:r>
                      <a:endParaRPr lang="ru-RU" sz="800" dirty="0"/>
                    </a:p>
                  </a:txBody>
                  <a:tcPr/>
                </a:tc>
              </a:tr>
              <a:tr h="154257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2.1 Разработка текущей карты процесса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01.08.2017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20.08.2017</a:t>
                      </a:r>
                      <a:endParaRPr lang="ru-RU" sz="800" dirty="0"/>
                    </a:p>
                  </a:txBody>
                  <a:tcPr/>
                </a:tc>
              </a:tr>
              <a:tr h="154257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2.2</a:t>
                      </a:r>
                      <a:r>
                        <a:rPr lang="ru-RU" sz="800" baseline="0" dirty="0" smtClean="0"/>
                        <a:t> Производственный анализ №1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10.08.2017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10.09.2017</a:t>
                      </a:r>
                      <a:endParaRPr lang="ru-RU" sz="800" dirty="0"/>
                    </a:p>
                  </a:txBody>
                  <a:tcPr/>
                </a:tc>
              </a:tr>
              <a:tr h="154257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2.3 Разработка</a:t>
                      </a:r>
                      <a:r>
                        <a:rPr lang="ru-RU" sz="800" baseline="0" dirty="0" smtClean="0"/>
                        <a:t> целевой карты процесса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16.09.2017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01.10.2017</a:t>
                      </a:r>
                      <a:endParaRPr lang="ru-RU" sz="800" dirty="0"/>
                    </a:p>
                  </a:txBody>
                  <a:tcPr/>
                </a:tc>
              </a:tr>
              <a:tr h="154257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3. Внедрение улучшений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01.10.2017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01.12.2017</a:t>
                      </a:r>
                      <a:endParaRPr lang="ru-RU" sz="800" dirty="0"/>
                    </a:p>
                  </a:txBody>
                  <a:tcPr/>
                </a:tc>
              </a:tr>
              <a:tr h="154257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3.1 Совещание по защите подходов внедрения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01.10.2017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</a:tr>
              <a:tr h="154257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4. Закрепление результатов и закрытие проекта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20.11.2017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28.12.2017</a:t>
                      </a:r>
                      <a:endParaRPr lang="ru-RU" sz="800" dirty="0"/>
                    </a:p>
                  </a:txBody>
                  <a:tcPr/>
                </a:tc>
              </a:tr>
              <a:tr h="154257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4.1 Производственный анализ №2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20.11.2017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15.12.2017</a:t>
                      </a:r>
                      <a:endParaRPr lang="ru-RU" sz="800" dirty="0"/>
                    </a:p>
                  </a:txBody>
                  <a:tcPr/>
                </a:tc>
              </a:tr>
              <a:tr h="154257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4.2 Завершающее совещание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28.12.2017</a:t>
                      </a:r>
                      <a:endParaRPr lang="ru-RU" sz="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4" name="Straight Connector 36"/>
          <p:cNvCxnSpPr/>
          <p:nvPr/>
        </p:nvCxnSpPr>
        <p:spPr bwMode="gray">
          <a:xfrm>
            <a:off x="11623692" y="8375482"/>
            <a:ext cx="76200" cy="0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36"/>
          <p:cNvCxnSpPr/>
          <p:nvPr/>
        </p:nvCxnSpPr>
        <p:spPr bwMode="gray">
          <a:xfrm>
            <a:off x="11776092" y="8527882"/>
            <a:ext cx="76200" cy="0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295842" y="1785276"/>
            <a:ext cx="4005488" cy="24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200" b="1" u="sng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1" i="0" u="sng" strike="noStrike" kern="0" cap="none" spc="0" normalizeH="0" baseline="0" noProof="0" dirty="0" smtClean="0">
                <a:ln>
                  <a:noFill/>
                </a:ln>
                <a:solidFill>
                  <a:srgbClr val="3E87BD">
                    <a:lumMod val="75000"/>
                  </a:srgbClr>
                </a:solidFill>
                <a:effectLst/>
                <a:uLnTx/>
                <a:uFillTx/>
              </a:rPr>
              <a:t>Границы процесса</a:t>
            </a:r>
            <a:endParaRPr kumimoji="0" lang="ru-RU" altLang="ru-RU" sz="1000" b="0" i="0" u="none" strike="noStrike" kern="0" cap="none" spc="0" normalizeH="0" baseline="0" noProof="0" dirty="0">
              <a:ln>
                <a:noFill/>
              </a:ln>
              <a:solidFill>
                <a:srgbClr val="414142"/>
              </a:solidFill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5842" y="5620135"/>
            <a:ext cx="3990409" cy="457385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 smtClean="0">
                <a:solidFill>
                  <a:schemeClr val="tx1"/>
                </a:solidFill>
              </a:rPr>
              <a:t>* Согласно приложения 5 протокола УС от 01.04.2017 №1-1/14-Пр </a:t>
            </a:r>
            <a:r>
              <a:rPr lang="ru-RU" sz="900" smtClean="0">
                <a:solidFill>
                  <a:schemeClr val="tx1"/>
                </a:solidFill>
              </a:rPr>
              <a:t>являются обязательными</a:t>
            </a:r>
          </a:p>
          <a:p>
            <a:r>
              <a:rPr lang="ru-RU" sz="900" dirty="0" smtClean="0">
                <a:solidFill>
                  <a:schemeClr val="tx1"/>
                </a:solidFill>
              </a:rPr>
              <a:t>** Показатель указывается при наличии экономического эффекта</a:t>
            </a:r>
          </a:p>
        </p:txBody>
      </p:sp>
    </p:spTree>
    <p:extLst>
      <p:ext uri="{BB962C8B-B14F-4D97-AF65-F5344CB8AC3E}">
        <p14:creationId xmlns:p14="http://schemas.microsoft.com/office/powerpoint/2010/main" xmlns="" val="352333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" name="Object 243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6169458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43203" name="think-cell Slide" r:id="rId3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900" y="184245"/>
            <a:ext cx="6681176" cy="5847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 smtClean="0"/>
              <a:t>Заинтересованные стороны и рабочая группа по проекту "…"</a:t>
            </a:r>
            <a:endParaRPr lang="ru-RU" dirty="0"/>
          </a:p>
        </p:txBody>
      </p:sp>
      <p:sp>
        <p:nvSpPr>
          <p:cNvPr id="68" name="Rectangle 67"/>
          <p:cNvSpPr>
            <a:spLocks/>
          </p:cNvSpPr>
          <p:nvPr/>
        </p:nvSpPr>
        <p:spPr>
          <a:xfrm>
            <a:off x="128588" y="994713"/>
            <a:ext cx="8704262" cy="524397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cxnSp>
        <p:nvCxnSpPr>
          <p:cNvPr id="65" name="AutoShape 249"/>
          <p:cNvCxnSpPr>
            <a:cxnSpLocks noChangeShapeType="1"/>
            <a:stCxn id="66" idx="4"/>
            <a:endCxn id="66" idx="6"/>
          </p:cNvCxnSpPr>
          <p:nvPr/>
        </p:nvCxnSpPr>
        <p:spPr bwMode="auto">
          <a:xfrm>
            <a:off x="256584" y="1209018"/>
            <a:ext cx="8448270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AutoShape 249"/>
          <p:cNvCxnSpPr>
            <a:cxnSpLocks noChangeShapeType="1"/>
            <a:stCxn id="71" idx="4"/>
            <a:endCxn id="71" idx="6"/>
          </p:cNvCxnSpPr>
          <p:nvPr/>
        </p:nvCxnSpPr>
        <p:spPr bwMode="auto">
          <a:xfrm>
            <a:off x="256584" y="2372817"/>
            <a:ext cx="8448270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AutoShape 249"/>
          <p:cNvCxnSpPr>
            <a:cxnSpLocks noChangeShapeType="1"/>
            <a:stCxn id="74" idx="4"/>
            <a:endCxn id="74" idx="6"/>
          </p:cNvCxnSpPr>
          <p:nvPr/>
        </p:nvCxnSpPr>
        <p:spPr bwMode="auto">
          <a:xfrm>
            <a:off x="256584" y="3827680"/>
            <a:ext cx="8448270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AutoShape 250"/>
          <p:cNvSpPr>
            <a:spLocks noChangeArrowheads="1"/>
          </p:cNvSpPr>
          <p:nvPr/>
        </p:nvSpPr>
        <p:spPr bwMode="auto">
          <a:xfrm>
            <a:off x="256584" y="1035980"/>
            <a:ext cx="8448270" cy="173038"/>
          </a:xfrm>
          <a:prstGeom prst="leftRightArrow">
            <a:avLst>
              <a:gd name="adj1" fmla="val 100000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  <a:extLst/>
        </p:spPr>
        <p:txBody>
          <a:bodyPr lIns="0" tIns="0" rIns="0" bIns="18288" anchor="b">
            <a:spAutoFit/>
          </a:bodyPr>
          <a:lstStyle/>
          <a:p>
            <a:pPr indent="117475"/>
            <a:r>
              <a:rPr lang="ru-RU" sz="1000" b="1" dirty="0"/>
              <a:t>Руководство проекта </a:t>
            </a:r>
            <a:r>
              <a:rPr lang="ru-RU" sz="1000" b="1" dirty="0" smtClean="0"/>
              <a:t>(непосредственно </a:t>
            </a:r>
            <a:r>
              <a:rPr lang="ru-RU" sz="1000" b="1" dirty="0"/>
              <a:t>отвечающие за результат проекта, принимающие основные решения)</a:t>
            </a:r>
          </a:p>
        </p:txBody>
      </p:sp>
      <p:sp>
        <p:nvSpPr>
          <p:cNvPr id="71" name="AutoShape 250"/>
          <p:cNvSpPr>
            <a:spLocks noChangeArrowheads="1"/>
          </p:cNvSpPr>
          <p:nvPr/>
        </p:nvSpPr>
        <p:spPr bwMode="auto">
          <a:xfrm>
            <a:off x="256584" y="2199779"/>
            <a:ext cx="8448270" cy="173038"/>
          </a:xfrm>
          <a:prstGeom prst="leftRightArrow">
            <a:avLst>
              <a:gd name="adj1" fmla="val 100000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  <a:extLst/>
        </p:spPr>
        <p:txBody>
          <a:bodyPr lIns="0" tIns="0" rIns="0" bIns="18288" anchor="b">
            <a:spAutoFit/>
          </a:bodyPr>
          <a:lstStyle/>
          <a:p>
            <a:pPr indent="117475"/>
            <a:r>
              <a:rPr lang="ru-RU" sz="1000" b="1" dirty="0" smtClean="0"/>
              <a:t>Рабочая группа (непосредственно </a:t>
            </a:r>
            <a:r>
              <a:rPr lang="ru-RU" sz="1000" b="1" dirty="0"/>
              <a:t>вовлеченные в работу)</a:t>
            </a:r>
          </a:p>
        </p:txBody>
      </p:sp>
      <p:sp>
        <p:nvSpPr>
          <p:cNvPr id="74" name="AutoShape 250"/>
          <p:cNvSpPr>
            <a:spLocks noChangeArrowheads="1"/>
          </p:cNvSpPr>
          <p:nvPr/>
        </p:nvSpPr>
        <p:spPr bwMode="auto">
          <a:xfrm>
            <a:off x="256584" y="3654642"/>
            <a:ext cx="8448270" cy="173038"/>
          </a:xfrm>
          <a:prstGeom prst="leftRightArrow">
            <a:avLst>
              <a:gd name="adj1" fmla="val 100000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  <a:extLst/>
        </p:spPr>
        <p:txBody>
          <a:bodyPr lIns="0" tIns="0" rIns="0" bIns="18288" anchor="b">
            <a:spAutoFit/>
          </a:bodyPr>
          <a:lstStyle/>
          <a:p>
            <a:pPr indent="117475"/>
            <a:r>
              <a:rPr lang="ru-RU" sz="1000" b="1" dirty="0" smtClean="0"/>
              <a:t>Расширенная рабочая группа (постоянное </a:t>
            </a:r>
            <a:r>
              <a:rPr lang="ru-RU" sz="1000" b="1" dirty="0"/>
              <a:t>участие во встречах/обсуждениях, либо точечная коммуникация)</a:t>
            </a:r>
          </a:p>
        </p:txBody>
      </p:sp>
      <p:sp>
        <p:nvSpPr>
          <p:cNvPr id="53" name="Rectangle 53"/>
          <p:cNvSpPr txBox="1"/>
          <p:nvPr/>
        </p:nvSpPr>
        <p:spPr>
          <a:xfrm>
            <a:off x="1271350" y="3926672"/>
            <a:ext cx="1461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000" b="1" dirty="0" smtClean="0"/>
              <a:t>ФИО</a:t>
            </a:r>
          </a:p>
          <a:p>
            <a:r>
              <a:rPr lang="ru-RU" sz="1000" dirty="0" smtClean="0"/>
              <a:t>&lt;Должность&gt;</a:t>
            </a:r>
            <a:endParaRPr lang="en-US" sz="1000" dirty="0"/>
          </a:p>
        </p:txBody>
      </p:sp>
      <p:sp>
        <p:nvSpPr>
          <p:cNvPr id="165" name="Rectangle 165"/>
          <p:cNvSpPr txBox="1"/>
          <p:nvPr/>
        </p:nvSpPr>
        <p:spPr>
          <a:xfrm>
            <a:off x="256584" y="4581639"/>
            <a:ext cx="24759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000" dirty="0" smtClean="0"/>
              <a:t>Роль/Зона ответственности</a:t>
            </a:r>
          </a:p>
          <a:p>
            <a:pPr lvl="1"/>
            <a:r>
              <a:rPr lang="en-US" sz="1000" dirty="0" smtClean="0"/>
              <a:t>…</a:t>
            </a:r>
            <a:endParaRPr lang="en-US" sz="1000" dirty="0"/>
          </a:p>
        </p:txBody>
      </p:sp>
      <p:sp>
        <p:nvSpPr>
          <p:cNvPr id="145" name="Rectangle 53"/>
          <p:cNvSpPr txBox="1"/>
          <p:nvPr/>
        </p:nvSpPr>
        <p:spPr>
          <a:xfrm>
            <a:off x="4257487" y="3926672"/>
            <a:ext cx="1461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000" b="1" dirty="0" smtClean="0"/>
              <a:t>ФИО</a:t>
            </a:r>
          </a:p>
          <a:p>
            <a:r>
              <a:rPr lang="ru-RU" sz="1000" dirty="0" smtClean="0"/>
              <a:t>&lt;Должность&gt;</a:t>
            </a:r>
            <a:endParaRPr lang="en-US" sz="1000" dirty="0"/>
          </a:p>
        </p:txBody>
      </p:sp>
      <p:sp>
        <p:nvSpPr>
          <p:cNvPr id="146" name="Rectangle 165"/>
          <p:cNvSpPr txBox="1"/>
          <p:nvPr/>
        </p:nvSpPr>
        <p:spPr>
          <a:xfrm>
            <a:off x="3242721" y="4581639"/>
            <a:ext cx="24759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000" dirty="0" smtClean="0"/>
              <a:t>Роль/Зона ответственности</a:t>
            </a:r>
          </a:p>
          <a:p>
            <a:pPr lvl="1"/>
            <a:r>
              <a:rPr lang="en-US" sz="1000" dirty="0" smtClean="0"/>
              <a:t>…</a:t>
            </a:r>
            <a:endParaRPr lang="en-US" sz="1000" dirty="0"/>
          </a:p>
        </p:txBody>
      </p:sp>
      <p:sp>
        <p:nvSpPr>
          <p:cNvPr id="149" name="Rectangle 53"/>
          <p:cNvSpPr txBox="1"/>
          <p:nvPr/>
        </p:nvSpPr>
        <p:spPr>
          <a:xfrm>
            <a:off x="7243624" y="3926672"/>
            <a:ext cx="1461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000" b="1" dirty="0" smtClean="0"/>
              <a:t>ФИО</a:t>
            </a:r>
          </a:p>
          <a:p>
            <a:r>
              <a:rPr lang="ru-RU" sz="1000" dirty="0" smtClean="0"/>
              <a:t>&lt;Должность&gt;</a:t>
            </a:r>
            <a:endParaRPr lang="en-US" sz="1000" dirty="0"/>
          </a:p>
        </p:txBody>
      </p:sp>
      <p:sp>
        <p:nvSpPr>
          <p:cNvPr id="150" name="Rectangle 165"/>
          <p:cNvSpPr txBox="1"/>
          <p:nvPr/>
        </p:nvSpPr>
        <p:spPr>
          <a:xfrm>
            <a:off x="6228858" y="4581639"/>
            <a:ext cx="24759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000" dirty="0"/>
              <a:t>Роль/Зона ответственности</a:t>
            </a:r>
          </a:p>
          <a:p>
            <a:pPr lvl="1"/>
            <a:r>
              <a:rPr lang="en-US" sz="1000" dirty="0"/>
              <a:t>…</a:t>
            </a:r>
          </a:p>
        </p:txBody>
      </p:sp>
      <p:sp>
        <p:nvSpPr>
          <p:cNvPr id="214" name="Rectangle 53"/>
          <p:cNvSpPr txBox="1"/>
          <p:nvPr/>
        </p:nvSpPr>
        <p:spPr>
          <a:xfrm>
            <a:off x="4257487" y="1308010"/>
            <a:ext cx="14612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000" b="1" dirty="0"/>
              <a:t>Соломон Н.И</a:t>
            </a:r>
            <a:r>
              <a:rPr lang="ru-RU" sz="1000" b="1" dirty="0" smtClean="0"/>
              <a:t>.</a:t>
            </a:r>
            <a:endParaRPr lang="ru-RU" sz="1000" b="1" dirty="0"/>
          </a:p>
          <a:p>
            <a:r>
              <a:rPr lang="ru-RU" sz="1000" dirty="0"/>
              <a:t>Первый заместитель генерального директора</a:t>
            </a:r>
            <a:endParaRPr lang="en-US" sz="1000" dirty="0"/>
          </a:p>
        </p:txBody>
      </p:sp>
      <p:sp>
        <p:nvSpPr>
          <p:cNvPr id="215" name="Rectangle 165"/>
          <p:cNvSpPr txBox="1"/>
          <p:nvPr/>
        </p:nvSpPr>
        <p:spPr>
          <a:xfrm>
            <a:off x="3242721" y="1941711"/>
            <a:ext cx="247599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000" dirty="0"/>
              <a:t>Руководитель проекта</a:t>
            </a:r>
            <a:endParaRPr lang="en-US" sz="1000" dirty="0"/>
          </a:p>
        </p:txBody>
      </p:sp>
      <p:sp>
        <p:nvSpPr>
          <p:cNvPr id="218" name="Rectangle 53"/>
          <p:cNvSpPr txBox="1"/>
          <p:nvPr/>
        </p:nvSpPr>
        <p:spPr>
          <a:xfrm>
            <a:off x="1271350" y="1308010"/>
            <a:ext cx="14612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000" b="1" dirty="0"/>
              <a:t>Павлов Д.В</a:t>
            </a:r>
            <a:r>
              <a:rPr lang="ru-RU" sz="1000" dirty="0" smtClean="0"/>
              <a:t>.</a:t>
            </a:r>
            <a:endParaRPr lang="ru-RU" sz="1000" dirty="0"/>
          </a:p>
          <a:p>
            <a:r>
              <a:rPr lang="ru-RU" sz="1000" dirty="0"/>
              <a:t>Директор департамента технического контроля</a:t>
            </a:r>
            <a:endParaRPr lang="en-US" sz="1000" dirty="0"/>
          </a:p>
        </p:txBody>
      </p:sp>
      <p:sp>
        <p:nvSpPr>
          <p:cNvPr id="219" name="Rectangle 165"/>
          <p:cNvSpPr txBox="1"/>
          <p:nvPr/>
        </p:nvSpPr>
        <p:spPr>
          <a:xfrm>
            <a:off x="256584" y="1941711"/>
            <a:ext cx="247599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000" dirty="0"/>
              <a:t>Владелец процесса</a:t>
            </a:r>
            <a:endParaRPr lang="en-US" sz="1000" dirty="0"/>
          </a:p>
        </p:txBody>
      </p:sp>
      <p:sp>
        <p:nvSpPr>
          <p:cNvPr id="153" name="Rectangle 53"/>
          <p:cNvSpPr txBox="1"/>
          <p:nvPr/>
        </p:nvSpPr>
        <p:spPr>
          <a:xfrm>
            <a:off x="4257487" y="2471809"/>
            <a:ext cx="1461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000" b="1" dirty="0" smtClean="0"/>
              <a:t>ФИО</a:t>
            </a:r>
          </a:p>
          <a:p>
            <a:r>
              <a:rPr lang="ru-RU" sz="1000" dirty="0" smtClean="0"/>
              <a:t>&lt;Должность&gt;</a:t>
            </a:r>
            <a:endParaRPr lang="en-US" sz="1000" dirty="0"/>
          </a:p>
        </p:txBody>
      </p:sp>
      <p:sp>
        <p:nvSpPr>
          <p:cNvPr id="154" name="Rectangle 165"/>
          <p:cNvSpPr txBox="1">
            <a:spLocks/>
          </p:cNvSpPr>
          <p:nvPr/>
        </p:nvSpPr>
        <p:spPr>
          <a:xfrm>
            <a:off x="3242721" y="3126776"/>
            <a:ext cx="247599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000" dirty="0" smtClean="0"/>
              <a:t>Роль: управление изменениями</a:t>
            </a:r>
            <a:endParaRPr lang="en-US" sz="1000" dirty="0"/>
          </a:p>
        </p:txBody>
      </p:sp>
      <p:sp>
        <p:nvSpPr>
          <p:cNvPr id="157" name="Rectangle 53"/>
          <p:cNvSpPr txBox="1"/>
          <p:nvPr/>
        </p:nvSpPr>
        <p:spPr>
          <a:xfrm>
            <a:off x="7243624" y="2471809"/>
            <a:ext cx="1461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000" b="1" dirty="0" smtClean="0"/>
              <a:t>ФИО</a:t>
            </a:r>
          </a:p>
          <a:p>
            <a:r>
              <a:rPr lang="ru-RU" sz="1000" dirty="0" smtClean="0"/>
              <a:t>&lt;Должность&gt;</a:t>
            </a:r>
            <a:endParaRPr lang="en-US" sz="1000" dirty="0"/>
          </a:p>
        </p:txBody>
      </p:sp>
      <p:sp>
        <p:nvSpPr>
          <p:cNvPr id="158" name="Rectangle 165"/>
          <p:cNvSpPr txBox="1"/>
          <p:nvPr/>
        </p:nvSpPr>
        <p:spPr>
          <a:xfrm>
            <a:off x="6228858" y="3126776"/>
            <a:ext cx="24759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000" dirty="0" smtClean="0"/>
              <a:t>Роль/Зона ответственности</a:t>
            </a:r>
          </a:p>
          <a:p>
            <a:pPr lvl="1"/>
            <a:r>
              <a:rPr lang="en-US" sz="1000" dirty="0" smtClean="0"/>
              <a:t>…</a:t>
            </a:r>
            <a:endParaRPr lang="en-US" sz="1000" dirty="0"/>
          </a:p>
        </p:txBody>
      </p:sp>
      <p:sp>
        <p:nvSpPr>
          <p:cNvPr id="222" name="Rectangle 53"/>
          <p:cNvSpPr txBox="1"/>
          <p:nvPr/>
        </p:nvSpPr>
        <p:spPr>
          <a:xfrm>
            <a:off x="1271350" y="2471809"/>
            <a:ext cx="1461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000" b="1" dirty="0" smtClean="0"/>
              <a:t>Иванов И.И.</a:t>
            </a:r>
            <a:endParaRPr lang="ru-RU" sz="1000" dirty="0"/>
          </a:p>
          <a:p>
            <a:r>
              <a:rPr lang="ru-RU" sz="1000" dirty="0" smtClean="0"/>
              <a:t>Начальник департамента «…»</a:t>
            </a:r>
            <a:endParaRPr lang="en-US" sz="1000" dirty="0"/>
          </a:p>
        </p:txBody>
      </p:sp>
      <p:sp>
        <p:nvSpPr>
          <p:cNvPr id="223" name="Rectangle 165"/>
          <p:cNvSpPr txBox="1"/>
          <p:nvPr/>
        </p:nvSpPr>
        <p:spPr>
          <a:xfrm>
            <a:off x="256584" y="3126776"/>
            <a:ext cx="2475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000" dirty="0" smtClean="0"/>
              <a:t>Роль: Эксперт</a:t>
            </a:r>
          </a:p>
          <a:p>
            <a:pPr lvl="1"/>
            <a:r>
              <a:rPr lang="ru-RU" sz="1000" dirty="0" smtClean="0"/>
              <a:t>Зона </a:t>
            </a:r>
            <a:r>
              <a:rPr lang="ru-RU" sz="1000" dirty="0"/>
              <a:t>ответственности: согласование с Ростехнадзором)</a:t>
            </a:r>
            <a:endParaRPr lang="en-US" sz="1000" dirty="0"/>
          </a:p>
        </p:txBody>
      </p:sp>
      <p:pic>
        <p:nvPicPr>
          <p:cNvPr id="57" name="Picture 8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0180"/>
          <a:stretch/>
        </p:blipFill>
        <p:spPr bwMode="auto">
          <a:xfrm>
            <a:off x="3385331" y="1276595"/>
            <a:ext cx="457714" cy="581154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</p:spPr>
      </p:pic>
      <p:pic>
        <p:nvPicPr>
          <p:cNvPr id="58" name="Picture 8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0180"/>
          <a:stretch/>
        </p:blipFill>
        <p:spPr bwMode="auto">
          <a:xfrm>
            <a:off x="399194" y="1276595"/>
            <a:ext cx="457714" cy="581154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</p:spPr>
      </p:pic>
      <p:pic>
        <p:nvPicPr>
          <p:cNvPr id="60" name="Picture 8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0180"/>
          <a:stretch/>
        </p:blipFill>
        <p:spPr bwMode="auto">
          <a:xfrm>
            <a:off x="3385331" y="2440394"/>
            <a:ext cx="457714" cy="581154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</p:spPr>
      </p:pic>
      <p:pic>
        <p:nvPicPr>
          <p:cNvPr id="63" name="Picture 8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0180"/>
          <a:stretch/>
        </p:blipFill>
        <p:spPr bwMode="auto">
          <a:xfrm>
            <a:off x="399194" y="2440394"/>
            <a:ext cx="457714" cy="581154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</p:spPr>
      </p:pic>
      <p:pic>
        <p:nvPicPr>
          <p:cNvPr id="64" name="Picture 8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0180"/>
          <a:stretch/>
        </p:blipFill>
        <p:spPr bwMode="auto">
          <a:xfrm>
            <a:off x="6371468" y="2440394"/>
            <a:ext cx="457714" cy="581154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</p:spPr>
      </p:pic>
      <p:pic>
        <p:nvPicPr>
          <p:cNvPr id="67" name="Picture 8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0180"/>
          <a:stretch/>
        </p:blipFill>
        <p:spPr bwMode="auto">
          <a:xfrm>
            <a:off x="3385331" y="3895257"/>
            <a:ext cx="457714" cy="581154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</p:spPr>
      </p:pic>
      <p:pic>
        <p:nvPicPr>
          <p:cNvPr id="69" name="Picture 8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0180"/>
          <a:stretch/>
        </p:blipFill>
        <p:spPr bwMode="auto">
          <a:xfrm>
            <a:off x="399194" y="3895257"/>
            <a:ext cx="457714" cy="581154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</p:spPr>
      </p:pic>
      <p:pic>
        <p:nvPicPr>
          <p:cNvPr id="72" name="Picture 8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0180"/>
          <a:stretch/>
        </p:blipFill>
        <p:spPr bwMode="auto">
          <a:xfrm>
            <a:off x="6371468" y="3895257"/>
            <a:ext cx="457714" cy="581154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</p:spPr>
      </p:pic>
      <p:sp>
        <p:nvSpPr>
          <p:cNvPr id="62" name="Rectangle 53"/>
          <p:cNvSpPr txBox="1"/>
          <p:nvPr/>
        </p:nvSpPr>
        <p:spPr>
          <a:xfrm>
            <a:off x="1271350" y="5160049"/>
            <a:ext cx="1461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000" b="1" dirty="0" smtClean="0"/>
              <a:t>ФИО</a:t>
            </a:r>
          </a:p>
          <a:p>
            <a:r>
              <a:rPr lang="ru-RU" sz="1000" dirty="0" smtClean="0"/>
              <a:t>&lt;Должность&gt;</a:t>
            </a:r>
            <a:endParaRPr lang="en-US" sz="1000" dirty="0"/>
          </a:p>
        </p:txBody>
      </p:sp>
      <p:sp>
        <p:nvSpPr>
          <p:cNvPr id="90" name="Rectangle 165"/>
          <p:cNvSpPr txBox="1"/>
          <p:nvPr/>
        </p:nvSpPr>
        <p:spPr>
          <a:xfrm>
            <a:off x="256584" y="5815016"/>
            <a:ext cx="24759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000" dirty="0" smtClean="0"/>
              <a:t>Роль/Зона ответственности</a:t>
            </a:r>
          </a:p>
          <a:p>
            <a:pPr lvl="1"/>
            <a:r>
              <a:rPr lang="en-US" sz="1000" dirty="0" smtClean="0"/>
              <a:t>…</a:t>
            </a:r>
            <a:endParaRPr lang="en-US" sz="1000" dirty="0"/>
          </a:p>
        </p:txBody>
      </p:sp>
      <p:sp>
        <p:nvSpPr>
          <p:cNvPr id="91" name="Rectangle 53"/>
          <p:cNvSpPr txBox="1"/>
          <p:nvPr/>
        </p:nvSpPr>
        <p:spPr>
          <a:xfrm>
            <a:off x="4257487" y="5160049"/>
            <a:ext cx="1461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000" b="1" dirty="0" smtClean="0"/>
              <a:t>ФИО</a:t>
            </a:r>
          </a:p>
          <a:p>
            <a:r>
              <a:rPr lang="ru-RU" sz="1000" dirty="0" smtClean="0"/>
              <a:t>&lt;Должность&gt;</a:t>
            </a:r>
            <a:endParaRPr lang="en-US" sz="1000" dirty="0"/>
          </a:p>
        </p:txBody>
      </p:sp>
      <p:sp>
        <p:nvSpPr>
          <p:cNvPr id="92" name="Rectangle 165"/>
          <p:cNvSpPr txBox="1"/>
          <p:nvPr/>
        </p:nvSpPr>
        <p:spPr>
          <a:xfrm>
            <a:off x="3242721" y="5815016"/>
            <a:ext cx="24759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000" dirty="0" smtClean="0"/>
              <a:t>Роль/Зона ответственности</a:t>
            </a:r>
          </a:p>
          <a:p>
            <a:pPr lvl="1"/>
            <a:r>
              <a:rPr lang="en-US" sz="1000" dirty="0" smtClean="0"/>
              <a:t>…</a:t>
            </a:r>
            <a:endParaRPr lang="en-US" sz="1000" dirty="0"/>
          </a:p>
        </p:txBody>
      </p:sp>
      <p:sp>
        <p:nvSpPr>
          <p:cNvPr id="93" name="Rectangle 53"/>
          <p:cNvSpPr txBox="1"/>
          <p:nvPr/>
        </p:nvSpPr>
        <p:spPr>
          <a:xfrm>
            <a:off x="7243624" y="5160049"/>
            <a:ext cx="1461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000" b="1" dirty="0" smtClean="0"/>
              <a:t>ФИО</a:t>
            </a:r>
          </a:p>
          <a:p>
            <a:r>
              <a:rPr lang="ru-RU" sz="1000" dirty="0" smtClean="0"/>
              <a:t>&lt;Должность&gt;</a:t>
            </a:r>
            <a:endParaRPr lang="en-US" sz="1000" dirty="0"/>
          </a:p>
        </p:txBody>
      </p:sp>
      <p:sp>
        <p:nvSpPr>
          <p:cNvPr id="94" name="Rectangle 165"/>
          <p:cNvSpPr txBox="1"/>
          <p:nvPr/>
        </p:nvSpPr>
        <p:spPr>
          <a:xfrm>
            <a:off x="6228858" y="5815016"/>
            <a:ext cx="24759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000" dirty="0"/>
              <a:t>Роль/Зона ответственности</a:t>
            </a:r>
          </a:p>
          <a:p>
            <a:pPr lvl="1"/>
            <a:r>
              <a:rPr lang="en-US" sz="1000" dirty="0"/>
              <a:t>…</a:t>
            </a:r>
          </a:p>
        </p:txBody>
      </p:sp>
      <p:pic>
        <p:nvPicPr>
          <p:cNvPr id="95" name="Picture 8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0180"/>
          <a:stretch/>
        </p:blipFill>
        <p:spPr bwMode="auto">
          <a:xfrm>
            <a:off x="3385331" y="5096735"/>
            <a:ext cx="457714" cy="581154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</p:spPr>
      </p:pic>
      <p:pic>
        <p:nvPicPr>
          <p:cNvPr id="96" name="Picture 8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0180"/>
          <a:stretch/>
        </p:blipFill>
        <p:spPr bwMode="auto">
          <a:xfrm>
            <a:off x="399194" y="5096735"/>
            <a:ext cx="457714" cy="581154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</p:spPr>
      </p:pic>
      <p:pic>
        <p:nvPicPr>
          <p:cNvPr id="97" name="Picture 8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0180"/>
          <a:stretch/>
        </p:blipFill>
        <p:spPr bwMode="auto">
          <a:xfrm>
            <a:off x="6371468" y="5096735"/>
            <a:ext cx="457714" cy="581154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</p:spPr>
      </p:pic>
      <p:cxnSp>
        <p:nvCxnSpPr>
          <p:cNvPr id="98" name="AutoShape 249"/>
          <p:cNvCxnSpPr>
            <a:cxnSpLocks noChangeShapeType="1"/>
          </p:cNvCxnSpPr>
          <p:nvPr/>
        </p:nvCxnSpPr>
        <p:spPr bwMode="auto">
          <a:xfrm>
            <a:off x="256584" y="4972944"/>
            <a:ext cx="8448270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xmlns="" val="134998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7115556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55297" name="think-cell Slide" r:id="rId93" imgW="360" imgH="360" progId="">
              <p:embed/>
            </p:oleObj>
          </a:graphicData>
        </a:graphic>
      </p:graphicFrame>
      <p:sp>
        <p:nvSpPr>
          <p:cNvPr id="5" name="Rectangle 4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000" b="1" dirty="0" smtClean="0">
              <a:solidFill>
                <a:schemeClr val="tx1"/>
              </a:solidFill>
              <a:latin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План-график работ по проекту "…"</a:t>
            </a:r>
            <a:endParaRPr lang="ru-RU" dirty="0"/>
          </a:p>
        </p:txBody>
      </p:sp>
      <p:sp>
        <p:nvSpPr>
          <p:cNvPr id="176" name="Text Placeholder 5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4342605" y="990959"/>
            <a:ext cx="258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31750" rIns="0" bIns="3175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b="1" dirty="0" smtClean="0"/>
              <a:t>Авг.</a:t>
            </a:r>
            <a:endParaRPr lang="en-US" sz="1000" b="1" dirty="0">
              <a:latin typeface="Arial"/>
              <a:sym typeface="Arial"/>
            </a:endParaRPr>
          </a:p>
        </p:txBody>
      </p:sp>
      <p:sp>
        <p:nvSpPr>
          <p:cNvPr id="177" name="Text Placeholder 5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4798881" y="1003268"/>
            <a:ext cx="4238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31750" rIns="0" bIns="3175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b="1" dirty="0"/>
              <a:t>С</a:t>
            </a:r>
            <a:r>
              <a:rPr lang="ru-RU" sz="1000" b="1" dirty="0" smtClean="0"/>
              <a:t>ент.</a:t>
            </a:r>
            <a:endParaRPr lang="en-US" sz="1000" b="1" dirty="0">
              <a:latin typeface="Arial"/>
              <a:sym typeface="Arial"/>
            </a:endParaRPr>
          </a:p>
        </p:txBody>
      </p:sp>
      <p:sp>
        <p:nvSpPr>
          <p:cNvPr id="178" name="Text Placeholder 5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5502872" y="1003268"/>
            <a:ext cx="471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31750" rIns="0" bIns="3175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b="1" dirty="0" smtClean="0"/>
              <a:t>Окт.</a:t>
            </a:r>
            <a:endParaRPr lang="en-US" sz="1000" b="1" dirty="0">
              <a:latin typeface="Arial"/>
              <a:sym typeface="Arial"/>
            </a:endParaRPr>
          </a:p>
        </p:txBody>
      </p:sp>
      <p:sp>
        <p:nvSpPr>
          <p:cNvPr id="179" name="Text Placeholder 5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6103938" y="1003268"/>
            <a:ext cx="455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31750" rIns="0" bIns="3175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b="1" dirty="0" err="1" smtClean="0"/>
              <a:t>Нояб</a:t>
            </a:r>
            <a:r>
              <a:rPr lang="ru-RU" sz="1000" b="1" dirty="0" smtClean="0"/>
              <a:t>.</a:t>
            </a:r>
            <a:endParaRPr lang="en-US" sz="1000" b="1" dirty="0">
              <a:latin typeface="Arial"/>
              <a:sym typeface="Arial"/>
            </a:endParaRPr>
          </a:p>
        </p:txBody>
      </p:sp>
      <p:sp>
        <p:nvSpPr>
          <p:cNvPr id="180" name="Text Placeholder 5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6782761" y="1003268"/>
            <a:ext cx="469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31750" rIns="0" bIns="3175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b="1" dirty="0" smtClean="0">
                <a:latin typeface="Arial"/>
                <a:sym typeface="Arial"/>
              </a:rPr>
              <a:t>Дек.</a:t>
            </a:r>
            <a:endParaRPr lang="en-US" sz="1000" b="1" dirty="0">
              <a:latin typeface="Arial"/>
              <a:sym typeface="Arial"/>
            </a:endParaRPr>
          </a:p>
        </p:txBody>
      </p:sp>
      <p:sp>
        <p:nvSpPr>
          <p:cNvPr id="39" name="Text Placeholder 5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7226300" y="1035018"/>
            <a:ext cx="1222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31750" rIns="0" bIns="3175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000" b="1" dirty="0">
              <a:latin typeface="Arial"/>
              <a:sym typeface="Arial"/>
            </a:endParaRPr>
          </a:p>
        </p:txBody>
      </p:sp>
      <p:cxnSp>
        <p:nvCxnSpPr>
          <p:cNvPr id="68" name="Straight Connector 67"/>
          <p:cNvCxnSpPr/>
          <p:nvPr>
            <p:custDataLst>
              <p:tags r:id="rId9"/>
            </p:custDataLst>
          </p:nvPr>
        </p:nvCxnSpPr>
        <p:spPr bwMode="gray">
          <a:xfrm>
            <a:off x="7348538" y="1250918"/>
            <a:ext cx="0" cy="4111489"/>
          </a:xfrm>
          <a:prstGeom prst="line">
            <a:avLst/>
          </a:prstGeom>
          <a:ln w="9525">
            <a:solidFill>
              <a:srgbClr val="80808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>
            <p:custDataLst>
              <p:tags r:id="rId10"/>
            </p:custDataLst>
          </p:nvPr>
        </p:nvCxnSpPr>
        <p:spPr bwMode="gray">
          <a:xfrm>
            <a:off x="4221164" y="1259931"/>
            <a:ext cx="9531" cy="4102476"/>
          </a:xfrm>
          <a:prstGeom prst="line">
            <a:avLst/>
          </a:prstGeom>
          <a:ln w="9525">
            <a:solidFill>
              <a:srgbClr val="80808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>
            <p:custDataLst>
              <p:tags r:id="rId11"/>
            </p:custDataLst>
          </p:nvPr>
        </p:nvCxnSpPr>
        <p:spPr bwMode="gray">
          <a:xfrm>
            <a:off x="168275" y="2768568"/>
            <a:ext cx="8710613" cy="0"/>
          </a:xfrm>
          <a:prstGeom prst="line">
            <a:avLst/>
          </a:prstGeom>
          <a:ln w="9525">
            <a:solidFill>
              <a:srgbClr val="80808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>
            <p:custDataLst>
              <p:tags r:id="rId12"/>
            </p:custDataLst>
          </p:nvPr>
        </p:nvCxnSpPr>
        <p:spPr bwMode="gray">
          <a:xfrm>
            <a:off x="168275" y="3472440"/>
            <a:ext cx="8710613" cy="0"/>
          </a:xfrm>
          <a:prstGeom prst="line">
            <a:avLst/>
          </a:prstGeom>
          <a:ln w="9525">
            <a:solidFill>
              <a:srgbClr val="80808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>
            <p:custDataLst>
              <p:tags r:id="rId13"/>
            </p:custDataLst>
          </p:nvPr>
        </p:nvCxnSpPr>
        <p:spPr bwMode="gray">
          <a:xfrm>
            <a:off x="168275" y="3243840"/>
            <a:ext cx="8710613" cy="0"/>
          </a:xfrm>
          <a:prstGeom prst="line">
            <a:avLst/>
          </a:prstGeom>
          <a:ln w="9525">
            <a:solidFill>
              <a:srgbClr val="80808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>
            <p:custDataLst>
              <p:tags r:id="rId14"/>
            </p:custDataLst>
          </p:nvPr>
        </p:nvCxnSpPr>
        <p:spPr bwMode="gray">
          <a:xfrm>
            <a:off x="168275" y="5362407"/>
            <a:ext cx="8710613" cy="0"/>
          </a:xfrm>
          <a:prstGeom prst="line">
            <a:avLst/>
          </a:prstGeom>
          <a:ln w="19050">
            <a:solidFill>
              <a:srgbClr val="80808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>
            <p:custDataLst>
              <p:tags r:id="rId15"/>
            </p:custDataLst>
          </p:nvPr>
        </p:nvCxnSpPr>
        <p:spPr bwMode="gray">
          <a:xfrm>
            <a:off x="168275" y="5133807"/>
            <a:ext cx="8710613" cy="0"/>
          </a:xfrm>
          <a:prstGeom prst="line">
            <a:avLst/>
          </a:prstGeom>
          <a:ln w="9525">
            <a:solidFill>
              <a:srgbClr val="80808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>
            <p:custDataLst>
              <p:tags r:id="rId16"/>
            </p:custDataLst>
          </p:nvPr>
        </p:nvCxnSpPr>
        <p:spPr bwMode="gray">
          <a:xfrm>
            <a:off x="168275" y="1937081"/>
            <a:ext cx="8710613" cy="0"/>
          </a:xfrm>
          <a:prstGeom prst="line">
            <a:avLst/>
          </a:prstGeom>
          <a:ln w="9525">
            <a:solidFill>
              <a:srgbClr val="80808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>
            <p:custDataLst>
              <p:tags r:id="rId17"/>
            </p:custDataLst>
          </p:nvPr>
        </p:nvCxnSpPr>
        <p:spPr bwMode="gray">
          <a:xfrm>
            <a:off x="168275" y="1706530"/>
            <a:ext cx="8710613" cy="0"/>
          </a:xfrm>
          <a:prstGeom prst="line">
            <a:avLst/>
          </a:prstGeom>
          <a:ln w="9525">
            <a:solidFill>
              <a:srgbClr val="80808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>
            <p:custDataLst>
              <p:tags r:id="rId18"/>
            </p:custDataLst>
          </p:nvPr>
        </p:nvCxnSpPr>
        <p:spPr bwMode="gray">
          <a:xfrm>
            <a:off x="168275" y="1477930"/>
            <a:ext cx="8710613" cy="0"/>
          </a:xfrm>
          <a:prstGeom prst="line">
            <a:avLst/>
          </a:prstGeom>
          <a:ln w="9525">
            <a:solidFill>
              <a:srgbClr val="80808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>
            <p:custDataLst>
              <p:tags r:id="rId19"/>
            </p:custDataLst>
          </p:nvPr>
        </p:nvCxnSpPr>
        <p:spPr bwMode="gray">
          <a:xfrm>
            <a:off x="168275" y="2541555"/>
            <a:ext cx="8710613" cy="0"/>
          </a:xfrm>
          <a:prstGeom prst="line">
            <a:avLst/>
          </a:prstGeom>
          <a:ln w="9525">
            <a:solidFill>
              <a:srgbClr val="80808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>
            <p:custDataLst>
              <p:tags r:id="rId20"/>
            </p:custDataLst>
          </p:nvPr>
        </p:nvCxnSpPr>
        <p:spPr bwMode="gray">
          <a:xfrm>
            <a:off x="168275" y="2165681"/>
            <a:ext cx="8710613" cy="0"/>
          </a:xfrm>
          <a:prstGeom prst="line">
            <a:avLst/>
          </a:prstGeom>
          <a:ln w="9525">
            <a:solidFill>
              <a:srgbClr val="80808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>
            <p:custDataLst>
              <p:tags r:id="rId21"/>
            </p:custDataLst>
          </p:nvPr>
        </p:nvCxnSpPr>
        <p:spPr bwMode="gray">
          <a:xfrm>
            <a:off x="168275" y="3016827"/>
            <a:ext cx="8710613" cy="0"/>
          </a:xfrm>
          <a:prstGeom prst="line">
            <a:avLst/>
          </a:prstGeom>
          <a:ln w="9525">
            <a:solidFill>
              <a:srgbClr val="80808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>
            <p:custDataLst>
              <p:tags r:id="rId22"/>
            </p:custDataLst>
          </p:nvPr>
        </p:nvCxnSpPr>
        <p:spPr bwMode="gray">
          <a:xfrm>
            <a:off x="168275" y="4291687"/>
            <a:ext cx="8710613" cy="0"/>
          </a:xfrm>
          <a:prstGeom prst="line">
            <a:avLst/>
          </a:prstGeom>
          <a:ln w="9525">
            <a:solidFill>
              <a:srgbClr val="80808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>
            <p:custDataLst>
              <p:tags r:id="rId23"/>
            </p:custDataLst>
          </p:nvPr>
        </p:nvCxnSpPr>
        <p:spPr bwMode="gray">
          <a:xfrm>
            <a:off x="168275" y="3858947"/>
            <a:ext cx="8710613" cy="0"/>
          </a:xfrm>
          <a:prstGeom prst="line">
            <a:avLst/>
          </a:prstGeom>
          <a:ln w="9525">
            <a:solidFill>
              <a:srgbClr val="80808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>
            <p:custDataLst>
              <p:tags r:id="rId24"/>
            </p:custDataLst>
          </p:nvPr>
        </p:nvCxnSpPr>
        <p:spPr bwMode="gray">
          <a:xfrm>
            <a:off x="168275" y="4678195"/>
            <a:ext cx="8710613" cy="0"/>
          </a:xfrm>
          <a:prstGeom prst="line">
            <a:avLst/>
          </a:prstGeom>
          <a:ln w="9525">
            <a:solidFill>
              <a:srgbClr val="80808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>
            <p:custDataLst>
              <p:tags r:id="rId25"/>
            </p:custDataLst>
          </p:nvPr>
        </p:nvCxnSpPr>
        <p:spPr bwMode="gray">
          <a:xfrm>
            <a:off x="168275" y="4906795"/>
            <a:ext cx="8710613" cy="0"/>
          </a:xfrm>
          <a:prstGeom prst="line">
            <a:avLst/>
          </a:prstGeom>
          <a:ln w="9525">
            <a:solidFill>
              <a:srgbClr val="80808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>
            <p:custDataLst>
              <p:tags r:id="rId26"/>
            </p:custDataLst>
          </p:nvPr>
        </p:nvCxnSpPr>
        <p:spPr bwMode="gray">
          <a:xfrm>
            <a:off x="168275" y="1250918"/>
            <a:ext cx="8710613" cy="0"/>
          </a:xfrm>
          <a:prstGeom prst="line">
            <a:avLst/>
          </a:prstGeom>
          <a:ln w="19050">
            <a:solidFill>
              <a:srgbClr val="80808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>
            <p:custDataLst>
              <p:tags r:id="rId27"/>
            </p:custDataLst>
          </p:nvPr>
        </p:nvCxnSpPr>
        <p:spPr bwMode="gray">
          <a:xfrm>
            <a:off x="5632253" y="3652042"/>
            <a:ext cx="1130053" cy="0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>
            <p:custDataLst>
              <p:tags r:id="rId28"/>
            </p:custDataLst>
          </p:nvPr>
        </p:nvCxnSpPr>
        <p:spPr bwMode="gray">
          <a:xfrm>
            <a:off x="5474412" y="3358140"/>
            <a:ext cx="212725" cy="0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>
            <p:custDataLst>
              <p:tags r:id="rId29"/>
            </p:custDataLst>
          </p:nvPr>
        </p:nvCxnSpPr>
        <p:spPr bwMode="gray">
          <a:xfrm>
            <a:off x="4471986" y="1814480"/>
            <a:ext cx="529235" cy="0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>
            <p:custDataLst>
              <p:tags r:id="rId30"/>
            </p:custDataLst>
          </p:nvPr>
        </p:nvCxnSpPr>
        <p:spPr bwMode="gray">
          <a:xfrm>
            <a:off x="5259984" y="2352984"/>
            <a:ext cx="242888" cy="0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>
            <p:custDataLst>
              <p:tags r:id="rId31"/>
            </p:custDataLst>
          </p:nvPr>
        </p:nvCxnSpPr>
        <p:spPr bwMode="gray">
          <a:xfrm>
            <a:off x="5001221" y="2070762"/>
            <a:ext cx="579554" cy="0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>
            <p:custDataLst>
              <p:tags r:id="rId32"/>
            </p:custDataLst>
          </p:nvPr>
        </p:nvCxnSpPr>
        <p:spPr bwMode="gray">
          <a:xfrm>
            <a:off x="4297363" y="1358868"/>
            <a:ext cx="1205509" cy="6350"/>
          </a:xfrm>
          <a:prstGeom prst="line">
            <a:avLst/>
          </a:prstGeom>
          <a:ln w="38100">
            <a:solidFill>
              <a:schemeClr val="folHlink"/>
            </a:solidFill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>
            <p:custDataLst>
              <p:tags r:id="rId33"/>
            </p:custDataLst>
          </p:nvPr>
        </p:nvCxnSpPr>
        <p:spPr bwMode="gray">
          <a:xfrm>
            <a:off x="6884061" y="4786145"/>
            <a:ext cx="212725" cy="0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>
            <p:custDataLst>
              <p:tags r:id="rId34"/>
            </p:custDataLst>
          </p:nvPr>
        </p:nvCxnSpPr>
        <p:spPr bwMode="gray">
          <a:xfrm>
            <a:off x="6559551" y="4399637"/>
            <a:ext cx="606425" cy="0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>
            <p:custDataLst>
              <p:tags r:id="rId35"/>
            </p:custDataLst>
          </p:nvPr>
        </p:nvCxnSpPr>
        <p:spPr bwMode="gray">
          <a:xfrm>
            <a:off x="5442937" y="2855070"/>
            <a:ext cx="1319369" cy="6350"/>
          </a:xfrm>
          <a:prstGeom prst="line">
            <a:avLst/>
          </a:prstGeom>
          <a:ln w="38100">
            <a:solidFill>
              <a:schemeClr val="folHlink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>
            <p:custDataLst>
              <p:tags r:id="rId36"/>
            </p:custDataLst>
          </p:nvPr>
        </p:nvCxnSpPr>
        <p:spPr bwMode="gray">
          <a:xfrm>
            <a:off x="4297363" y="1585880"/>
            <a:ext cx="182563" cy="0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 Placeholder 8"/>
          <p:cNvSpPr>
            <a:spLocks noGrp="1"/>
          </p:cNvSpPr>
          <p:nvPr>
            <p:custDataLst>
              <p:tags r:id="rId37"/>
            </p:custDataLst>
          </p:nvPr>
        </p:nvSpPr>
        <p:spPr bwMode="auto">
          <a:xfrm>
            <a:off x="3643313" y="1066768"/>
            <a:ext cx="3984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b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877B3DA6-3F73-4E8A-9E72-F9452F6E4843}" type="datetime'''''М''''''е''''''''''с''''''''''я''''''''''''ц'''''''''''">
              <a:rPr lang="en-US" sz="1000" b="1"/>
              <a:pPr algn="r"/>
              <a:t>Месяц</a:t>
            </a:fld>
            <a:endParaRPr lang="ru-RU" sz="1000" b="1" dirty="0">
              <a:latin typeface="Arial"/>
              <a:sym typeface="Arial"/>
            </a:endParaRPr>
          </a:p>
        </p:txBody>
      </p:sp>
      <p:sp>
        <p:nvSpPr>
          <p:cNvPr id="96" name="Text Placeholder 4"/>
          <p:cNvSpPr>
            <a:spLocks noGrp="1"/>
          </p:cNvSpPr>
          <p:nvPr>
            <p:custDataLst>
              <p:tags r:id="rId38"/>
            </p:custDataLst>
          </p:nvPr>
        </p:nvSpPr>
        <p:spPr bwMode="auto">
          <a:xfrm>
            <a:off x="8196263" y="1066768"/>
            <a:ext cx="6826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b="1" dirty="0" smtClean="0">
                <a:latin typeface="Arial"/>
                <a:sym typeface="Arial"/>
              </a:rPr>
              <a:t>Окончание</a:t>
            </a:r>
            <a:endParaRPr lang="en-US" sz="1000" b="1" dirty="0">
              <a:latin typeface="Arial"/>
              <a:sym typeface="Arial"/>
            </a:endParaRPr>
          </a:p>
        </p:txBody>
      </p:sp>
      <p:sp>
        <p:nvSpPr>
          <p:cNvPr id="95" name="Text Placeholder 1"/>
          <p:cNvSpPr>
            <a:spLocks noGrp="1"/>
          </p:cNvSpPr>
          <p:nvPr>
            <p:custDataLst>
              <p:tags r:id="rId39"/>
            </p:custDataLst>
          </p:nvPr>
        </p:nvSpPr>
        <p:spPr bwMode="auto">
          <a:xfrm>
            <a:off x="7527925" y="1066768"/>
            <a:ext cx="463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b="1" dirty="0" smtClean="0">
                <a:latin typeface="Arial"/>
                <a:sym typeface="Arial"/>
              </a:rPr>
              <a:t>Начало</a:t>
            </a:r>
            <a:endParaRPr lang="en-US" sz="1000" b="1" dirty="0">
              <a:latin typeface="Arial"/>
              <a:sym typeface="Arial"/>
            </a:endParaRPr>
          </a:p>
        </p:txBody>
      </p:sp>
      <p:sp>
        <p:nvSpPr>
          <p:cNvPr id="129" name="Text Placeholder 4"/>
          <p:cNvSpPr>
            <a:spLocks noGrp="1"/>
          </p:cNvSpPr>
          <p:nvPr>
            <p:custDataLst>
              <p:tags r:id="rId40"/>
            </p:custDataLst>
          </p:nvPr>
        </p:nvSpPr>
        <p:spPr bwMode="auto">
          <a:xfrm>
            <a:off x="168276" y="1066768"/>
            <a:ext cx="8477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b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fld id="{E19C64CE-A249-47B8-9AD4-C37AA6576F9D}" type="datetime'''М''''''е''''''р''''''''''''''оп''р''и''я''т''''и''''е'">
              <a:rPr lang="en-US" sz="1000" b="1"/>
              <a:pPr/>
              <a:t>Мероприятие</a:t>
            </a:fld>
            <a:endParaRPr lang="ru-RU" sz="1000" b="1" dirty="0">
              <a:latin typeface="Arial"/>
              <a:sym typeface="Arial"/>
            </a:endParaRPr>
          </a:p>
        </p:txBody>
      </p:sp>
      <p:sp>
        <p:nvSpPr>
          <p:cNvPr id="199" name="Text Placeholder 6"/>
          <p:cNvSpPr>
            <a:spLocks noGrp="1"/>
          </p:cNvSpPr>
          <p:nvPr>
            <p:custDataLst>
              <p:tags r:id="rId41"/>
            </p:custDataLst>
          </p:nvPr>
        </p:nvSpPr>
        <p:spPr bwMode="auto">
          <a:xfrm>
            <a:off x="8196262" y="5171907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sym typeface="Arial"/>
              </a:rPr>
              <a:t>28.12.17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98" name="Text Placeholder 5"/>
          <p:cNvSpPr>
            <a:spLocks noGrp="1"/>
          </p:cNvSpPr>
          <p:nvPr>
            <p:custDataLst>
              <p:tags r:id="rId42"/>
            </p:custDataLst>
          </p:nvPr>
        </p:nvSpPr>
        <p:spPr bwMode="auto">
          <a:xfrm>
            <a:off x="7527924" y="5171907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sym typeface="Arial"/>
              </a:rPr>
              <a:t>28.12.17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97" name="Text Placeholder 1"/>
          <p:cNvSpPr>
            <a:spLocks noGrp="1"/>
          </p:cNvSpPr>
          <p:nvPr>
            <p:custDataLst>
              <p:tags r:id="rId43"/>
            </p:custDataLst>
          </p:nvPr>
        </p:nvSpPr>
        <p:spPr bwMode="auto">
          <a:xfrm>
            <a:off x="168275" y="5171907"/>
            <a:ext cx="195421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7" lvl="1" indent="0">
              <a:spcBef>
                <a:spcPts val="1200"/>
              </a:spcBef>
              <a:buNone/>
            </a:pPr>
            <a:r>
              <a:rPr lang="ru-RU" sz="1000" dirty="0" smtClean="0"/>
              <a:t>4.4 Обратная </a:t>
            </a:r>
            <a:r>
              <a:rPr lang="ru-RU" sz="1000" dirty="0"/>
              <a:t>связь и </a:t>
            </a:r>
            <a:r>
              <a:rPr lang="ru-RU" sz="1000" dirty="0" smtClean="0"/>
              <a:t>поощрение</a:t>
            </a:r>
            <a:endParaRPr lang="en-US" sz="1000" dirty="0"/>
          </a:p>
        </p:txBody>
      </p:sp>
      <p:sp>
        <p:nvSpPr>
          <p:cNvPr id="172" name="Text Placeholder 6"/>
          <p:cNvSpPr>
            <a:spLocks noGrp="1"/>
          </p:cNvSpPr>
          <p:nvPr>
            <p:custDataLst>
              <p:tags r:id="rId44"/>
            </p:custDataLst>
          </p:nvPr>
        </p:nvSpPr>
        <p:spPr bwMode="auto">
          <a:xfrm>
            <a:off x="8196262" y="4944895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28.12.17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25" name="Text Placeholder 5"/>
          <p:cNvSpPr>
            <a:spLocks noGrp="1"/>
          </p:cNvSpPr>
          <p:nvPr>
            <p:custDataLst>
              <p:tags r:id="rId45"/>
            </p:custDataLst>
          </p:nvPr>
        </p:nvSpPr>
        <p:spPr bwMode="auto">
          <a:xfrm>
            <a:off x="7527924" y="4944895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28.12.17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30" name="Text Placeholder 1"/>
          <p:cNvSpPr>
            <a:spLocks noGrp="1"/>
          </p:cNvSpPr>
          <p:nvPr>
            <p:custDataLst>
              <p:tags r:id="rId46"/>
            </p:custDataLst>
          </p:nvPr>
        </p:nvSpPr>
        <p:spPr bwMode="auto">
          <a:xfrm>
            <a:off x="168275" y="4944895"/>
            <a:ext cx="387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7" lvl="1" indent="0">
              <a:spcBef>
                <a:spcPts val="1200"/>
              </a:spcBef>
              <a:buNone/>
            </a:pPr>
            <a:r>
              <a:rPr lang="ru-RU" sz="1000" dirty="0"/>
              <a:t>4</a:t>
            </a:r>
            <a:r>
              <a:rPr lang="ru-RU" sz="1000" dirty="0" smtClean="0"/>
              <a:t>.3 Оценка результатов и </a:t>
            </a:r>
            <a:r>
              <a:rPr lang="ru-RU" sz="1000" dirty="0"/>
              <a:t>проведение завершающего совещания</a:t>
            </a:r>
            <a:endParaRPr lang="ru-RU" sz="1000" dirty="0">
              <a:solidFill>
                <a:srgbClr val="000000"/>
              </a:solidFill>
            </a:endParaRPr>
          </a:p>
        </p:txBody>
      </p:sp>
      <p:sp>
        <p:nvSpPr>
          <p:cNvPr id="171" name="Text Placeholder 6"/>
          <p:cNvSpPr>
            <a:spLocks noGrp="1"/>
          </p:cNvSpPr>
          <p:nvPr>
            <p:custDataLst>
              <p:tags r:id="rId47"/>
            </p:custDataLst>
          </p:nvPr>
        </p:nvSpPr>
        <p:spPr bwMode="auto">
          <a:xfrm>
            <a:off x="8196262" y="4716295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20.12.17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23" name="Text Placeholder 5"/>
          <p:cNvSpPr>
            <a:spLocks noGrp="1"/>
          </p:cNvSpPr>
          <p:nvPr>
            <p:custDataLst>
              <p:tags r:id="rId48"/>
            </p:custDataLst>
          </p:nvPr>
        </p:nvSpPr>
        <p:spPr bwMode="auto">
          <a:xfrm>
            <a:off x="7527924" y="4716295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15.12.17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36" name="Text Placeholder 1"/>
          <p:cNvSpPr>
            <a:spLocks noGrp="1"/>
          </p:cNvSpPr>
          <p:nvPr>
            <p:custDataLst>
              <p:tags r:id="rId49"/>
            </p:custDataLst>
          </p:nvPr>
        </p:nvSpPr>
        <p:spPr bwMode="auto">
          <a:xfrm>
            <a:off x="168275" y="4716295"/>
            <a:ext cx="22653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7" lvl="1" indent="0">
              <a:buNone/>
            </a:pPr>
            <a:r>
              <a:rPr lang="ru-RU" sz="1000" dirty="0">
                <a:latin typeface="Arial"/>
                <a:sym typeface="Arial"/>
              </a:rPr>
              <a:t>4</a:t>
            </a:r>
            <a:r>
              <a:rPr lang="ru-RU" sz="1000" dirty="0" smtClean="0">
                <a:latin typeface="Arial"/>
                <a:sym typeface="Arial"/>
              </a:rPr>
              <a:t>.2 Анкетирование №2 заказчиков процесса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70" name="Text Placeholder 6"/>
          <p:cNvSpPr>
            <a:spLocks noGrp="1"/>
          </p:cNvSpPr>
          <p:nvPr>
            <p:custDataLst>
              <p:tags r:id="rId50"/>
            </p:custDataLst>
          </p:nvPr>
        </p:nvSpPr>
        <p:spPr bwMode="auto">
          <a:xfrm>
            <a:off x="8196262" y="4329787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15.12.17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59" name="Text Placeholder 6"/>
          <p:cNvSpPr>
            <a:spLocks noGrp="1"/>
          </p:cNvSpPr>
          <p:nvPr>
            <p:custDataLst>
              <p:tags r:id="rId51"/>
            </p:custDataLst>
          </p:nvPr>
        </p:nvSpPr>
        <p:spPr bwMode="auto">
          <a:xfrm>
            <a:off x="8196262" y="2579655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01.10.17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02" name="Text Placeholder 5"/>
          <p:cNvSpPr>
            <a:spLocks noGrp="1"/>
          </p:cNvSpPr>
          <p:nvPr>
            <p:custDataLst>
              <p:tags r:id="rId52"/>
            </p:custDataLst>
          </p:nvPr>
        </p:nvSpPr>
        <p:spPr bwMode="auto">
          <a:xfrm>
            <a:off x="7527924" y="2579655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25.09.17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14" name="Text Placeholder 1"/>
          <p:cNvSpPr>
            <a:spLocks noGrp="1"/>
          </p:cNvSpPr>
          <p:nvPr>
            <p:custDataLst>
              <p:tags r:id="rId53"/>
            </p:custDataLst>
          </p:nvPr>
        </p:nvSpPr>
        <p:spPr bwMode="auto">
          <a:xfrm>
            <a:off x="168275" y="2579655"/>
            <a:ext cx="18891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7" lvl="1" indent="0">
              <a:buNone/>
            </a:pPr>
            <a:r>
              <a:rPr lang="ru-RU" sz="1000" dirty="0" smtClean="0">
                <a:sym typeface="Arial"/>
              </a:rPr>
              <a:t>2.5 Оценка влияния изменений</a:t>
            </a:r>
            <a:endParaRPr lang="en-US" sz="1000" dirty="0">
              <a:sym typeface="Arial"/>
            </a:endParaRPr>
          </a:p>
        </p:txBody>
      </p:sp>
      <p:sp>
        <p:nvSpPr>
          <p:cNvPr id="158" name="Text Placeholder 6"/>
          <p:cNvSpPr>
            <a:spLocks noGrp="1"/>
          </p:cNvSpPr>
          <p:nvPr>
            <p:custDataLst>
              <p:tags r:id="rId54"/>
            </p:custDataLst>
          </p:nvPr>
        </p:nvSpPr>
        <p:spPr bwMode="auto">
          <a:xfrm>
            <a:off x="8196262" y="2203781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01.10.17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01" name="Text Placeholder 5"/>
          <p:cNvSpPr>
            <a:spLocks noGrp="1"/>
          </p:cNvSpPr>
          <p:nvPr>
            <p:custDataLst>
              <p:tags r:id="rId55"/>
            </p:custDataLst>
          </p:nvPr>
        </p:nvSpPr>
        <p:spPr bwMode="auto">
          <a:xfrm>
            <a:off x="7527924" y="2203781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20.09.17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27" name="Text Placeholder 1"/>
          <p:cNvSpPr>
            <a:spLocks noGrp="1"/>
          </p:cNvSpPr>
          <p:nvPr>
            <p:custDataLst>
              <p:tags r:id="rId56"/>
            </p:custDataLst>
          </p:nvPr>
        </p:nvSpPr>
        <p:spPr bwMode="auto">
          <a:xfrm>
            <a:off x="168274" y="2203781"/>
            <a:ext cx="25733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7" lvl="1" indent="0">
              <a:buNone/>
            </a:pPr>
            <a:r>
              <a:rPr lang="ru-RU" sz="1000" dirty="0" smtClean="0">
                <a:latin typeface="Arial"/>
                <a:sym typeface="Arial"/>
              </a:rPr>
              <a:t>2.4 </a:t>
            </a:r>
            <a:r>
              <a:rPr lang="ru-RU" sz="1000" dirty="0">
                <a:latin typeface="Arial"/>
              </a:rPr>
              <a:t>Определение путей достижения целевого состояния </a:t>
            </a:r>
          </a:p>
          <a:p>
            <a:pPr marL="1587" lvl="1" indent="0">
              <a:buNone/>
            </a:pPr>
            <a:r>
              <a:rPr lang="ru-RU" sz="1000" dirty="0">
                <a:latin typeface="Arial"/>
              </a:rPr>
              <a:t>и целевых показателей</a:t>
            </a:r>
          </a:p>
        </p:txBody>
      </p:sp>
      <p:sp>
        <p:nvSpPr>
          <p:cNvPr id="157" name="Text Placeholder 6"/>
          <p:cNvSpPr>
            <a:spLocks noGrp="1"/>
          </p:cNvSpPr>
          <p:nvPr>
            <p:custDataLst>
              <p:tags r:id="rId57"/>
            </p:custDataLst>
          </p:nvPr>
        </p:nvSpPr>
        <p:spPr bwMode="auto">
          <a:xfrm>
            <a:off x="8196262" y="1975181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01.10.17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00" name="Text Placeholder 5"/>
          <p:cNvSpPr>
            <a:spLocks noGrp="1"/>
          </p:cNvSpPr>
          <p:nvPr>
            <p:custDataLst>
              <p:tags r:id="rId58"/>
            </p:custDataLst>
          </p:nvPr>
        </p:nvSpPr>
        <p:spPr bwMode="auto">
          <a:xfrm>
            <a:off x="7527924" y="1975181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16.09.17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31" name="Text Placeholder 1"/>
          <p:cNvSpPr>
            <a:spLocks noGrp="1"/>
          </p:cNvSpPr>
          <p:nvPr>
            <p:custDataLst>
              <p:tags r:id="rId59"/>
            </p:custDataLst>
          </p:nvPr>
        </p:nvSpPr>
        <p:spPr bwMode="auto">
          <a:xfrm>
            <a:off x="168275" y="1975181"/>
            <a:ext cx="2306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7" lvl="1" indent="0">
              <a:buNone/>
            </a:pPr>
            <a:r>
              <a:rPr lang="ru-RU" sz="1000" dirty="0" smtClean="0">
                <a:latin typeface="Arial"/>
                <a:sym typeface="Arial"/>
              </a:rPr>
              <a:t>2.3 Построение идеального и целевого состояния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56" name="Text Placeholder 6"/>
          <p:cNvSpPr>
            <a:spLocks noGrp="1"/>
          </p:cNvSpPr>
          <p:nvPr>
            <p:custDataLst>
              <p:tags r:id="rId60"/>
            </p:custDataLst>
          </p:nvPr>
        </p:nvSpPr>
        <p:spPr bwMode="auto">
          <a:xfrm>
            <a:off x="8196262" y="1744630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10.09.17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99" name="Text Placeholder 5"/>
          <p:cNvSpPr>
            <a:spLocks noGrp="1"/>
          </p:cNvSpPr>
          <p:nvPr>
            <p:custDataLst>
              <p:tags r:id="rId61"/>
            </p:custDataLst>
          </p:nvPr>
        </p:nvSpPr>
        <p:spPr bwMode="auto">
          <a:xfrm>
            <a:off x="7527924" y="1744630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>
                <a:latin typeface="Arial"/>
                <a:sym typeface="Arial"/>
              </a:rPr>
              <a:t>1</a:t>
            </a:r>
            <a:r>
              <a:rPr lang="ru-RU" sz="1000" dirty="0" smtClean="0">
                <a:latin typeface="Arial"/>
                <a:sym typeface="Arial"/>
              </a:rPr>
              <a:t>0.08.17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32" name="Text Placeholder 1"/>
          <p:cNvSpPr>
            <a:spLocks noGrp="1"/>
          </p:cNvSpPr>
          <p:nvPr>
            <p:custDataLst>
              <p:tags r:id="rId62"/>
            </p:custDataLst>
          </p:nvPr>
        </p:nvSpPr>
        <p:spPr bwMode="auto">
          <a:xfrm>
            <a:off x="168275" y="1744630"/>
            <a:ext cx="2068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7" lvl="1" indent="0">
              <a:buNone/>
            </a:pPr>
            <a:r>
              <a:rPr lang="ru-RU" sz="1000" dirty="0" smtClean="0">
                <a:latin typeface="Arial"/>
                <a:sym typeface="Arial"/>
              </a:rPr>
              <a:t>2.2 Сбор фактических данных. Производственный анализ №1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55" name="Text Placeholder 6"/>
          <p:cNvSpPr>
            <a:spLocks noGrp="1"/>
          </p:cNvSpPr>
          <p:nvPr>
            <p:custDataLst>
              <p:tags r:id="rId63"/>
            </p:custDataLst>
          </p:nvPr>
        </p:nvSpPr>
        <p:spPr bwMode="auto">
          <a:xfrm>
            <a:off x="8196262" y="1516030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20.08.17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98" name="Text Placeholder 5"/>
          <p:cNvSpPr>
            <a:spLocks noGrp="1"/>
          </p:cNvSpPr>
          <p:nvPr>
            <p:custDataLst>
              <p:tags r:id="rId64"/>
            </p:custDataLst>
          </p:nvPr>
        </p:nvSpPr>
        <p:spPr bwMode="auto">
          <a:xfrm>
            <a:off x="7527924" y="1516030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01.08.17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06" name="Text Placeholder 5"/>
          <p:cNvSpPr>
            <a:spLocks noGrp="1"/>
          </p:cNvSpPr>
          <p:nvPr>
            <p:custDataLst>
              <p:tags r:id="rId65"/>
            </p:custDataLst>
          </p:nvPr>
        </p:nvSpPr>
        <p:spPr bwMode="auto">
          <a:xfrm>
            <a:off x="7527924" y="3054927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01.10.17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09" name="Text Placeholder 5"/>
          <p:cNvSpPr>
            <a:spLocks noGrp="1"/>
          </p:cNvSpPr>
          <p:nvPr>
            <p:custDataLst>
              <p:tags r:id="rId66"/>
            </p:custDataLst>
          </p:nvPr>
        </p:nvSpPr>
        <p:spPr bwMode="auto">
          <a:xfrm>
            <a:off x="7527924" y="3897047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02.11.17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18" name="Text Placeholder 1"/>
          <p:cNvSpPr>
            <a:spLocks noGrp="1"/>
          </p:cNvSpPr>
          <p:nvPr>
            <p:custDataLst>
              <p:tags r:id="rId67"/>
            </p:custDataLst>
          </p:nvPr>
        </p:nvSpPr>
        <p:spPr bwMode="auto">
          <a:xfrm>
            <a:off x="168275" y="3897047"/>
            <a:ext cx="25923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7" lvl="1" indent="0">
              <a:spcBef>
                <a:spcPts val="1200"/>
              </a:spcBef>
              <a:buNone/>
            </a:pPr>
            <a:r>
              <a:rPr lang="ru-RU" sz="1000" dirty="0" smtClean="0"/>
              <a:t>3.4 Обучение участников процесса</a:t>
            </a:r>
            <a:endParaRPr lang="ru-RU" sz="1000" dirty="0">
              <a:solidFill>
                <a:srgbClr val="000000"/>
              </a:solidFill>
            </a:endParaRPr>
          </a:p>
        </p:txBody>
      </p:sp>
      <p:sp>
        <p:nvSpPr>
          <p:cNvPr id="165" name="Text Placeholder 6"/>
          <p:cNvSpPr>
            <a:spLocks noGrp="1"/>
          </p:cNvSpPr>
          <p:nvPr>
            <p:custDataLst>
              <p:tags r:id="rId68"/>
            </p:custDataLst>
          </p:nvPr>
        </p:nvSpPr>
        <p:spPr bwMode="auto">
          <a:xfrm>
            <a:off x="8196262" y="3510540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01.12.17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08" name="Text Placeholder 5"/>
          <p:cNvSpPr>
            <a:spLocks noGrp="1"/>
          </p:cNvSpPr>
          <p:nvPr>
            <p:custDataLst>
              <p:tags r:id="rId69"/>
            </p:custDataLst>
          </p:nvPr>
        </p:nvSpPr>
        <p:spPr bwMode="auto">
          <a:xfrm>
            <a:off x="7527924" y="3510540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09.10.17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38" name="Text Placeholder 1"/>
          <p:cNvSpPr>
            <a:spLocks noGrp="1"/>
          </p:cNvSpPr>
          <p:nvPr>
            <p:custDataLst>
              <p:tags r:id="rId70"/>
            </p:custDataLst>
          </p:nvPr>
        </p:nvSpPr>
        <p:spPr bwMode="auto">
          <a:xfrm>
            <a:off x="168273" y="3510540"/>
            <a:ext cx="33543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7" lvl="1" indent="0">
              <a:buNone/>
            </a:pPr>
            <a:r>
              <a:rPr lang="ru-RU" sz="1000" dirty="0">
                <a:latin typeface="Arial"/>
              </a:rPr>
              <a:t>3.3 Внедрение и проведение экспериментов мероприятий </a:t>
            </a:r>
          </a:p>
          <a:p>
            <a:pPr marL="1587" lvl="1" indent="0">
              <a:buNone/>
            </a:pPr>
            <a:r>
              <a:rPr lang="ru-RU" sz="1000" dirty="0">
                <a:latin typeface="Arial"/>
              </a:rPr>
              <a:t>по достижению целей проекта</a:t>
            </a:r>
          </a:p>
        </p:txBody>
      </p:sp>
      <p:sp>
        <p:nvSpPr>
          <p:cNvPr id="164" name="Text Placeholder 6"/>
          <p:cNvSpPr>
            <a:spLocks noGrp="1"/>
          </p:cNvSpPr>
          <p:nvPr>
            <p:custDataLst>
              <p:tags r:id="rId71"/>
            </p:custDataLst>
          </p:nvPr>
        </p:nvSpPr>
        <p:spPr bwMode="auto">
          <a:xfrm>
            <a:off x="8196262" y="3281940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06.10.17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07" name="Text Placeholder 5"/>
          <p:cNvSpPr>
            <a:spLocks noGrp="1"/>
          </p:cNvSpPr>
          <p:nvPr>
            <p:custDataLst>
              <p:tags r:id="rId72"/>
            </p:custDataLst>
          </p:nvPr>
        </p:nvSpPr>
        <p:spPr bwMode="auto">
          <a:xfrm>
            <a:off x="7527924" y="3281940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01.10.17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21" name="Text Placeholder 1"/>
          <p:cNvSpPr>
            <a:spLocks noGrp="1"/>
          </p:cNvSpPr>
          <p:nvPr>
            <p:custDataLst>
              <p:tags r:id="rId73"/>
            </p:custDataLst>
          </p:nvPr>
        </p:nvSpPr>
        <p:spPr bwMode="auto">
          <a:xfrm>
            <a:off x="168275" y="3281940"/>
            <a:ext cx="18494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7" lvl="1" indent="0">
              <a:spcBef>
                <a:spcPts val="1200"/>
              </a:spcBef>
              <a:buNone/>
            </a:pPr>
            <a:r>
              <a:rPr lang="ru-RU" sz="1000" dirty="0" smtClean="0">
                <a:solidFill>
                  <a:srgbClr val="000000"/>
                </a:solidFill>
              </a:rPr>
              <a:t>3.2 Разработка детального плана-графика </a:t>
            </a:r>
            <a:endParaRPr lang="ru-RU" sz="1000" dirty="0">
              <a:solidFill>
                <a:srgbClr val="000000"/>
              </a:solidFill>
            </a:endParaRPr>
          </a:p>
        </p:txBody>
      </p:sp>
      <p:sp>
        <p:nvSpPr>
          <p:cNvPr id="133" name="Text Placeholder 1"/>
          <p:cNvSpPr>
            <a:spLocks noGrp="1"/>
          </p:cNvSpPr>
          <p:nvPr>
            <p:custDataLst>
              <p:tags r:id="rId74"/>
            </p:custDataLst>
          </p:nvPr>
        </p:nvSpPr>
        <p:spPr bwMode="auto">
          <a:xfrm>
            <a:off x="168275" y="1516030"/>
            <a:ext cx="23050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7" lvl="1" indent="0">
              <a:buNone/>
            </a:pPr>
            <a:r>
              <a:rPr lang="ru-RU" sz="1000" dirty="0" smtClean="0">
                <a:latin typeface="Arial"/>
                <a:sym typeface="Arial"/>
              </a:rPr>
              <a:t>2.1 Разработка текущей карты процесса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28" name="Text Placeholder 6"/>
          <p:cNvSpPr>
            <a:spLocks noGrp="1"/>
          </p:cNvSpPr>
          <p:nvPr>
            <p:custDataLst>
              <p:tags r:id="rId75"/>
            </p:custDataLst>
          </p:nvPr>
        </p:nvSpPr>
        <p:spPr bwMode="auto">
          <a:xfrm>
            <a:off x="8196262" y="1289018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01.10.17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97" name="Text Placeholder 5"/>
          <p:cNvSpPr>
            <a:spLocks noGrp="1"/>
          </p:cNvSpPr>
          <p:nvPr>
            <p:custDataLst>
              <p:tags r:id="rId76"/>
            </p:custDataLst>
          </p:nvPr>
        </p:nvSpPr>
        <p:spPr bwMode="auto">
          <a:xfrm>
            <a:off x="7527925" y="1289018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01.08.17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34" name="Text Placeholder 1"/>
          <p:cNvSpPr>
            <a:spLocks noGrp="1"/>
          </p:cNvSpPr>
          <p:nvPr>
            <p:custDataLst>
              <p:tags r:id="rId77"/>
            </p:custDataLst>
          </p:nvPr>
        </p:nvSpPr>
        <p:spPr bwMode="auto">
          <a:xfrm>
            <a:off x="168274" y="1289018"/>
            <a:ext cx="23034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b="1" dirty="0" smtClean="0">
                <a:latin typeface="Arial"/>
                <a:sym typeface="Arial"/>
              </a:rPr>
              <a:t>2. Диагностика и Целевое состояние</a:t>
            </a:r>
            <a:endParaRPr lang="ru-RU" sz="1000" b="1" dirty="0">
              <a:latin typeface="Arial"/>
              <a:sym typeface="Arial"/>
            </a:endParaRPr>
          </a:p>
        </p:txBody>
      </p:sp>
      <p:sp>
        <p:nvSpPr>
          <p:cNvPr id="163" name="Text Placeholder 6"/>
          <p:cNvSpPr>
            <a:spLocks noGrp="1"/>
          </p:cNvSpPr>
          <p:nvPr>
            <p:custDataLst>
              <p:tags r:id="rId78"/>
            </p:custDataLst>
          </p:nvPr>
        </p:nvSpPr>
        <p:spPr bwMode="auto">
          <a:xfrm>
            <a:off x="8196262" y="3054927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01.10.17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22" name="Text Placeholder 1"/>
          <p:cNvSpPr>
            <a:spLocks noGrp="1"/>
          </p:cNvSpPr>
          <p:nvPr>
            <p:custDataLst>
              <p:tags r:id="rId79"/>
            </p:custDataLst>
          </p:nvPr>
        </p:nvSpPr>
        <p:spPr bwMode="auto">
          <a:xfrm>
            <a:off x="168275" y="3054927"/>
            <a:ext cx="33369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7" lvl="1" indent="0">
              <a:spcBef>
                <a:spcPts val="1200"/>
              </a:spcBef>
              <a:buNone/>
            </a:pPr>
            <a:r>
              <a:rPr lang="ru-RU" sz="1000" dirty="0" smtClean="0">
                <a:solidFill>
                  <a:srgbClr val="000000"/>
                </a:solidFill>
              </a:rPr>
              <a:t>3.1 </a:t>
            </a:r>
            <a:r>
              <a:rPr lang="ru-RU" sz="1000" dirty="0" smtClean="0"/>
              <a:t>Совещание по защите подходов внедрения</a:t>
            </a:r>
            <a:endParaRPr lang="ru-RU" sz="1000" dirty="0">
              <a:solidFill>
                <a:srgbClr val="000000"/>
              </a:solidFill>
            </a:endParaRPr>
          </a:p>
        </p:txBody>
      </p:sp>
      <p:sp>
        <p:nvSpPr>
          <p:cNvPr id="116" name="Text Placeholder 1"/>
          <p:cNvSpPr>
            <a:spLocks noGrp="1"/>
          </p:cNvSpPr>
          <p:nvPr>
            <p:custDataLst>
              <p:tags r:id="rId80"/>
            </p:custDataLst>
          </p:nvPr>
        </p:nvSpPr>
        <p:spPr bwMode="auto">
          <a:xfrm>
            <a:off x="168273" y="4101187"/>
            <a:ext cx="26114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b="1" dirty="0" smtClean="0">
                <a:latin typeface="Arial"/>
                <a:sym typeface="Arial"/>
              </a:rPr>
              <a:t>4. Закрепление результатов и закрытие проекта</a:t>
            </a:r>
            <a:endParaRPr lang="en-US" sz="1000" b="1" dirty="0">
              <a:latin typeface="Arial"/>
              <a:sym typeface="Arial"/>
            </a:endParaRPr>
          </a:p>
        </p:txBody>
      </p:sp>
      <p:sp>
        <p:nvSpPr>
          <p:cNvPr id="113" name="Text Placeholder 5"/>
          <p:cNvSpPr>
            <a:spLocks noGrp="1"/>
          </p:cNvSpPr>
          <p:nvPr>
            <p:custDataLst>
              <p:tags r:id="rId81"/>
            </p:custDataLst>
          </p:nvPr>
        </p:nvSpPr>
        <p:spPr bwMode="auto">
          <a:xfrm>
            <a:off x="7527924" y="4101187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20.11.17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24" name="Text Placeholder 1"/>
          <p:cNvSpPr>
            <a:spLocks noGrp="1"/>
          </p:cNvSpPr>
          <p:nvPr>
            <p:custDataLst>
              <p:tags r:id="rId82"/>
            </p:custDataLst>
          </p:nvPr>
        </p:nvSpPr>
        <p:spPr bwMode="auto">
          <a:xfrm>
            <a:off x="168275" y="2826327"/>
            <a:ext cx="8302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b="1" dirty="0" smtClean="0">
                <a:latin typeface="Arial"/>
                <a:sym typeface="Arial"/>
              </a:rPr>
              <a:t>3. Внедрение улучшений</a:t>
            </a:r>
            <a:endParaRPr lang="en-US" sz="1000" b="1" dirty="0">
              <a:latin typeface="Arial"/>
              <a:sym typeface="Arial"/>
            </a:endParaRPr>
          </a:p>
        </p:txBody>
      </p:sp>
      <p:sp>
        <p:nvSpPr>
          <p:cNvPr id="169" name="Text Placeholder 6"/>
          <p:cNvSpPr>
            <a:spLocks noGrp="1"/>
          </p:cNvSpPr>
          <p:nvPr>
            <p:custDataLst>
              <p:tags r:id="rId83"/>
            </p:custDataLst>
          </p:nvPr>
        </p:nvSpPr>
        <p:spPr bwMode="auto">
          <a:xfrm>
            <a:off x="8196262" y="4101187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28.12.17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15" name="Text Placeholder 1"/>
          <p:cNvSpPr>
            <a:spLocks noGrp="1"/>
          </p:cNvSpPr>
          <p:nvPr>
            <p:custDataLst>
              <p:tags r:id="rId84"/>
            </p:custDataLst>
          </p:nvPr>
        </p:nvSpPr>
        <p:spPr bwMode="auto">
          <a:xfrm>
            <a:off x="168275" y="4329787"/>
            <a:ext cx="260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7" lvl="1" indent="0">
              <a:buNone/>
            </a:pPr>
            <a:r>
              <a:rPr lang="ru-RU" sz="1000" dirty="0" smtClean="0">
                <a:solidFill>
                  <a:srgbClr val="000000"/>
                </a:solidFill>
              </a:rPr>
              <a:t>4.1 </a:t>
            </a:r>
            <a:r>
              <a:rPr lang="ru-RU" sz="1000" dirty="0">
                <a:latin typeface="Arial"/>
              </a:rPr>
              <a:t>Мониторинг достигнутых результатов. </a:t>
            </a:r>
          </a:p>
          <a:p>
            <a:pPr marL="1587" lvl="1" indent="0">
              <a:buNone/>
            </a:pPr>
            <a:r>
              <a:rPr lang="ru-RU" sz="1000" dirty="0">
                <a:latin typeface="Arial"/>
              </a:rPr>
              <a:t>Производственный анализ №2</a:t>
            </a:r>
          </a:p>
        </p:txBody>
      </p:sp>
      <p:sp>
        <p:nvSpPr>
          <p:cNvPr id="120" name="Text Placeholder 5"/>
          <p:cNvSpPr>
            <a:spLocks noGrp="1"/>
          </p:cNvSpPr>
          <p:nvPr>
            <p:custDataLst>
              <p:tags r:id="rId85"/>
            </p:custDataLst>
          </p:nvPr>
        </p:nvSpPr>
        <p:spPr bwMode="auto">
          <a:xfrm>
            <a:off x="7527924" y="4329787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>
                <a:latin typeface="Arial"/>
                <a:sym typeface="Arial"/>
              </a:rPr>
              <a:t>2</a:t>
            </a:r>
            <a:r>
              <a:rPr lang="ru-RU" sz="1000" dirty="0" smtClean="0">
                <a:latin typeface="Arial"/>
                <a:sym typeface="Arial"/>
              </a:rPr>
              <a:t>0.11.17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66" name="Text Placeholder 6"/>
          <p:cNvSpPr>
            <a:spLocks noGrp="1"/>
          </p:cNvSpPr>
          <p:nvPr>
            <p:custDataLst>
              <p:tags r:id="rId86"/>
            </p:custDataLst>
          </p:nvPr>
        </p:nvSpPr>
        <p:spPr bwMode="auto">
          <a:xfrm>
            <a:off x="8196262" y="3897047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13.11.17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174" name="Flowchart: Decision 173"/>
          <p:cNvSpPr/>
          <p:nvPr/>
        </p:nvSpPr>
        <p:spPr>
          <a:xfrm>
            <a:off x="7007848" y="4917195"/>
            <a:ext cx="152505" cy="180100"/>
          </a:xfrm>
          <a:prstGeom prst="flowChartDecision">
            <a:avLst/>
          </a:prstGeom>
          <a:solidFill>
            <a:schemeClr val="accent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200" name="Flowchart: Decision 199"/>
          <p:cNvSpPr/>
          <p:nvPr/>
        </p:nvSpPr>
        <p:spPr>
          <a:xfrm>
            <a:off x="6993665" y="5133807"/>
            <a:ext cx="152505" cy="180100"/>
          </a:xfrm>
          <a:prstGeom prst="flowChartDecision">
            <a:avLst/>
          </a:prstGeom>
          <a:solidFill>
            <a:schemeClr val="accent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204" name="Text Placeholder 6"/>
          <p:cNvSpPr>
            <a:spLocks noGrp="1"/>
          </p:cNvSpPr>
          <p:nvPr>
            <p:custDataLst>
              <p:tags r:id="rId87"/>
            </p:custDataLst>
          </p:nvPr>
        </p:nvSpPr>
        <p:spPr bwMode="auto">
          <a:xfrm>
            <a:off x="8199800" y="2785220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01.12.17</a:t>
            </a:r>
            <a:endParaRPr lang="en-US" sz="1000" dirty="0">
              <a:latin typeface="Arial"/>
              <a:sym typeface="Arial"/>
            </a:endParaRPr>
          </a:p>
        </p:txBody>
      </p:sp>
      <p:sp>
        <p:nvSpPr>
          <p:cNvPr id="205" name="Text Placeholder 5"/>
          <p:cNvSpPr>
            <a:spLocks noGrp="1"/>
          </p:cNvSpPr>
          <p:nvPr>
            <p:custDataLst>
              <p:tags r:id="rId88"/>
            </p:custDataLst>
          </p:nvPr>
        </p:nvSpPr>
        <p:spPr bwMode="auto">
          <a:xfrm>
            <a:off x="7531462" y="2785220"/>
            <a:ext cx="488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000" dirty="0" smtClean="0">
                <a:latin typeface="Arial"/>
                <a:sym typeface="Arial"/>
              </a:rPr>
              <a:t>01.10.17</a:t>
            </a:r>
            <a:endParaRPr lang="en-US" sz="1000" dirty="0">
              <a:latin typeface="Arial"/>
              <a:sym typeface="Arial"/>
            </a:endParaRPr>
          </a:p>
        </p:txBody>
      </p:sp>
      <p:cxnSp>
        <p:nvCxnSpPr>
          <p:cNvPr id="206" name="Straight Connector 30"/>
          <p:cNvCxnSpPr/>
          <p:nvPr>
            <p:custDataLst>
              <p:tags r:id="rId89"/>
            </p:custDataLst>
          </p:nvPr>
        </p:nvCxnSpPr>
        <p:spPr bwMode="gray">
          <a:xfrm>
            <a:off x="6171540" y="3952740"/>
            <a:ext cx="212725" cy="0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5"/>
          <p:cNvCxnSpPr/>
          <p:nvPr>
            <p:custDataLst>
              <p:tags r:id="rId90"/>
            </p:custDataLst>
          </p:nvPr>
        </p:nvCxnSpPr>
        <p:spPr bwMode="gray">
          <a:xfrm>
            <a:off x="5442937" y="2636243"/>
            <a:ext cx="116111" cy="0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Flowchart: Decision 173"/>
          <p:cNvSpPr/>
          <p:nvPr/>
        </p:nvSpPr>
        <p:spPr>
          <a:xfrm>
            <a:off x="5398350" y="3063740"/>
            <a:ext cx="152505" cy="180100"/>
          </a:xfrm>
          <a:prstGeom prst="flowChartDecision">
            <a:avLst/>
          </a:prstGeom>
          <a:solidFill>
            <a:schemeClr val="accent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cxnSp>
        <p:nvCxnSpPr>
          <p:cNvPr id="209" name="Straight Connector 19"/>
          <p:cNvCxnSpPr/>
          <p:nvPr>
            <p:custDataLst>
              <p:tags r:id="rId91"/>
            </p:custDataLst>
          </p:nvPr>
        </p:nvCxnSpPr>
        <p:spPr bwMode="gray">
          <a:xfrm>
            <a:off x="6403165" y="4177387"/>
            <a:ext cx="739808" cy="0"/>
          </a:xfrm>
          <a:prstGeom prst="line">
            <a:avLst/>
          </a:prstGeom>
          <a:ln w="38100">
            <a:solidFill>
              <a:schemeClr val="folHlink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940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" name="Object 57" hidden="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55968507"/>
              </p:ext>
            </p:extLst>
          </p:nvPr>
        </p:nvGraphicFramePr>
        <p:xfrm>
          <a:off x="1590" y="1591"/>
          <a:ext cx="1587" cy="1587"/>
        </p:xfrm>
        <a:graphic>
          <a:graphicData uri="http://schemas.openxmlformats.org/presentationml/2006/ole">
            <p:oleObj spid="_x0000_s187443" name="think-cell Slide" r:id="rId7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7345" y="91796"/>
            <a:ext cx="6967831" cy="738664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kern="1200" dirty="0"/>
              <a:t>Карта текущего состояния процесса </a:t>
            </a:r>
            <a:r>
              <a:rPr lang="ru-RU" sz="1600" kern="1200" dirty="0" smtClean="0"/>
              <a:t> «Совершенствование процесса учета </a:t>
            </a:r>
            <a:r>
              <a:rPr lang="ru-RU" sz="1600" kern="1200" dirty="0" err="1" smtClean="0"/>
              <a:t>специзделий</a:t>
            </a:r>
            <a:r>
              <a:rPr lang="ru-RU" sz="1600" kern="1200" dirty="0" smtClean="0"/>
              <a:t> путем использования возможностей системы Электронного паспорта»</a:t>
            </a:r>
            <a:endParaRPr lang="en-US" sz="1600" kern="1200" dirty="0"/>
          </a:p>
        </p:txBody>
      </p:sp>
      <p:grpSp>
        <p:nvGrpSpPr>
          <p:cNvPr id="108" name="Group 138"/>
          <p:cNvGrpSpPr/>
          <p:nvPr/>
        </p:nvGrpSpPr>
        <p:grpSpPr>
          <a:xfrm>
            <a:off x="125412" y="968198"/>
            <a:ext cx="1710805" cy="361903"/>
            <a:chOff x="125411" y="977723"/>
            <a:chExt cx="1710805" cy="361903"/>
          </a:xfrm>
        </p:grpSpPr>
        <p:sp>
          <p:nvSpPr>
            <p:cNvPr id="118" name="Rectangle 139"/>
            <p:cNvSpPr>
              <a:spLocks/>
            </p:cNvSpPr>
            <p:nvPr/>
          </p:nvSpPr>
          <p:spPr>
            <a:xfrm>
              <a:off x="125411" y="1101212"/>
              <a:ext cx="272157" cy="114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19" name="Rectangle 41"/>
            <p:cNvSpPr txBox="1">
              <a:spLocks/>
            </p:cNvSpPr>
            <p:nvPr/>
          </p:nvSpPr>
          <p:spPr>
            <a:xfrm>
              <a:off x="125411" y="989510"/>
              <a:ext cx="272157" cy="1149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72000" tIns="36000" rIns="36000" bIns="3600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endParaRPr lang="ru-RU" sz="900" b="1" dirty="0"/>
            </a:p>
          </p:txBody>
        </p:sp>
        <p:sp>
          <p:nvSpPr>
            <p:cNvPr id="120" name="Rectangle 145"/>
            <p:cNvSpPr>
              <a:spLocks/>
            </p:cNvSpPr>
            <p:nvPr/>
          </p:nvSpPr>
          <p:spPr>
            <a:xfrm>
              <a:off x="125411" y="1212914"/>
              <a:ext cx="272157" cy="114925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endParaRPr lang="ru-RU" sz="900" dirty="0">
                <a:solidFill>
                  <a:schemeClr val="tx1"/>
                </a:solidFill>
              </a:endParaRPr>
            </a:p>
          </p:txBody>
        </p:sp>
        <p:sp>
          <p:nvSpPr>
            <p:cNvPr id="121" name="Rectangle 63"/>
            <p:cNvSpPr txBox="1">
              <a:spLocks/>
            </p:cNvSpPr>
            <p:nvPr/>
          </p:nvSpPr>
          <p:spPr>
            <a:xfrm>
              <a:off x="478474" y="977723"/>
              <a:ext cx="1096454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r>
                <a:rPr lang="ru-RU" sz="900" dirty="0"/>
                <a:t>Продолжительность</a:t>
              </a:r>
            </a:p>
          </p:txBody>
        </p:sp>
        <p:sp>
          <p:nvSpPr>
            <p:cNvPr id="122" name="Rectangle 63"/>
            <p:cNvSpPr txBox="1">
              <a:spLocks/>
            </p:cNvSpPr>
            <p:nvPr/>
          </p:nvSpPr>
          <p:spPr>
            <a:xfrm>
              <a:off x="478474" y="1089425"/>
              <a:ext cx="708527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r>
                <a:rPr lang="ru-RU" sz="900" dirty="0"/>
                <a:t>Исполнитель</a:t>
              </a:r>
            </a:p>
          </p:txBody>
        </p:sp>
        <p:sp>
          <p:nvSpPr>
            <p:cNvPr id="125" name="Rectangle 63"/>
            <p:cNvSpPr txBox="1">
              <a:spLocks/>
            </p:cNvSpPr>
            <p:nvPr/>
          </p:nvSpPr>
          <p:spPr>
            <a:xfrm>
              <a:off x="478472" y="1201127"/>
              <a:ext cx="1357744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r>
                <a:rPr lang="ru-RU" sz="900" dirty="0"/>
                <a:t>Описание шага процесса</a:t>
              </a:r>
            </a:p>
          </p:txBody>
        </p:sp>
      </p:grpSp>
      <p:grpSp>
        <p:nvGrpSpPr>
          <p:cNvPr id="17" name="Group 160"/>
          <p:cNvGrpSpPr/>
          <p:nvPr/>
        </p:nvGrpSpPr>
        <p:grpSpPr>
          <a:xfrm>
            <a:off x="1032934" y="1468829"/>
            <a:ext cx="3778914" cy="272561"/>
            <a:chOff x="176211" y="1362814"/>
            <a:chExt cx="8589720" cy="272561"/>
          </a:xfrm>
        </p:grpSpPr>
        <p:cxnSp>
          <p:nvCxnSpPr>
            <p:cNvPr id="18" name="Straight Connector 161"/>
            <p:cNvCxnSpPr/>
            <p:nvPr/>
          </p:nvCxnSpPr>
          <p:spPr>
            <a:xfrm>
              <a:off x="176211" y="1362814"/>
              <a:ext cx="8589720" cy="0"/>
            </a:xfrm>
            <a:prstGeom prst="line">
              <a:avLst/>
            </a:prstGeom>
            <a:noFill/>
            <a:ln w="19050" cap="flat" cmpd="sng" algn="ctr">
              <a:gradFill flip="none" rotWithShape="1">
                <a:gsLst>
                  <a:gs pos="76000">
                    <a:srgbClr val="91C1FE"/>
                  </a:gs>
                  <a:gs pos="21692">
                    <a:srgbClr val="002960">
                      <a:lumMod val="25000"/>
                      <a:lumOff val="75000"/>
                    </a:srgbClr>
                  </a:gs>
                  <a:gs pos="0">
                    <a:srgbClr val="FFFFFF"/>
                  </a:gs>
                  <a:gs pos="50000">
                    <a:srgbClr val="C7E0FB">
                      <a:lumMod val="75000"/>
                    </a:srgbClr>
                  </a:gs>
                  <a:gs pos="100000">
                    <a:srgbClr val="E9EEF3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prstDash val="solid"/>
            </a:ln>
            <a:effectLst/>
          </p:spPr>
        </p:cxnSp>
        <p:cxnSp>
          <p:nvCxnSpPr>
            <p:cNvPr id="19" name="Straight Connector 162"/>
            <p:cNvCxnSpPr/>
            <p:nvPr/>
          </p:nvCxnSpPr>
          <p:spPr>
            <a:xfrm>
              <a:off x="176211" y="1635375"/>
              <a:ext cx="8589720" cy="0"/>
            </a:xfrm>
            <a:prstGeom prst="line">
              <a:avLst/>
            </a:prstGeom>
            <a:noFill/>
            <a:ln w="19050" cap="flat" cmpd="sng" algn="ctr">
              <a:gradFill flip="none" rotWithShape="1">
                <a:gsLst>
                  <a:gs pos="76000">
                    <a:srgbClr val="91C1FE"/>
                  </a:gs>
                  <a:gs pos="21692">
                    <a:srgbClr val="002960">
                      <a:lumMod val="25000"/>
                      <a:lumOff val="75000"/>
                    </a:srgbClr>
                  </a:gs>
                  <a:gs pos="0">
                    <a:srgbClr val="FFFFFF"/>
                  </a:gs>
                  <a:gs pos="50000">
                    <a:srgbClr val="C7E0FB">
                      <a:lumMod val="75000"/>
                    </a:srgbClr>
                  </a:gs>
                  <a:gs pos="100000">
                    <a:srgbClr val="E9EEF3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prstDash val="solid"/>
            </a:ln>
            <a:effectLst/>
          </p:spPr>
        </p:cxnSp>
      </p:grpSp>
      <p:sp>
        <p:nvSpPr>
          <p:cNvPr id="20" name="Rectangle 41"/>
          <p:cNvSpPr txBox="1"/>
          <p:nvPr/>
        </p:nvSpPr>
        <p:spPr>
          <a:xfrm>
            <a:off x="904066" y="1520090"/>
            <a:ext cx="114507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>
              <a:buClr>
                <a:srgbClr val="002960"/>
              </a:buClr>
              <a:defRPr/>
            </a:pPr>
            <a:r>
              <a:rPr lang="ru-RU" sz="1000" b="1" kern="0" dirty="0">
                <a:solidFill>
                  <a:srgbClr val="BFBFBF">
                    <a:lumMod val="75000"/>
                  </a:srgbClr>
                </a:solidFill>
              </a:rPr>
              <a:t>Как есть</a:t>
            </a:r>
          </a:p>
        </p:txBody>
      </p:sp>
      <p:sp>
        <p:nvSpPr>
          <p:cNvPr id="21" name="Rectangle 41"/>
          <p:cNvSpPr txBox="1"/>
          <p:nvPr/>
        </p:nvSpPr>
        <p:spPr>
          <a:xfrm>
            <a:off x="1476636" y="1529538"/>
            <a:ext cx="256346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>
              <a:buClr>
                <a:srgbClr val="002960"/>
              </a:buClr>
              <a:defRPr/>
            </a:pPr>
            <a:r>
              <a:rPr lang="ru-RU" sz="1000" b="1" kern="0" dirty="0" smtClean="0">
                <a:solidFill>
                  <a:srgbClr val="FF0000"/>
                </a:solidFill>
              </a:rPr>
              <a:t>		</a:t>
            </a:r>
            <a:r>
              <a:rPr lang="ru-RU" sz="1000" b="1" kern="0" dirty="0" smtClean="0"/>
              <a:t>11 дней</a:t>
            </a:r>
            <a:endParaRPr lang="ru-RU" sz="1000" b="1" kern="0" dirty="0"/>
          </a:p>
        </p:txBody>
      </p:sp>
      <p:sp>
        <p:nvSpPr>
          <p:cNvPr id="84" name="Rectangle 63"/>
          <p:cNvSpPr txBox="1"/>
          <p:nvPr/>
        </p:nvSpPr>
        <p:spPr>
          <a:xfrm>
            <a:off x="4237847" y="914831"/>
            <a:ext cx="90900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960"/>
              </a:buClr>
              <a:defRPr/>
            </a:pPr>
            <a:r>
              <a:rPr lang="ru-RU" sz="900" dirty="0">
                <a:latin typeface="Arial" charset="0"/>
              </a:rPr>
              <a:t>Проблема (нумерация сквозная для всего </a:t>
            </a:r>
            <a:r>
              <a:rPr lang="ru-RU" sz="900" dirty="0" smtClean="0">
                <a:latin typeface="Arial" charset="0"/>
              </a:rPr>
              <a:t>проекта)</a:t>
            </a:r>
            <a:endParaRPr lang="ru-RU" sz="900" kern="0" dirty="0">
              <a:solidFill>
                <a:srgbClr val="000000"/>
              </a:solidFill>
            </a:endParaRPr>
          </a:p>
        </p:txBody>
      </p:sp>
      <p:sp>
        <p:nvSpPr>
          <p:cNvPr id="75" name="AutoShape 71" descr="Широкий диагональный 2"/>
          <p:cNvSpPr>
            <a:spLocks noChangeArrowheads="1"/>
          </p:cNvSpPr>
          <p:nvPr/>
        </p:nvSpPr>
        <p:spPr bwMode="auto">
          <a:xfrm flipH="1">
            <a:off x="2130245" y="1039689"/>
            <a:ext cx="446931" cy="195928"/>
          </a:xfrm>
          <a:prstGeom prst="curvedDownArrow">
            <a:avLst>
              <a:gd name="adj1" fmla="val 61451"/>
              <a:gd name="adj2" fmla="val 122902"/>
              <a:gd name="adj3" fmla="val 33333"/>
            </a:avLst>
          </a:prstGeom>
          <a:pattFill prst="wdUpDiag">
            <a:fgClr>
              <a:srgbClr val="FF66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6" name="Rectangle 63"/>
          <p:cNvSpPr txBox="1"/>
          <p:nvPr/>
        </p:nvSpPr>
        <p:spPr>
          <a:xfrm>
            <a:off x="2644911" y="1042894"/>
            <a:ext cx="8864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900" dirty="0">
                <a:solidFill>
                  <a:srgbClr val="000000"/>
                </a:solidFill>
              </a:rPr>
              <a:t>Брак/доработка</a:t>
            </a:r>
          </a:p>
        </p:txBody>
      </p:sp>
      <p:grpSp>
        <p:nvGrpSpPr>
          <p:cNvPr id="77" name="Group 115"/>
          <p:cNvGrpSpPr/>
          <p:nvPr/>
        </p:nvGrpSpPr>
        <p:grpSpPr>
          <a:xfrm>
            <a:off x="5331909" y="979790"/>
            <a:ext cx="1509822" cy="276999"/>
            <a:chOff x="4675188" y="959601"/>
            <a:chExt cx="1509822" cy="276999"/>
          </a:xfrm>
        </p:grpSpPr>
        <p:sp>
          <p:nvSpPr>
            <p:cNvPr id="81" name="Шестиугольник 80"/>
            <p:cNvSpPr>
              <a:spLocks/>
            </p:cNvSpPr>
            <p:nvPr/>
          </p:nvSpPr>
          <p:spPr>
            <a:xfrm>
              <a:off x="4675188" y="997790"/>
              <a:ext cx="415918" cy="189716"/>
            </a:xfrm>
            <a:prstGeom prst="hexagon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900" dirty="0">
                  <a:solidFill>
                    <a:srgbClr val="000000"/>
                  </a:solidFill>
                </a:rPr>
                <a:t>Нет</a:t>
              </a:r>
            </a:p>
          </p:txBody>
        </p:sp>
        <p:sp>
          <p:nvSpPr>
            <p:cNvPr id="82" name="TextBox 117"/>
            <p:cNvSpPr txBox="1"/>
            <p:nvPr/>
          </p:nvSpPr>
          <p:spPr>
            <a:xfrm>
              <a:off x="5169645" y="959601"/>
              <a:ext cx="101536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900" dirty="0">
                  <a:solidFill>
                    <a:srgbClr val="000000"/>
                  </a:solidFill>
                </a:rPr>
                <a:t>Срок не регламентирован</a:t>
              </a:r>
            </a:p>
          </p:txBody>
        </p:sp>
      </p:grpSp>
      <p:grpSp>
        <p:nvGrpSpPr>
          <p:cNvPr id="78" name="Group 118"/>
          <p:cNvGrpSpPr/>
          <p:nvPr/>
        </p:nvGrpSpPr>
        <p:grpSpPr>
          <a:xfrm>
            <a:off x="7050307" y="940310"/>
            <a:ext cx="1788893" cy="276999"/>
            <a:chOff x="6491739" y="937674"/>
            <a:chExt cx="1590637" cy="276999"/>
          </a:xfrm>
        </p:grpSpPr>
        <p:sp>
          <p:nvSpPr>
            <p:cNvPr id="79" name="Шестиугольник 78"/>
            <p:cNvSpPr>
              <a:spLocks/>
            </p:cNvSpPr>
            <p:nvPr/>
          </p:nvSpPr>
          <p:spPr>
            <a:xfrm>
              <a:off x="6491739" y="997790"/>
              <a:ext cx="415918" cy="189716"/>
            </a:xfrm>
            <a:prstGeom prst="hexagon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>
              <a:no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900" dirty="0">
                <a:solidFill>
                  <a:srgbClr val="414142"/>
                </a:solidFill>
              </a:endParaRPr>
            </a:p>
          </p:txBody>
        </p:sp>
        <p:sp>
          <p:nvSpPr>
            <p:cNvPr id="80" name="TextBox 136"/>
            <p:cNvSpPr txBox="1"/>
            <p:nvPr/>
          </p:nvSpPr>
          <p:spPr>
            <a:xfrm>
              <a:off x="7013807" y="937674"/>
              <a:ext cx="1068569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900" dirty="0">
                  <a:solidFill>
                    <a:srgbClr val="000000"/>
                  </a:solidFill>
                </a:rPr>
                <a:t>Срок по регламенту (</a:t>
              </a:r>
              <a:r>
                <a:rPr lang="ru-RU" sz="900" dirty="0" err="1">
                  <a:solidFill>
                    <a:srgbClr val="000000"/>
                  </a:solidFill>
                </a:rPr>
                <a:t>раб.д</a:t>
              </a:r>
              <a:r>
                <a:rPr lang="ru-RU" sz="900" dirty="0">
                  <a:solidFill>
                    <a:srgbClr val="000000"/>
                  </a:solidFill>
                </a:rPr>
                <a:t>.)</a:t>
              </a:r>
            </a:p>
          </p:txBody>
        </p:sp>
      </p:grpSp>
      <p:grpSp>
        <p:nvGrpSpPr>
          <p:cNvPr id="69" name="Group 115"/>
          <p:cNvGrpSpPr/>
          <p:nvPr/>
        </p:nvGrpSpPr>
        <p:grpSpPr>
          <a:xfrm>
            <a:off x="227962" y="2015445"/>
            <a:ext cx="8478118" cy="2773633"/>
            <a:chOff x="206903" y="2132458"/>
            <a:chExt cx="8474034" cy="1862319"/>
          </a:xfrm>
        </p:grpSpPr>
        <p:grpSp>
          <p:nvGrpSpPr>
            <p:cNvPr id="71" name="Group 117"/>
            <p:cNvGrpSpPr/>
            <p:nvPr/>
          </p:nvGrpSpPr>
          <p:grpSpPr>
            <a:xfrm>
              <a:off x="206903" y="2132458"/>
              <a:ext cx="8474034" cy="1862319"/>
              <a:chOff x="253169" y="2191434"/>
              <a:chExt cx="8474034" cy="1862319"/>
            </a:xfrm>
          </p:grpSpPr>
          <p:sp>
            <p:nvSpPr>
              <p:cNvPr id="72" name="Rectangle 118"/>
              <p:cNvSpPr/>
              <p:nvPr/>
            </p:nvSpPr>
            <p:spPr>
              <a:xfrm>
                <a:off x="255536" y="2191435"/>
                <a:ext cx="1318590" cy="1862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3296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5" name="Rectangle 63"/>
              <p:cNvSpPr txBox="1"/>
              <p:nvPr/>
            </p:nvSpPr>
            <p:spPr>
              <a:xfrm>
                <a:off x="355982" y="2615813"/>
                <a:ext cx="1216884" cy="153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2960"/>
                  </a:buClr>
                </a:pPr>
                <a:r>
                  <a:rPr lang="ru-RU" sz="1000" i="1" dirty="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88" name="Rectangle 41"/>
              <p:cNvSpPr txBox="1">
                <a:spLocks/>
              </p:cNvSpPr>
              <p:nvPr/>
            </p:nvSpPr>
            <p:spPr>
              <a:xfrm>
                <a:off x="299435" y="2191434"/>
                <a:ext cx="1318590" cy="3712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72000" tIns="36000" rIns="36000" bIns="3600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2960"/>
                  </a:buClr>
                </a:pPr>
                <a:r>
                  <a:rPr lang="ru-RU" sz="1000" b="1" dirty="0">
                    <a:solidFill>
                      <a:srgbClr val="000000"/>
                    </a:solidFill>
                  </a:rPr>
                  <a:t>0 шаг - … дней</a:t>
                </a:r>
              </a:p>
            </p:txBody>
          </p:sp>
          <p:sp>
            <p:nvSpPr>
              <p:cNvPr id="89" name="Rectangle 126"/>
              <p:cNvSpPr/>
              <p:nvPr/>
            </p:nvSpPr>
            <p:spPr>
              <a:xfrm>
                <a:off x="255536" y="2191435"/>
                <a:ext cx="1362489" cy="1862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3296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0" name="Rectangle 129"/>
              <p:cNvSpPr/>
              <p:nvPr/>
            </p:nvSpPr>
            <p:spPr>
              <a:xfrm>
                <a:off x="253169" y="2839057"/>
                <a:ext cx="1364856" cy="1214694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32962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1000" dirty="0" smtClean="0">
                    <a:solidFill>
                      <a:srgbClr val="000000"/>
                    </a:solidFill>
                  </a:rPr>
                  <a:t>Направление  материалов к проведению СД руководителям ПАО КМЗ, курирующим направления по вопросам повестки</a:t>
                </a:r>
                <a:endParaRPr lang="ru-RU" sz="1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1" name="Right Arrow 130"/>
              <p:cNvSpPr>
                <a:spLocks/>
              </p:cNvSpPr>
              <p:nvPr/>
            </p:nvSpPr>
            <p:spPr>
              <a:xfrm>
                <a:off x="1710488" y="3148177"/>
                <a:ext cx="263538" cy="374250"/>
              </a:xfrm>
              <a:prstGeom prst="rightArrow">
                <a:avLst/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3296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2" name="Rectangle 41"/>
              <p:cNvSpPr txBox="1">
                <a:spLocks/>
              </p:cNvSpPr>
              <p:nvPr/>
            </p:nvSpPr>
            <p:spPr>
              <a:xfrm>
                <a:off x="253169" y="2191434"/>
                <a:ext cx="1364856" cy="18560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72000" tIns="36000" rIns="36000" bIns="3600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2960"/>
                  </a:buClr>
                </a:pPr>
                <a:r>
                  <a:rPr lang="ru-RU" sz="1000" b="1" dirty="0" smtClean="0">
                    <a:solidFill>
                      <a:srgbClr val="000000"/>
                    </a:solidFill>
                  </a:rPr>
                  <a:t>Вход</a:t>
                </a:r>
                <a:endParaRPr lang="ru-RU" sz="10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" name="Rectangle 133"/>
              <p:cNvSpPr/>
              <p:nvPr/>
            </p:nvSpPr>
            <p:spPr>
              <a:xfrm>
                <a:off x="2066386" y="2191435"/>
                <a:ext cx="1318590" cy="1862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3296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4" name="Rectangle 139"/>
              <p:cNvSpPr/>
              <p:nvPr/>
            </p:nvSpPr>
            <p:spPr>
              <a:xfrm>
                <a:off x="2066386" y="2839056"/>
                <a:ext cx="1318590" cy="1214695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32962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1000" dirty="0">
                    <a:solidFill>
                      <a:srgbClr val="000000"/>
                    </a:solidFill>
                  </a:rPr>
                  <a:t>Согласование </a:t>
                </a:r>
                <a:br>
                  <a:rPr lang="ru-RU" sz="1000" dirty="0">
                    <a:solidFill>
                      <a:srgbClr val="000000"/>
                    </a:solidFill>
                  </a:rPr>
                </a:br>
                <a:r>
                  <a:rPr lang="ru-RU" sz="1000" dirty="0" smtClean="0">
                    <a:solidFill>
                      <a:srgbClr val="000000"/>
                    </a:solidFill>
                  </a:rPr>
                  <a:t>материалов и направление письма-согласования</a:t>
                </a:r>
                <a:endParaRPr lang="ru-RU" sz="1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Right Arrow 170"/>
              <p:cNvSpPr>
                <a:spLocks/>
              </p:cNvSpPr>
              <p:nvPr/>
            </p:nvSpPr>
            <p:spPr>
              <a:xfrm>
                <a:off x="3477439" y="3148177"/>
                <a:ext cx="263538" cy="374250"/>
              </a:xfrm>
              <a:prstGeom prst="rightArrow">
                <a:avLst/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3296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6" name="Rectangle 41"/>
              <p:cNvSpPr txBox="1">
                <a:spLocks/>
              </p:cNvSpPr>
              <p:nvPr/>
            </p:nvSpPr>
            <p:spPr>
              <a:xfrm>
                <a:off x="2066386" y="2191434"/>
                <a:ext cx="1318590" cy="21218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72000" tIns="36000" rIns="36000" bIns="3600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2960"/>
                  </a:buClr>
                </a:pPr>
                <a:r>
                  <a:rPr lang="ru-RU" sz="1000" b="1" dirty="0" smtClean="0">
                    <a:solidFill>
                      <a:srgbClr val="000000"/>
                    </a:solidFill>
                  </a:rPr>
                  <a:t>Шаг № 1 - 7 дней</a:t>
                </a:r>
                <a:endParaRPr lang="ru-RU" sz="10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Rectangle 173"/>
              <p:cNvSpPr/>
              <p:nvPr/>
            </p:nvSpPr>
            <p:spPr>
              <a:xfrm>
                <a:off x="3822971" y="2191434"/>
                <a:ext cx="1318590" cy="186231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3296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8" name="Rectangle 176"/>
              <p:cNvSpPr/>
              <p:nvPr/>
            </p:nvSpPr>
            <p:spPr>
              <a:xfrm>
                <a:off x="3822971" y="2839057"/>
                <a:ext cx="1318590" cy="1214694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34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>
                    <a:srgbClr val="002960"/>
                  </a:buClr>
                </a:pPr>
                <a:r>
                  <a:rPr lang="ru-RU" sz="1000" dirty="0" smtClean="0">
                    <a:solidFill>
                      <a:srgbClr val="000000"/>
                    </a:solidFill>
                  </a:rPr>
                  <a:t>Направление полного комплекта документов в адрес </a:t>
                </a:r>
                <a:r>
                  <a:rPr lang="ru-RU" sz="1000" dirty="0" err="1" smtClean="0">
                    <a:solidFill>
                      <a:srgbClr val="000000"/>
                    </a:solidFill>
                  </a:rPr>
                  <a:t>ОКУиС</a:t>
                </a:r>
                <a:r>
                  <a:rPr lang="ru-RU" sz="1000" dirty="0" smtClean="0">
                    <a:solidFill>
                      <a:srgbClr val="000000"/>
                    </a:solidFill>
                  </a:rPr>
                  <a:t> ПАО «КМЗ» </a:t>
                </a:r>
                <a:endParaRPr lang="ru-RU" sz="1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Right Arrow 177"/>
              <p:cNvSpPr>
                <a:spLocks/>
              </p:cNvSpPr>
              <p:nvPr/>
            </p:nvSpPr>
            <p:spPr>
              <a:xfrm>
                <a:off x="5234521" y="3148177"/>
                <a:ext cx="263538" cy="374250"/>
              </a:xfrm>
              <a:prstGeom prst="rightArrow">
                <a:avLst/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3296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0" name="Rectangle 41"/>
              <p:cNvSpPr txBox="1">
                <a:spLocks/>
              </p:cNvSpPr>
              <p:nvPr/>
            </p:nvSpPr>
            <p:spPr>
              <a:xfrm>
                <a:off x="3822971" y="2191434"/>
                <a:ext cx="1318590" cy="21218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72000" tIns="36000" rIns="36000" bIns="3600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2960"/>
                  </a:buClr>
                </a:pPr>
                <a:r>
                  <a:rPr lang="ru-RU" sz="1000" b="1" dirty="0" smtClean="0">
                    <a:solidFill>
                      <a:srgbClr val="000000"/>
                    </a:solidFill>
                  </a:rPr>
                  <a:t>Шаг № 2 - 1 день</a:t>
                </a:r>
                <a:endParaRPr lang="ru-RU" sz="10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Rectangle 179"/>
              <p:cNvSpPr/>
              <p:nvPr/>
            </p:nvSpPr>
            <p:spPr>
              <a:xfrm>
                <a:off x="5570727" y="2217024"/>
                <a:ext cx="1335989" cy="183672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3296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2" name="Rectangle 181"/>
              <p:cNvSpPr/>
              <p:nvPr/>
            </p:nvSpPr>
            <p:spPr>
              <a:xfrm>
                <a:off x="5561718" y="2839058"/>
                <a:ext cx="1344999" cy="1214693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34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>
                    <a:srgbClr val="002960"/>
                  </a:buClr>
                </a:pPr>
                <a:r>
                  <a:rPr lang="ru-RU" sz="1000" dirty="0" smtClean="0">
                    <a:solidFill>
                      <a:srgbClr val="000000"/>
                    </a:solidFill>
                  </a:rPr>
                  <a:t>Согласование материалов и подготовка проекта согласованной позиции для выдачи рекомендаций представителям ПАО «КМЗ»</a:t>
                </a:r>
                <a:endParaRPr lang="ru-RU" sz="1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Right Arrow 182"/>
              <p:cNvSpPr>
                <a:spLocks/>
              </p:cNvSpPr>
              <p:nvPr/>
            </p:nvSpPr>
            <p:spPr>
              <a:xfrm>
                <a:off x="7038715" y="3148177"/>
                <a:ext cx="263538" cy="374250"/>
              </a:xfrm>
              <a:prstGeom prst="rightArrow">
                <a:avLst/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3296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" name="Rectangle 41"/>
              <p:cNvSpPr txBox="1">
                <a:spLocks/>
              </p:cNvSpPr>
              <p:nvPr/>
            </p:nvSpPr>
            <p:spPr>
              <a:xfrm>
                <a:off x="5568798" y="2191434"/>
                <a:ext cx="1337919" cy="21218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72000" tIns="36000" rIns="36000" bIns="3600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2960"/>
                  </a:buClr>
                </a:pPr>
                <a:r>
                  <a:rPr lang="ru-RU" sz="1000" b="1" dirty="0" smtClean="0">
                    <a:solidFill>
                      <a:srgbClr val="000000"/>
                    </a:solidFill>
                  </a:rPr>
                  <a:t>Шаг № 3 - 3 дня</a:t>
                </a:r>
                <a:endParaRPr lang="ru-RU" sz="10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6" name="Rectangle 63"/>
              <p:cNvSpPr txBox="1"/>
              <p:nvPr/>
            </p:nvSpPr>
            <p:spPr>
              <a:xfrm>
                <a:off x="7510319" y="2615813"/>
                <a:ext cx="1216884" cy="153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2960"/>
                  </a:buClr>
                </a:pPr>
                <a:r>
                  <a:rPr lang="ru-RU" sz="1000" i="1" dirty="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110" name="Rectangle 207"/>
              <p:cNvSpPr/>
              <p:nvPr/>
            </p:nvSpPr>
            <p:spPr>
              <a:xfrm>
                <a:off x="7366822" y="2235104"/>
                <a:ext cx="1318590" cy="181864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3296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1" name="Rectangle 209"/>
              <p:cNvSpPr/>
              <p:nvPr/>
            </p:nvSpPr>
            <p:spPr>
              <a:xfrm>
                <a:off x="7382492" y="2839058"/>
                <a:ext cx="1301059" cy="1214695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952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32962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1000" dirty="0" smtClean="0">
                    <a:solidFill>
                      <a:srgbClr val="000000"/>
                    </a:solidFill>
                  </a:rPr>
                  <a:t>Проведение заседания СД в ДО ПАО «КМЗ»</a:t>
                </a:r>
                <a:endParaRPr lang="ru-RU" sz="1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2" name="Rectangle 41"/>
              <p:cNvSpPr txBox="1">
                <a:spLocks/>
              </p:cNvSpPr>
              <p:nvPr/>
            </p:nvSpPr>
            <p:spPr>
              <a:xfrm>
                <a:off x="7364961" y="2191435"/>
                <a:ext cx="1318590" cy="2121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72000" tIns="36000" rIns="36000" bIns="3600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2960"/>
                  </a:buClr>
                </a:pPr>
                <a:r>
                  <a:rPr lang="ru-RU" sz="1000" b="1" dirty="0" smtClean="0">
                    <a:solidFill>
                      <a:srgbClr val="000000"/>
                    </a:solidFill>
                  </a:rPr>
                  <a:t>Выход</a:t>
                </a:r>
                <a:endParaRPr lang="ru-RU" sz="1000" b="1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" name="Rectangle 41"/>
            <p:cNvSpPr txBox="1"/>
            <p:nvPr/>
          </p:nvSpPr>
          <p:spPr>
            <a:xfrm>
              <a:off x="309164" y="2472474"/>
              <a:ext cx="1217436" cy="92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>
                <a:buClr>
                  <a:srgbClr val="002960"/>
                </a:buClr>
              </a:pPr>
              <a:r>
                <a:rPr lang="ru-RU" sz="900" i="1" kern="0" dirty="0">
                  <a:solidFill>
                    <a:srgbClr val="000000"/>
                  </a:solidFill>
                </a:rPr>
                <a:t>руководитель </a:t>
              </a:r>
              <a:r>
                <a:rPr lang="ru-RU" sz="900" i="1" kern="0" dirty="0" smtClean="0">
                  <a:solidFill>
                    <a:srgbClr val="000000"/>
                  </a:solidFill>
                </a:rPr>
                <a:t> ДО </a:t>
              </a:r>
              <a:endParaRPr lang="ru-RU" sz="900" i="1" kern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68" name="Rectangle 63"/>
          <p:cNvSpPr txBox="1"/>
          <p:nvPr/>
        </p:nvSpPr>
        <p:spPr>
          <a:xfrm>
            <a:off x="7519458" y="3177408"/>
            <a:ext cx="122462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algn="ctr">
              <a:buClr>
                <a:srgbClr val="002960"/>
              </a:buClr>
              <a:defRPr/>
            </a:pPr>
            <a:r>
              <a:rPr lang="ru-RU" sz="900" i="1" kern="0" dirty="0">
                <a:solidFill>
                  <a:srgbClr val="000000"/>
                </a:solidFill>
              </a:rPr>
              <a:t>Начальник </a:t>
            </a:r>
            <a:r>
              <a:rPr lang="ru-RU" sz="900" i="1" kern="0" dirty="0" err="1">
                <a:solidFill>
                  <a:srgbClr val="000000"/>
                </a:solidFill>
              </a:rPr>
              <a:t>ОКУиС</a:t>
            </a:r>
            <a:r>
              <a:rPr lang="ru-RU" sz="900" i="1" kern="0" dirty="0">
                <a:solidFill>
                  <a:srgbClr val="000000"/>
                </a:solidFill>
              </a:rPr>
              <a:t> </a:t>
            </a:r>
            <a:endParaRPr lang="ru-RU" sz="900" i="1" kern="0" dirty="0">
              <a:solidFill>
                <a:srgbClr val="FF0000"/>
              </a:solidFill>
            </a:endParaRPr>
          </a:p>
        </p:txBody>
      </p:sp>
      <p:sp>
        <p:nvSpPr>
          <p:cNvPr id="123" name="Rectangle 41"/>
          <p:cNvSpPr txBox="1"/>
          <p:nvPr/>
        </p:nvSpPr>
        <p:spPr>
          <a:xfrm>
            <a:off x="2245220" y="3084786"/>
            <a:ext cx="12180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>
              <a:buClr>
                <a:srgbClr val="002960"/>
              </a:buClr>
            </a:pPr>
            <a:r>
              <a:rPr lang="ru-RU" sz="900" i="1" dirty="0"/>
              <a:t>топ-менеджмент </a:t>
            </a:r>
            <a:r>
              <a:rPr lang="ru-RU" sz="900" i="1" kern="0" dirty="0" smtClean="0">
                <a:solidFill>
                  <a:srgbClr val="000000"/>
                </a:solidFill>
              </a:rPr>
              <a:t>ПАО </a:t>
            </a:r>
            <a:r>
              <a:rPr lang="ru-RU" sz="900" i="1" kern="0" dirty="0">
                <a:solidFill>
                  <a:srgbClr val="000000"/>
                </a:solidFill>
              </a:rPr>
              <a:t>«КМЗ» </a:t>
            </a:r>
          </a:p>
        </p:txBody>
      </p:sp>
      <p:sp>
        <p:nvSpPr>
          <p:cNvPr id="126" name="Rectangle 41"/>
          <p:cNvSpPr txBox="1"/>
          <p:nvPr/>
        </p:nvSpPr>
        <p:spPr>
          <a:xfrm>
            <a:off x="3983127" y="3154035"/>
            <a:ext cx="1218023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>
              <a:buClr>
                <a:srgbClr val="002960"/>
              </a:buClr>
            </a:pPr>
            <a:r>
              <a:rPr lang="ru-RU" sz="900" i="1" kern="0" dirty="0">
                <a:solidFill>
                  <a:srgbClr val="000000"/>
                </a:solidFill>
              </a:rPr>
              <a:t>руководитель </a:t>
            </a:r>
            <a:r>
              <a:rPr lang="ru-RU" sz="900" i="1" kern="0" dirty="0" smtClean="0">
                <a:solidFill>
                  <a:srgbClr val="000000"/>
                </a:solidFill>
              </a:rPr>
              <a:t> ДО </a:t>
            </a:r>
            <a:endParaRPr lang="ru-RU" sz="900" i="1" kern="0" dirty="0">
              <a:solidFill>
                <a:srgbClr val="000000"/>
              </a:solidFill>
            </a:endParaRPr>
          </a:p>
        </p:txBody>
      </p:sp>
      <p:sp>
        <p:nvSpPr>
          <p:cNvPr id="127" name="Rectangle 41"/>
          <p:cNvSpPr txBox="1"/>
          <p:nvPr/>
        </p:nvSpPr>
        <p:spPr>
          <a:xfrm>
            <a:off x="5630282" y="3080131"/>
            <a:ext cx="121802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algn="ctr">
              <a:buClr>
                <a:srgbClr val="002960"/>
              </a:buClr>
            </a:pPr>
            <a:r>
              <a:rPr lang="ru-RU" sz="900" i="1" kern="0" dirty="0" smtClean="0">
                <a:solidFill>
                  <a:srgbClr val="000000"/>
                </a:solidFill>
              </a:rPr>
              <a:t>Начальник </a:t>
            </a:r>
            <a:r>
              <a:rPr lang="ru-RU" sz="900" i="1" kern="0" dirty="0" err="1" smtClean="0">
                <a:solidFill>
                  <a:srgbClr val="000000"/>
                </a:solidFill>
              </a:rPr>
              <a:t>ОКУиС</a:t>
            </a:r>
            <a:r>
              <a:rPr lang="ru-RU" sz="900" i="1" kern="0" dirty="0" smtClean="0">
                <a:solidFill>
                  <a:srgbClr val="000000"/>
                </a:solidFill>
              </a:rPr>
              <a:t> </a:t>
            </a:r>
            <a:r>
              <a:rPr lang="ru-RU" sz="900" i="1" kern="0" dirty="0">
                <a:solidFill>
                  <a:srgbClr val="000000"/>
                </a:solidFill>
              </a:rPr>
              <a:t>, </a:t>
            </a:r>
            <a:r>
              <a:rPr lang="ru-RU" sz="900" i="1" dirty="0"/>
              <a:t>топ-менеджмент </a:t>
            </a:r>
            <a:r>
              <a:rPr lang="ru-RU" sz="900" i="1" kern="0" dirty="0" smtClean="0">
                <a:solidFill>
                  <a:srgbClr val="000000"/>
                </a:solidFill>
              </a:rPr>
              <a:t>ПАО </a:t>
            </a:r>
            <a:r>
              <a:rPr lang="ru-RU" sz="900" i="1" kern="0" dirty="0">
                <a:solidFill>
                  <a:srgbClr val="000000"/>
                </a:solidFill>
              </a:rPr>
              <a:t>«КМЗ»</a:t>
            </a:r>
          </a:p>
        </p:txBody>
      </p:sp>
      <p:sp>
        <p:nvSpPr>
          <p:cNvPr id="129" name="Шестиугольник 128"/>
          <p:cNvSpPr>
            <a:spLocks/>
          </p:cNvSpPr>
          <p:nvPr/>
        </p:nvSpPr>
        <p:spPr>
          <a:xfrm>
            <a:off x="4650951" y="4610880"/>
            <a:ext cx="467758" cy="189716"/>
          </a:xfrm>
          <a:prstGeom prst="hexagon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414142"/>
                </a:solidFill>
              </a:rPr>
              <a:t>1</a:t>
            </a:r>
            <a:endParaRPr lang="ru-RU" sz="900" dirty="0">
              <a:solidFill>
                <a:srgbClr val="414142"/>
              </a:solidFill>
            </a:endParaRPr>
          </a:p>
        </p:txBody>
      </p:sp>
      <p:sp>
        <p:nvSpPr>
          <p:cNvPr id="130" name="Шестиугольник 129"/>
          <p:cNvSpPr>
            <a:spLocks/>
          </p:cNvSpPr>
          <p:nvPr/>
        </p:nvSpPr>
        <p:spPr>
          <a:xfrm>
            <a:off x="2910585" y="4635788"/>
            <a:ext cx="467758" cy="189716"/>
          </a:xfrm>
          <a:prstGeom prst="hexagon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414142"/>
                </a:solidFill>
              </a:rPr>
              <a:t>7</a:t>
            </a:r>
            <a:endParaRPr lang="ru-RU" sz="900" dirty="0">
              <a:solidFill>
                <a:srgbClr val="414142"/>
              </a:solidFill>
            </a:endParaRPr>
          </a:p>
        </p:txBody>
      </p:sp>
      <p:sp>
        <p:nvSpPr>
          <p:cNvPr id="131" name="Шестиугольник 130"/>
          <p:cNvSpPr>
            <a:spLocks/>
          </p:cNvSpPr>
          <p:nvPr/>
        </p:nvSpPr>
        <p:spPr>
          <a:xfrm>
            <a:off x="7863466" y="4638897"/>
            <a:ext cx="467758" cy="189716"/>
          </a:xfrm>
          <a:prstGeom prst="hexagon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414142"/>
                </a:solidFill>
              </a:rPr>
              <a:t>1</a:t>
            </a:r>
            <a:endParaRPr lang="ru-RU" sz="900" dirty="0">
              <a:solidFill>
                <a:srgbClr val="414142"/>
              </a:solidFill>
            </a:endParaRPr>
          </a:p>
        </p:txBody>
      </p:sp>
      <p:sp>
        <p:nvSpPr>
          <p:cNvPr id="64" name="Шестиугольник 63"/>
          <p:cNvSpPr>
            <a:spLocks/>
          </p:cNvSpPr>
          <p:nvPr/>
        </p:nvSpPr>
        <p:spPr>
          <a:xfrm>
            <a:off x="6410223" y="4610880"/>
            <a:ext cx="467758" cy="189716"/>
          </a:xfrm>
          <a:prstGeom prst="hexagon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>
                <a:solidFill>
                  <a:srgbClr val="414142"/>
                </a:solidFill>
              </a:rPr>
              <a:t>3</a:t>
            </a:r>
          </a:p>
        </p:txBody>
      </p:sp>
      <p:sp>
        <p:nvSpPr>
          <p:cNvPr id="65" name="Шестиугольник 64"/>
          <p:cNvSpPr>
            <a:spLocks/>
          </p:cNvSpPr>
          <p:nvPr/>
        </p:nvSpPr>
        <p:spPr>
          <a:xfrm>
            <a:off x="1192312" y="4599362"/>
            <a:ext cx="415918" cy="189716"/>
          </a:xfrm>
          <a:prstGeom prst="hexagon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>
                <a:solidFill>
                  <a:srgbClr val="000000"/>
                </a:solidFill>
              </a:rPr>
              <a:t>Нет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029464" y="2655620"/>
            <a:ext cx="1635970" cy="2705989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1836217" y="2562578"/>
            <a:ext cx="1829217" cy="2866675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рямоугольник 65"/>
          <p:cNvSpPr/>
          <p:nvPr/>
        </p:nvSpPr>
        <p:spPr>
          <a:xfrm>
            <a:off x="5201150" y="5006819"/>
            <a:ext cx="2736567" cy="1171390"/>
          </a:xfrm>
          <a:prstGeom prst="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2"/>
              </a:solidFill>
            </a:endParaRPr>
          </a:p>
        </p:txBody>
      </p:sp>
      <p:sp>
        <p:nvSpPr>
          <p:cNvPr id="67" name="Rectangle 63"/>
          <p:cNvSpPr txBox="1"/>
          <p:nvPr/>
        </p:nvSpPr>
        <p:spPr>
          <a:xfrm>
            <a:off x="5280113" y="5087609"/>
            <a:ext cx="1053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200" b="1" dirty="0" smtClean="0"/>
              <a:t>ПРОБЛЕМЫ:</a:t>
            </a:r>
            <a:endParaRPr lang="ru-RU" sz="1200" b="1" dirty="0"/>
          </a:p>
        </p:txBody>
      </p:sp>
      <p:sp>
        <p:nvSpPr>
          <p:cNvPr id="70" name="10-конечная звезда 69"/>
          <p:cNvSpPr/>
          <p:nvPr>
            <p:custDataLst>
              <p:tags r:id="rId2"/>
            </p:custDataLst>
          </p:nvPr>
        </p:nvSpPr>
        <p:spPr>
          <a:xfrm>
            <a:off x="3248463" y="2480590"/>
            <a:ext cx="401159" cy="240070"/>
          </a:xfrm>
          <a:prstGeom prst="star10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1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86" name="10-конечная звезда 85"/>
          <p:cNvSpPr/>
          <p:nvPr>
            <p:custDataLst>
              <p:tags r:id="rId3"/>
            </p:custDataLst>
          </p:nvPr>
        </p:nvSpPr>
        <p:spPr>
          <a:xfrm>
            <a:off x="6849727" y="2655620"/>
            <a:ext cx="401159" cy="240070"/>
          </a:xfrm>
          <a:prstGeom prst="star10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2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01150" y="5272275"/>
            <a:ext cx="220925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800" b="1" kern="0" dirty="0" smtClean="0">
                <a:solidFill>
                  <a:schemeClr val="tx2"/>
                </a:solidFill>
                <a:cs typeface="Arial"/>
              </a:rPr>
              <a:t>1.Повторное </a:t>
            </a:r>
            <a:r>
              <a:rPr lang="ru-RU" sz="800" b="1" kern="0" dirty="0">
                <a:solidFill>
                  <a:schemeClr val="tx2"/>
                </a:solidFill>
                <a:cs typeface="Arial"/>
              </a:rPr>
              <a:t>согласование </a:t>
            </a:r>
            <a:r>
              <a:rPr lang="ru-RU" sz="800" b="1" kern="0" dirty="0" smtClean="0">
                <a:solidFill>
                  <a:schemeClr val="tx2"/>
                </a:solidFill>
                <a:cs typeface="Arial"/>
              </a:rPr>
              <a:t>материалов</a:t>
            </a:r>
            <a:endParaRPr lang="ru-RU" sz="800" b="1" kern="0" dirty="0">
              <a:solidFill>
                <a:schemeClr val="tx2"/>
              </a:solidFill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00595" y="5440864"/>
            <a:ext cx="4479925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00" b="1" kern="0" dirty="0" smtClean="0">
                <a:solidFill>
                  <a:schemeClr val="tx2"/>
                </a:solidFill>
                <a:cs typeface="Arial"/>
              </a:rPr>
              <a:t>2. Длительность </a:t>
            </a:r>
            <a:endParaRPr lang="ru-RU" sz="800" b="1" kern="0" dirty="0">
              <a:solidFill>
                <a:schemeClr val="tx2"/>
              </a:solidFill>
              <a:cs typeface="Arial"/>
            </a:endParaRPr>
          </a:p>
          <a:p>
            <a:pPr algn="ctr">
              <a:defRPr/>
            </a:pPr>
            <a:r>
              <a:rPr lang="ru-RU" sz="800" b="1" kern="0" dirty="0">
                <a:solidFill>
                  <a:schemeClr val="tx2"/>
                </a:solidFill>
                <a:cs typeface="Arial"/>
              </a:rPr>
              <a:t>протекания процесса</a:t>
            </a:r>
          </a:p>
        </p:txBody>
      </p:sp>
      <p:sp>
        <p:nvSpPr>
          <p:cNvPr id="105" name="10-конечная звезда 104"/>
          <p:cNvSpPr/>
          <p:nvPr>
            <p:custDataLst>
              <p:tags r:id="rId4"/>
            </p:custDataLst>
          </p:nvPr>
        </p:nvSpPr>
        <p:spPr>
          <a:xfrm>
            <a:off x="3782547" y="984790"/>
            <a:ext cx="401159" cy="240070"/>
          </a:xfrm>
          <a:prstGeom prst="star10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№</a:t>
            </a:r>
          </a:p>
        </p:txBody>
      </p:sp>
    </p:spTree>
    <p:extLst>
      <p:ext uri="{BB962C8B-B14F-4D97-AF65-F5344CB8AC3E}">
        <p14:creationId xmlns:p14="http://schemas.microsoft.com/office/powerpoint/2010/main" xmlns="" val="103848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0189613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92524" name="think-cell Slide" r:id="rId26" imgW="360" imgH="360" progId="">
              <p:embed/>
            </p:oleObj>
          </a:graphicData>
        </a:graphic>
      </p:graphicFrame>
      <p:sp>
        <p:nvSpPr>
          <p:cNvPr id="4" name="Rectangle 3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0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145" name="Title 1"/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1231900" y="259317"/>
            <a:ext cx="66811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188" algn="l"/>
              </a:tabLst>
              <a:defRPr sz="1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dirty="0"/>
              <a:t>Сбор </a:t>
            </a:r>
            <a:r>
              <a:rPr lang="ru-RU" dirty="0" smtClean="0"/>
              <a:t>фактических данных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Производственный </a:t>
            </a:r>
            <a:r>
              <a:rPr lang="ru-RU" dirty="0"/>
              <a:t>анализ №1</a:t>
            </a:r>
            <a:endParaRPr lang="en-US" dirty="0"/>
          </a:p>
        </p:txBody>
      </p:sp>
      <p:sp>
        <p:nvSpPr>
          <p:cNvPr id="136" name="Rectangle 135"/>
          <p:cNvSpPr>
            <a:spLocks/>
          </p:cNvSpPr>
          <p:nvPr>
            <p:custDataLst>
              <p:tags r:id="rId4"/>
            </p:custDataLst>
          </p:nvPr>
        </p:nvSpPr>
        <p:spPr>
          <a:xfrm>
            <a:off x="122238" y="1228725"/>
            <a:ext cx="3728026" cy="282456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37" name="Rectangle 14"/>
          <p:cNvSpPr txBox="1"/>
          <p:nvPr>
            <p:custDataLst>
              <p:tags r:id="rId5"/>
            </p:custDataLst>
          </p:nvPr>
        </p:nvSpPr>
        <p:spPr>
          <a:xfrm>
            <a:off x="153988" y="1292225"/>
            <a:ext cx="3500437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000" b="1" dirty="0"/>
              <a:t>Мониторинг </a:t>
            </a:r>
            <a:r>
              <a:rPr lang="ru-RU" sz="1000" b="1" dirty="0" smtClean="0"/>
              <a:t>ВПП по каждому этапу процесса</a:t>
            </a:r>
            <a:endParaRPr lang="ru-RU" sz="1000" b="1" dirty="0"/>
          </a:p>
        </p:txBody>
      </p:sp>
      <p:sp>
        <p:nvSpPr>
          <p:cNvPr id="138" name="Rectangle 137"/>
          <p:cNvSpPr>
            <a:spLocks/>
          </p:cNvSpPr>
          <p:nvPr>
            <p:custDataLst>
              <p:tags r:id="rId6"/>
            </p:custDataLst>
          </p:nvPr>
        </p:nvSpPr>
        <p:spPr>
          <a:xfrm>
            <a:off x="3893841" y="1228725"/>
            <a:ext cx="4941531" cy="282456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39" name="Rectangle 14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3975389" y="1292225"/>
            <a:ext cx="491686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000" b="1" dirty="0"/>
              <a:t>Анализ </a:t>
            </a:r>
            <a:r>
              <a:rPr lang="ru-RU" sz="1000" b="1" dirty="0" smtClean="0"/>
              <a:t>и решение проблем</a:t>
            </a:r>
            <a:endParaRPr lang="ru-RU" sz="1000" b="1" dirty="0"/>
          </a:p>
        </p:txBody>
      </p:sp>
      <p:cxnSp>
        <p:nvCxnSpPr>
          <p:cNvPr id="141" name="Straight Connector 140"/>
          <p:cNvCxnSpPr>
            <a:cxnSpLocks/>
          </p:cNvCxnSpPr>
          <p:nvPr/>
        </p:nvCxnSpPr>
        <p:spPr>
          <a:xfrm flipH="1">
            <a:off x="3985014" y="2932863"/>
            <a:ext cx="471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Rectangle 222"/>
          <p:cNvSpPr>
            <a:spLocks/>
          </p:cNvSpPr>
          <p:nvPr>
            <p:custDataLst>
              <p:tags r:id="rId8"/>
            </p:custDataLst>
          </p:nvPr>
        </p:nvSpPr>
        <p:spPr>
          <a:xfrm>
            <a:off x="122238" y="1228725"/>
            <a:ext cx="3728026" cy="5115168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224" name="Rectangle 223"/>
          <p:cNvSpPr>
            <a:spLocks/>
          </p:cNvSpPr>
          <p:nvPr>
            <p:custDataLst>
              <p:tags r:id="rId9"/>
            </p:custDataLst>
          </p:nvPr>
        </p:nvSpPr>
        <p:spPr>
          <a:xfrm>
            <a:off x="3893841" y="1228725"/>
            <a:ext cx="4941531" cy="5115168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 smtClean="0">
              <a:solidFill>
                <a:schemeClr val="tx1"/>
              </a:solidFill>
            </a:endParaRPr>
          </a:p>
        </p:txBody>
      </p:sp>
      <p:grpSp>
        <p:nvGrpSpPr>
          <p:cNvPr id="246" name="Group 18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4045974" y="1612900"/>
            <a:ext cx="1347382" cy="173038"/>
            <a:chOff x="915" y="921"/>
            <a:chExt cx="2686" cy="109"/>
          </a:xfrm>
        </p:grpSpPr>
        <p:cxnSp>
          <p:nvCxnSpPr>
            <p:cNvPr id="247" name="AutoShape 249"/>
            <p:cNvCxnSpPr>
              <a:cxnSpLocks noChangeShapeType="1"/>
              <a:stCxn id="248" idx="4"/>
              <a:endCxn id="248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8" name="AutoShape 250"/>
            <p:cNvSpPr>
              <a:spLocks noChangeArrowheads="1"/>
            </p:cNvSpPr>
            <p:nvPr/>
          </p:nvSpPr>
          <p:spPr bwMode="auto">
            <a:xfrm>
              <a:off x="915" y="921"/>
              <a:ext cx="2686" cy="10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000" b="1" dirty="0" smtClean="0"/>
                <a:t>Проблема</a:t>
              </a:r>
              <a:endParaRPr lang="ru-RU" sz="1000" b="1" dirty="0"/>
            </a:p>
          </p:txBody>
        </p:sp>
      </p:grpSp>
      <p:sp>
        <p:nvSpPr>
          <p:cNvPr id="251" name="Rectangle 21"/>
          <p:cNvSpPr txBox="1">
            <a:spLocks/>
          </p:cNvSpPr>
          <p:nvPr>
            <p:custDataLst>
              <p:tags r:id="rId11"/>
            </p:custDataLst>
          </p:nvPr>
        </p:nvSpPr>
        <p:spPr>
          <a:xfrm>
            <a:off x="4045973" y="1913662"/>
            <a:ext cx="146000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 defTabSz="914400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ru-RU" sz="1000" dirty="0" smtClean="0">
                <a:solidFill>
                  <a:schemeClr val="dk1"/>
                </a:solidFill>
              </a:rPr>
              <a:t>Задержки документов, связанные </a:t>
            </a:r>
            <a:r>
              <a:rPr lang="ru-RU" sz="1000" dirty="0">
                <a:solidFill>
                  <a:schemeClr val="dk1"/>
                </a:solidFill>
              </a:rPr>
              <a:t>с </a:t>
            </a:r>
            <a:r>
              <a:rPr lang="ru-RU" sz="1000" dirty="0" smtClean="0">
                <a:solidFill>
                  <a:schemeClr val="dk1"/>
                </a:solidFill>
              </a:rPr>
              <a:t>отпуском ответ-ственного сотрудника</a:t>
            </a:r>
            <a:endParaRPr lang="en-US" sz="1000" dirty="0"/>
          </a:p>
        </p:txBody>
      </p:sp>
      <p:grpSp>
        <p:nvGrpSpPr>
          <p:cNvPr id="252" name="Group 18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5445017" y="1612901"/>
            <a:ext cx="1589695" cy="173038"/>
            <a:chOff x="915" y="921"/>
            <a:chExt cx="2686" cy="109"/>
          </a:xfrm>
        </p:grpSpPr>
        <p:cxnSp>
          <p:nvCxnSpPr>
            <p:cNvPr id="253" name="AutoShape 249"/>
            <p:cNvCxnSpPr>
              <a:cxnSpLocks noChangeShapeType="1"/>
              <a:stCxn id="254" idx="4"/>
              <a:endCxn id="254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4" name="AutoShape 250"/>
            <p:cNvSpPr>
              <a:spLocks noChangeArrowheads="1"/>
            </p:cNvSpPr>
            <p:nvPr/>
          </p:nvSpPr>
          <p:spPr bwMode="auto">
            <a:xfrm>
              <a:off x="915" y="921"/>
              <a:ext cx="2686" cy="10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000" b="1" dirty="0" smtClean="0"/>
                <a:t>Коренная </a:t>
              </a:r>
              <a:r>
                <a:rPr lang="ru-RU" sz="1000" b="1" dirty="0"/>
                <a:t>причина</a:t>
              </a:r>
            </a:p>
          </p:txBody>
        </p:sp>
      </p:grpSp>
      <p:sp>
        <p:nvSpPr>
          <p:cNvPr id="257" name="Rectangle 21"/>
          <p:cNvSpPr txBox="1">
            <a:spLocks/>
          </p:cNvSpPr>
          <p:nvPr>
            <p:custDataLst>
              <p:tags r:id="rId13"/>
            </p:custDataLst>
          </p:nvPr>
        </p:nvSpPr>
        <p:spPr>
          <a:xfrm>
            <a:off x="5445018" y="1913663"/>
            <a:ext cx="13186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000" dirty="0" smtClean="0"/>
              <a:t>Ошибка в планировании работ</a:t>
            </a:r>
            <a:endParaRPr lang="en-US" sz="1000" dirty="0"/>
          </a:p>
        </p:txBody>
      </p:sp>
      <p:grpSp>
        <p:nvGrpSpPr>
          <p:cNvPr id="277" name="Group 18"/>
          <p:cNvGrpSpPr>
            <a:grpSpLocks/>
          </p:cNvGrpSpPr>
          <p:nvPr>
            <p:custDataLst>
              <p:tags r:id="rId14"/>
            </p:custDataLst>
          </p:nvPr>
        </p:nvGrpSpPr>
        <p:grpSpPr bwMode="auto">
          <a:xfrm>
            <a:off x="7146951" y="1458915"/>
            <a:ext cx="1659042" cy="327026"/>
            <a:chOff x="915" y="824"/>
            <a:chExt cx="2686" cy="206"/>
          </a:xfrm>
        </p:grpSpPr>
        <p:cxnSp>
          <p:nvCxnSpPr>
            <p:cNvPr id="278" name="AutoShape 249"/>
            <p:cNvCxnSpPr>
              <a:cxnSpLocks noChangeShapeType="1"/>
              <a:stCxn id="279" idx="4"/>
              <a:endCxn id="279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9" name="AutoShape 250"/>
            <p:cNvSpPr>
              <a:spLocks noChangeArrowheads="1"/>
            </p:cNvSpPr>
            <p:nvPr/>
          </p:nvSpPr>
          <p:spPr bwMode="auto">
            <a:xfrm>
              <a:off x="915" y="824"/>
              <a:ext cx="2686" cy="20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000" b="1" dirty="0" smtClean="0"/>
                <a:t>Предлагаемые </a:t>
              </a:r>
              <a:r>
                <a:rPr lang="ru-RU" sz="1000" b="1" dirty="0"/>
                <a:t>решения</a:t>
              </a:r>
            </a:p>
          </p:txBody>
        </p:sp>
      </p:grpSp>
      <p:sp>
        <p:nvSpPr>
          <p:cNvPr id="281" name="Rectangle 21"/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7146951" y="1913662"/>
            <a:ext cx="16590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 defTabSz="914400" fontAlgn="auto">
              <a:spcBef>
                <a:spcPts val="0"/>
              </a:spcBef>
              <a:spcAft>
                <a:spcPts val="0"/>
              </a:spcAft>
              <a:buClrTx/>
              <a:tabLst>
                <a:tab pos="82550" algn="l"/>
              </a:tabLst>
              <a:defRPr/>
            </a:pPr>
            <a:r>
              <a:rPr lang="ru-RU" sz="1000" dirty="0" smtClean="0">
                <a:solidFill>
                  <a:schemeClr val="dk1"/>
                </a:solidFill>
              </a:rPr>
              <a:t>Назначение </a:t>
            </a:r>
            <a:r>
              <a:rPr lang="ru-RU" sz="1000" dirty="0">
                <a:solidFill>
                  <a:schemeClr val="dk1"/>
                </a:solidFill>
              </a:rPr>
              <a:t>по </a:t>
            </a:r>
            <a:r>
              <a:rPr lang="ru-RU" sz="1000" dirty="0" smtClean="0">
                <a:solidFill>
                  <a:schemeClr val="dk1"/>
                </a:solidFill>
              </a:rPr>
              <a:t>организации замещающего сотрудника</a:t>
            </a:r>
          </a:p>
          <a:p>
            <a:pPr lvl="1" defTabSz="914400" fontAlgn="auto">
              <a:spcBef>
                <a:spcPts val="0"/>
              </a:spcBef>
              <a:spcAft>
                <a:spcPts val="0"/>
              </a:spcAft>
              <a:buClrTx/>
              <a:tabLst>
                <a:tab pos="82550" algn="l"/>
              </a:tabLst>
              <a:defRPr/>
            </a:pPr>
            <a:r>
              <a:rPr lang="ru-RU" sz="1000" dirty="0" smtClean="0">
                <a:solidFill>
                  <a:schemeClr val="dk1"/>
                </a:solidFill>
              </a:rPr>
              <a:t>Запуск «цепочки помощи»</a:t>
            </a:r>
          </a:p>
        </p:txBody>
      </p:sp>
      <p:sp>
        <p:nvSpPr>
          <p:cNvPr id="193" name="Rectangle 21"/>
          <p:cNvSpPr txBox="1">
            <a:spLocks/>
          </p:cNvSpPr>
          <p:nvPr/>
        </p:nvSpPr>
        <p:spPr>
          <a:xfrm>
            <a:off x="4045974" y="3067824"/>
            <a:ext cx="134738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 defTabSz="914400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ru-RU" sz="1000" dirty="0" smtClean="0">
                <a:solidFill>
                  <a:schemeClr val="dk1"/>
                </a:solidFill>
              </a:rPr>
              <a:t>Задержки документов, связанные с  </a:t>
            </a:r>
            <a:r>
              <a:rPr lang="ru-RU" sz="1000" dirty="0">
                <a:solidFill>
                  <a:schemeClr val="dk1"/>
                </a:solidFill>
              </a:rPr>
              <a:t>о</a:t>
            </a:r>
            <a:r>
              <a:rPr lang="ru-RU" sz="1000" dirty="0" smtClean="0">
                <a:solidFill>
                  <a:schemeClr val="dk1"/>
                </a:solidFill>
              </a:rPr>
              <a:t>тсутствием права подписи документа</a:t>
            </a:r>
            <a:endParaRPr lang="en-US" sz="1000" dirty="0"/>
          </a:p>
        </p:txBody>
      </p:sp>
      <p:sp>
        <p:nvSpPr>
          <p:cNvPr id="194" name="Rectangle 21"/>
          <p:cNvSpPr txBox="1">
            <a:spLocks/>
          </p:cNvSpPr>
          <p:nvPr/>
        </p:nvSpPr>
        <p:spPr>
          <a:xfrm>
            <a:off x="5445017" y="3067824"/>
            <a:ext cx="13186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 defTabSz="914400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ru-RU" sz="1000" dirty="0">
                <a:solidFill>
                  <a:schemeClr val="dk1"/>
                </a:solidFill>
              </a:rPr>
              <a:t>Отсутствие замещающего в ЕОСДО </a:t>
            </a:r>
            <a:endParaRPr lang="en-US" sz="1000" dirty="0"/>
          </a:p>
        </p:txBody>
      </p:sp>
      <p:sp>
        <p:nvSpPr>
          <p:cNvPr id="195" name="Rectangle 21"/>
          <p:cNvSpPr txBox="1">
            <a:spLocks/>
          </p:cNvSpPr>
          <p:nvPr/>
        </p:nvSpPr>
        <p:spPr>
          <a:xfrm>
            <a:off x="7146951" y="3067824"/>
            <a:ext cx="16590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 defTabSz="914400" fontAlgn="auto">
              <a:spcBef>
                <a:spcPts val="0"/>
              </a:spcBef>
              <a:spcAft>
                <a:spcPts val="0"/>
              </a:spcAft>
              <a:buClrTx/>
              <a:tabLst>
                <a:tab pos="82550" algn="l"/>
              </a:tabLst>
              <a:defRPr/>
            </a:pPr>
            <a:r>
              <a:rPr lang="ru-RU" sz="1000" dirty="0">
                <a:solidFill>
                  <a:schemeClr val="dk1"/>
                </a:solidFill>
              </a:rPr>
              <a:t>Назначение </a:t>
            </a:r>
            <a:r>
              <a:rPr lang="ru-RU" sz="1000" dirty="0" smtClean="0">
                <a:solidFill>
                  <a:schemeClr val="dk1"/>
                </a:solidFill>
              </a:rPr>
              <a:t>долгосрочного замещения в ЕОСДО</a:t>
            </a:r>
            <a:endParaRPr lang="ru-RU" sz="1000" dirty="0">
              <a:solidFill>
                <a:schemeClr val="dk1"/>
              </a:solidFill>
            </a:endParaRPr>
          </a:p>
        </p:txBody>
      </p:sp>
      <p:sp>
        <p:nvSpPr>
          <p:cNvPr id="197" name="10-конечная звезда 196"/>
          <p:cNvSpPr/>
          <p:nvPr>
            <p:custDataLst>
              <p:tags r:id="rId16"/>
            </p:custDataLst>
          </p:nvPr>
        </p:nvSpPr>
        <p:spPr>
          <a:xfrm>
            <a:off x="3911224" y="1887220"/>
            <a:ext cx="287137" cy="216000"/>
          </a:xfrm>
          <a:prstGeom prst="star10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98" name="10-конечная звезда 197"/>
          <p:cNvSpPr/>
          <p:nvPr/>
        </p:nvSpPr>
        <p:spPr>
          <a:xfrm>
            <a:off x="3911224" y="3031813"/>
            <a:ext cx="287137" cy="216000"/>
          </a:xfrm>
          <a:prstGeom prst="star10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00" name="10-конечная звезда 299"/>
          <p:cNvSpPr/>
          <p:nvPr>
            <p:custDataLst>
              <p:tags r:id="rId17"/>
            </p:custDataLst>
          </p:nvPr>
        </p:nvSpPr>
        <p:spPr>
          <a:xfrm>
            <a:off x="3844175" y="931887"/>
            <a:ext cx="287137" cy="216000"/>
          </a:xfrm>
          <a:prstGeom prst="star10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№</a:t>
            </a:r>
          </a:p>
        </p:txBody>
      </p:sp>
      <p:sp>
        <p:nvSpPr>
          <p:cNvPr id="301" name="Rectangle 21"/>
          <p:cNvSpPr txBox="1">
            <a:spLocks/>
          </p:cNvSpPr>
          <p:nvPr>
            <p:custDataLst>
              <p:tags r:id="rId18"/>
            </p:custDataLst>
          </p:nvPr>
        </p:nvSpPr>
        <p:spPr>
          <a:xfrm>
            <a:off x="4180724" y="977457"/>
            <a:ext cx="447559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marL="1587" lvl="1" indent="0">
              <a:buNone/>
            </a:pPr>
            <a:r>
              <a:rPr lang="ru-RU" sz="1000" b="1" dirty="0" smtClean="0"/>
              <a:t>- Проблема (нумерация сквозная для всего проекта)</a:t>
            </a:r>
            <a:endParaRPr lang="ru-RU" sz="1000" b="1" dirty="0"/>
          </a:p>
        </p:txBody>
      </p:sp>
      <p:graphicFrame>
        <p:nvGraphicFramePr>
          <p:cNvPr id="108" name="Диаграмма 107"/>
          <p:cNvGraphicFramePr/>
          <p:nvPr>
            <p:custDataLst>
              <p:tags r:id="rId19"/>
            </p:custDataLst>
            <p:extLst>
              <p:ext uri="{D42A27DB-BD31-4B8C-83A1-F6EECF244321}">
                <p14:modId xmlns:p14="http://schemas.microsoft.com/office/powerpoint/2010/main" xmlns="" val="4083676463"/>
              </p:ext>
            </p:extLst>
          </p:nvPr>
        </p:nvGraphicFramePr>
        <p:xfrm>
          <a:off x="219364" y="1621559"/>
          <a:ext cx="3533773" cy="4592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7"/>
          </a:graphicData>
        </a:graphic>
      </p:graphicFrame>
      <p:sp>
        <p:nvSpPr>
          <p:cNvPr id="297" name="Стрелка вправо 296"/>
          <p:cNvSpPr/>
          <p:nvPr>
            <p:custDataLst>
              <p:tags r:id="rId20"/>
            </p:custDataLst>
          </p:nvPr>
        </p:nvSpPr>
        <p:spPr bwMode="auto">
          <a:xfrm rot="10800000">
            <a:off x="3555580" y="3665108"/>
            <a:ext cx="128587" cy="152400"/>
          </a:xfrm>
          <a:prstGeom prst="rightArrow">
            <a:avLst>
              <a:gd name="adj1" fmla="val 100000"/>
              <a:gd name="adj2" fmla="val 84545"/>
            </a:avLst>
          </a:prstGeom>
          <a:solidFill>
            <a:schemeClr val="tx1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296" name="Прямоугольник 295"/>
          <p:cNvSpPr/>
          <p:nvPr>
            <p:custDataLst>
              <p:tags r:id="rId21"/>
            </p:custDataLst>
          </p:nvPr>
        </p:nvSpPr>
        <p:spPr bwMode="auto">
          <a:xfrm>
            <a:off x="3708031" y="3665108"/>
            <a:ext cx="139700" cy="1524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lang="ru-RU" sz="1000" dirty="0" smtClean="0">
                <a:solidFill>
                  <a:schemeClr val="tx1"/>
                </a:solidFill>
              </a:rPr>
              <a:t>52</a:t>
            </a:r>
            <a:endParaRPr lang="ru-RU" sz="10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199" name="10-конечная звезда 198"/>
          <p:cNvSpPr/>
          <p:nvPr>
            <p:custDataLst>
              <p:tags r:id="rId22"/>
            </p:custDataLst>
          </p:nvPr>
        </p:nvSpPr>
        <p:spPr>
          <a:xfrm>
            <a:off x="1576524" y="3388379"/>
            <a:ext cx="183486" cy="144000"/>
          </a:xfrm>
          <a:prstGeom prst="star10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2" name="10-конечная звезда 61"/>
          <p:cNvSpPr/>
          <p:nvPr/>
        </p:nvSpPr>
        <p:spPr>
          <a:xfrm>
            <a:off x="1295451" y="2574350"/>
            <a:ext cx="183486" cy="144000"/>
          </a:xfrm>
          <a:prstGeom prst="star10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69" name="10-конечная звезда 68"/>
          <p:cNvSpPr/>
          <p:nvPr/>
        </p:nvSpPr>
        <p:spPr>
          <a:xfrm>
            <a:off x="2834661" y="3380544"/>
            <a:ext cx="183486" cy="144000"/>
          </a:xfrm>
          <a:prstGeom prst="star10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8" name="Text Placeholder 56"/>
          <p:cNvSpPr>
            <a:spLocks noGrp="1"/>
          </p:cNvSpPr>
          <p:nvPr>
            <p:custDataLst>
              <p:tags r:id="rId23"/>
            </p:custDataLst>
          </p:nvPr>
        </p:nvSpPr>
        <p:spPr bwMode="auto">
          <a:xfrm>
            <a:off x="563562" y="1552577"/>
            <a:ext cx="512763" cy="13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b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sym typeface="+mn-lt"/>
              </a:rPr>
              <a:t>Раб. дни</a:t>
            </a:r>
            <a:endParaRPr lang="en-US" sz="1000" dirty="0">
              <a:solidFill>
                <a:schemeClr val="bg1">
                  <a:lumMod val="50000"/>
                </a:schemeClr>
              </a:solidFill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145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ISNEWSLIDENUMBER" val="True"/>
  <p:tag name="PREVIOUSNAME" val="C:\Users\Nikolay Deev-MSW\Desktop\RDM027.potx"/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m_strFormatTime&gt;%Y&lt;/m_strFormatTime&gt;&lt;/m_precDefaultYear&gt;&lt;m_precDefaultQuarter&gt;&lt;m_bNumberIsYear val=&quot;0&quot;/&gt;&lt;m_strFormatTime&gt;Q%5&lt;/m_strFormatTime&gt;&lt;/m_precDefaultQuarter&gt;&lt;m_precDefaultMonth&gt;&lt;m_bNumberIsYear val=&quot;0&quot;/&gt;&lt;/m_precDefaultMonth&gt;&lt;m_precDefaultWeek&gt;&lt;m_bNumberIsYear val=&quot;0&quot;/&gt;&lt;m_strFormatTime&gt;%4&lt;/m_strFormatTime&gt;&lt;/m_precDefaultWeek&gt;&lt;m_precDefaultDay&gt;&lt;m_bNumberIsYear val=&quot;0&quot;/&gt;&lt;m_strFormatTime&gt;%d&lt;/m_strFormatTime&gt;&lt;/m_precDefaultDay&gt;&lt;m_mruColor&gt;&lt;m_vecMRU length=&quot;5&quot;&gt;&lt;elem m_fUsage=&quot;2.71000000000000000000E+000&quot;&gt;&lt;m_msothmcolidx val=&quot;0&quot;/&gt;&lt;m_rgb r=&quot;f2&quot; g=&quot;fd&quot; b=&quot;24&quot;/&gt;&lt;m_ppcolschidx tagver0=&quot;23004&quot; tagname0=&quot;m_ppcolschidxUNRECOGNIZED&quot; val=&quot;0&quot;/&gt;&lt;m_nBrightness val=&quot;0&quot;/&gt;&lt;/elem&gt;&lt;elem m_fUsage=&quot;1.24659000000000010000E+000&quot;&gt;&lt;m_msothmcolidx val=&quot;0&quot;/&gt;&lt;m_rgb r=&quot;fd&quot; g=&quot;91&quot; b=&quot;24&quot;/&gt;&lt;m_ppcolschidx tagver0=&quot;23004&quot; tagname0=&quot;m_ppcolschidxUNRECOGNIZED&quot; val=&quot;0&quot;/&gt;&lt;m_nBrightness val=&quot;0&quot;/&gt;&lt;/elem&gt;&lt;elem m_fUsage=&quot;9.61908210000000150000E-001&quot;&gt;&lt;m_msothmcolidx val=&quot;0&quot;/&gt;&lt;m_rgb r=&quot;b2&quot; g=&quot;b2&quot; b=&quot;b2&quot;/&gt;&lt;m_ppcolschidx tagver0=&quot;23004&quot; tagname0=&quot;m_ppcolschidxUNRECOGNIZED&quot; val=&quot;0&quot;/&gt;&lt;m_nBrightness val=&quot;0&quot;/&gt;&lt;/elem&gt;&lt;elem m_fUsage=&quot;7.29000000000000090000E-001&quot;&gt;&lt;m_msothmcolidx val=&quot;0&quot;/&gt;&lt;m_rgb r=&quot;fe&quot; g=&quot;34&quot; b=&quot;39&quot;/&gt;&lt;m_ppcolschidx tagver0=&quot;23004&quot; tagname0=&quot;m_ppcolschidxUNRECOGNIZED&quot; val=&quot;0&quot;/&gt;&lt;m_nBrightness val=&quot;0&quot;/&gt;&lt;/elem&gt;&lt;elem m_fUsage=&quot;4.78296900000000140000E-001&quot;&gt;&lt;m_msothmcolidx val=&quot;0&quot;/&gt;&lt;m_rgb r=&quot;dd&quot; g=&quot;dd&quot; b=&quot;dd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uD3qBa_uU.mFsnAjlYTVg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v9Px.AgsESFi9yywGCT9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XHNAGzApk2yX9vQWy013g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VnN.N5BSE.y_3C4OjRleQ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zvSFYopn0iTAhmx9IZncw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KXJ5jWxp0myWNNJDSZcNA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i9p.lHZkUqPEhdC0GrjAg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ImNG_GmWE.1nzImwZL1Z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ImNG_GmWE.1nzImwZL1Zg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ImNG_GmWE.1nzImwZL1Z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m1Qz9bBekirLxyUgRlSAg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MbmpzQUWkGRUYbSQq5qa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4M9e.lm4EKxYWpveG7YTA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grFgAWaSkC9mXMQgICS8A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3QA9zgem0CY.aqyTwbhw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Mu6oxDhF02ga1QsaCF_Sg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_.1Raiz0kuLpwl1xTPvzw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tTGhI1wbUe012cVN_36wA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0y4TNVq4USmw3utuqdAmg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l711YrA206j3VcQwUT0A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WKhumXALkW7KENGOgXWjA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ZhprJ01d02bNIW5YwXMVA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d0qDtNnDkeS0AonmjFAxg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olllMuRn0eqEjWwAYgYyA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ImNG_GmWE.1nzImwZL1Z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UdXvrfeuECm4cYyEWxeYA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KMcCKC1TUu1hShtITOQlg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cJLr_fl0yMGQaUTT2WBQ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53v_VSmUUqzI3Yn1INDT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IHIdf7_AEqHBI0S6wNcR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KGNrpYpkmg_z6dHDDMTQ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hxQdAXUtkmQXJcbxiYZXQ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cK Moon"/>
  <p:tag name="NAME" val="Moon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  <p:tag name="TYPE" val="McK Moon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cK Moon"/>
  <p:tag name="NAME" val="Moon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cK Moon"/>
  <p:tag name="NAME" val="Moon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QeBECKKu0CiH4pHW66ypg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v7VbwGCHkq7IRHNpFGWcg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hsCIQ6TkSf1B5vfGv6jA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C46OftKf0GReiFhR8WCQw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nQd0U1HbE.rIzL2IdtVvg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dOhKM14q0yHOQeZXkR2P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O.5nc3l5kSC9cd5w2UiDA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UK9ranhRkaiolq1ZsRDxA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_z1LTx4Q0WnUL3ZSJEcOQ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4XWrSwjPkeHikgDdk9IsA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KfgH6q7wEi0SX1vXemSwA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QeBECKKu0CiH4pHW66ypg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OIV9FPSsE664BEJeXjksQ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ywEo3.fZUm1foySPe9zTA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2kMdMdiN0eNKesYBJRNTA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3.yNcJIUEKeT45BeuhmS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w8zSM5TRE67FFYkB7cEwg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hxQdAXUtkmQXJcbxiYZXQ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7JXTBEMaE.kXC4liDmmgw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lAmLbAc2k2QZE0eJBKnVg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hYXuRf1h02tGlcBH0llpg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FElAnSAbE.3gzXztRqmYA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KGNrpYpkmg_z6dHDDMTQ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KGNrpYpkmg_z6dHDDMTQ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UdXvrfeuECm4cYyEWxeYA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ImNG_GmWE.1nzImwZL1Z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kj4fkbJLkamvO.1ZioDc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SCRkQ.M1k.6JudT3K5Tm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TAixIiEVUmrDsdIqgnZT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wh_T6_V1EaOf7KnOQAzn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ZfkshJgkkOVZ7uBPSocO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sDdXss4JUCyu1jl2eYOK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vv4sr1LN0.Z.GsVSdLlh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JkFhB6Yb0m3sFN2XjwR6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Na04KEu7kWPpv6hBdrJH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F3z6M0040CgGQHdILuW2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nllN9Tor0S4kOjBO.anc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jADINVdt0m7SyV.TQn9W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y.speSCK0y04mAXMiJra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MQeosariUyWAlrPkW3Qp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3OLwTUnIE6Irmetz8ofl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sYyo4tZPkGAkMqTxvR5s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zyrlm0sh0mP8Zp_g36j1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A6D_EOtvE2ovgRaGL4zW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oDNrFO6o0GWWPtzXK2aT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iUP1L9OvkSXo9W3BbY6V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sCmriRsCEqbxeEV19pJ6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cxRtM0exEu1tPba_9aAN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U7ypUeJokGDxDBWzzHJS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6gmUhUBXkGjpWcrj6gYv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Oqz7UcI9UO2YguW7bNmu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i61MlmwiE.I8.YFC.GHe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HujpA_1HEuVthjHIW0Y0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7OmyaG5gEygDYSccX9bR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zvSFYopn0iTAhmx9IZnc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.TqQIofU0Sb1N3SChWRt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6FPpT8wx0aq_D7hfmVdY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KXJ5jWxp0myWNNJDSZcN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gBJGE7ZDkyPcmbQ7VZiU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HH8F6aKj0ymcCJ65B_3z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jEwdipiF02t1AW6j7_CV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Y0vw4kyESMnld7uxQda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i9p.lHZkUqPEhdC0GrjA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JkTRCla0yl6jMz.zBVA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GZbntQTVkSDxeot_cUwR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unuDr8IS0isFwXQdA8Sa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3nlSatn3kCIz071qFN68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fRzP1O7ykqcS_qg1_gbH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ng_ZqKHmUyQhY2h.evsV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wzBY1mV40WEYRq9qrgUV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_rWjwJQwku1gTKJcjPwD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eb4klVT70qbrlbH7ZuhU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vRl8xytlUmyp5t2IYqBJ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gjRoWJAzkWkNzht01ZpW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4adfRLEm0etzbNznxzrE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2.bpCyxMUSxaHYiWI2P5g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BxCll57YEObp5s18bv2P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O89iE5LUy2HK.eTXX7yg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XHNAGzApk2yX9vQWy013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VnN.N5BSE.y_3C4OjRle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h0xCvv73kmXWmwJPmzrC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AoJedAZs06KpH4yiDmZ8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S8JoWp0y0GZjyi5hqJcO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yxg4EU94k6gPxlX7U891g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jrJHIQau0SWKejdRzuLUA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EBoWKszbEWO..rA73JyG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8p9PZ6SrEypfq_riyYrUQ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bjo1jjpBEOYoNPbasLLOQ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ESxHRaP8kyDOxp8Jab65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PK4ZyETYki1i0vL_qQL0A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fUdEZF1y0yFXYEDykmPL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0Pu9K3wF0CMDVdhswfvF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.kWLeRJMk.Xk.2ihmi0E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jeO5QleA0O8EPHOCLt9G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9Uso2ko10OlTztYDXHOFw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bYU.Lf0qE6o3CirjAn4ag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Qf0VzgSjkGDLc6oGiGiVA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UQMuuwfkEipnrP25Hkcs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QocImSk_kalTLh35DbP.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ZBFRh8rw0GVySMuFzfRlA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.XqCwxVJE6tZyDN5gTLc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lHnw39ru0KAId4ZpBGIe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1KJIbjQs0Gm1AFYKiH7Rg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f_qiNSu9UWCu8bdpfRg9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7nuhOftJEWdBRo8Pxtqj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HlcEEpwtESa2vDFy4MEhQ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ptJev53P0mOe_eup80nOA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URufLuIJkGgT_sGHtlKUQ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DfJQdSsB0CeqV2lrfumhQ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BztDjYlrEe_UGZ51xNMq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TQZ0asZOkG9g8yk8qUnXQ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pzXW._mUiBPuxCmt6.qQ"/>
</p:tagLst>
</file>

<file path=ppt/theme/theme1.xml><?xml version="1.0" encoding="utf-8"?>
<a:theme xmlns:a="http://schemas.openxmlformats.org/drawingml/2006/main" name="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3375B7"/>
        </a:accent3>
        <a:accent4>
          <a:srgbClr val="1C436A"/>
        </a:accent4>
        <a:accent5>
          <a:srgbClr val="BAD3EC"/>
        </a:accent5>
        <a:accent6>
          <a:srgbClr val="BFBFBF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RDM027.potx" id="{0DB4D349-ADC4-4C2E-A928-BB11817989A0}" vid="{B776F718-2411-497F-9303-EDB258200B0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RDM027</Template>
  <TotalTime>31093</TotalTime>
  <Words>3528</Words>
  <Application>Microsoft Office PowerPoint</Application>
  <PresentationFormat>Произвольный</PresentationFormat>
  <Paragraphs>1306</Paragraphs>
  <Slides>21</Slides>
  <Notes>16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RDM027</vt:lpstr>
      <vt:lpstr>think-cell Slide</vt:lpstr>
      <vt:lpstr>ПСР-проект «Название….»</vt:lpstr>
      <vt:lpstr>Анкетирование №1 заказчиков по процессу «…»</vt:lpstr>
      <vt:lpstr>Определение периметра проекта и границ процессов </vt:lpstr>
      <vt:lpstr>Карточка ПСР-проекта «Оптимизация процесса согласования решений о применении импортных материалов при изготовлении оборудования для АЭС»</vt:lpstr>
      <vt:lpstr>Карточка проекта «…»</vt:lpstr>
      <vt:lpstr>Заинтересованные стороны и рабочая группа по проекту "…"</vt:lpstr>
      <vt:lpstr>План-график работ по проекту "…"</vt:lpstr>
      <vt:lpstr>Карта текущего состояния процесса  «Совершенствование процесса учета специзделий путем использования возможностей системы Электронного паспорта»</vt:lpstr>
      <vt:lpstr>Слайд 8</vt:lpstr>
      <vt:lpstr>Слайд 9</vt:lpstr>
      <vt:lpstr>Карта целевого состояния процесса «Согласование материалов по вопросам повестки дня заседаний совета директоров в дочерних обществах ПАО «КМЗ»</vt:lpstr>
      <vt:lpstr>Слайд 11</vt:lpstr>
      <vt:lpstr>Анализ влияния предлагаемых решений в процессе «…»</vt:lpstr>
      <vt:lpstr>План-график реализации мероприятий</vt:lpstr>
      <vt:lpstr>План мероприятий по проекту «…»</vt:lpstr>
      <vt:lpstr>План обучения участников процесса</vt:lpstr>
      <vt:lpstr>Мониторинг достигнутых результатов. Производственный анализ №2</vt:lpstr>
      <vt:lpstr>Анкетирование №2 заказчиков по процессу «…»</vt:lpstr>
      <vt:lpstr>Анкетирование №2 заказчиков по процессу «…»</vt:lpstr>
      <vt:lpstr>Обратная связь и поощрение</vt:lpstr>
      <vt:lpstr>Оценка результатов проекта и проведение завершающего совещания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реализации ПСР проекта</dc:title>
  <dc:creator>Yulia Semenova</dc:creator>
  <cp:lastModifiedBy>Санкина</cp:lastModifiedBy>
  <cp:revision>1704</cp:revision>
  <cp:lastPrinted>2017-07-31T09:55:37Z</cp:lastPrinted>
  <dcterms:created xsi:type="dcterms:W3CDTF">2014-11-19T15:14:37Z</dcterms:created>
  <dcterms:modified xsi:type="dcterms:W3CDTF">2020-02-21T12:33:35Z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Title</vt:lpwstr>
  </property>
  <property fmtid="{D5CDD505-2E9C-101B-9397-08002B2CF9AE}" pid="3" name="Final">
    <vt:bool>false</vt:bool>
  </property>
  <property fmtid="{D5CDD505-2E9C-101B-9397-08002B2CF9AE}" pid="4" name="Event">
    <vt:lpwstr/>
  </property>
  <property fmtid="{D5CDD505-2E9C-101B-9397-08002B2CF9AE}" pid="5" name="Delivery Date">
    <vt:lpwstr>Дата</vt:lpwstr>
  </property>
  <property fmtid="{D5CDD505-2E9C-101B-9397-08002B2CF9AE}" pid="6" name="docid">
    <vt:lpwstr/>
  </property>
  <property fmtid="{D5CDD505-2E9C-101B-9397-08002B2CF9AE}" pid="7" name="Office2010EditCount">
    <vt:lpwstr>1</vt:lpwstr>
  </property>
  <property fmtid="{D5CDD505-2E9C-101B-9397-08002B2CF9AE}" pid="8" name="Office2003EditCount">
    <vt:lpwstr>0</vt:lpwstr>
  </property>
  <property fmtid="{D5CDD505-2E9C-101B-9397-08002B2CF9AE}" pid="9" name="LastEditedOfficeVersion">
    <vt:lpwstr>Office2010</vt:lpwstr>
  </property>
  <property fmtid="{D5CDD505-2E9C-101B-9397-08002B2CF9AE}" pid="10" name="Office2010WasSaved">
    <vt:lpwstr>1</vt:lpwstr>
  </property>
</Properties>
</file>