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59AB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Microsoft_Office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41039993"/>
              </p:ext>
            </p:extLst>
          </p:nvPr>
        </p:nvGraphicFramePr>
        <p:xfrm>
          <a:off x="8104934" y="2228008"/>
          <a:ext cx="900867" cy="787196"/>
        </p:xfrm>
        <a:graphic>
          <a:graphicData uri="http://schemas.openxmlformats.org/presentationml/2006/ole">
            <p:oleObj spid="_x0000_s1026" name="Лист" showAsIcon="1" r:id="rId4" imgW="914400" imgH="771480" progId="Excel.Sheet.12">
              <p:embed/>
            </p:oleObj>
          </a:graphicData>
        </a:graphic>
      </p:graphicFrame>
      <p:sp>
        <p:nvSpPr>
          <p:cNvPr id="198" name="Rectangular Callout 90"/>
          <p:cNvSpPr/>
          <p:nvPr/>
        </p:nvSpPr>
        <p:spPr>
          <a:xfrm>
            <a:off x="4325677" y="5995387"/>
            <a:ext cx="4452714" cy="525213"/>
          </a:xfrm>
          <a:prstGeom prst="wedgeRectCallout">
            <a:avLst>
              <a:gd name="adj1" fmla="val -26601"/>
              <a:gd name="adj2" fmla="val -64707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1989" tIns="71989" rIns="71989" bIns="71989" rtlCol="0" anchor="ctr">
            <a:sp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При необходимости план мероприятий может дополняться/ актуализироваться в ходе реализации проекта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333416" y="6007917"/>
            <a:ext cx="3965198" cy="523407"/>
          </a:xfrm>
          <a:prstGeom prst="rect">
            <a:avLst/>
          </a:prstGeom>
          <a:solidFill>
            <a:schemeClr val="bg1"/>
          </a:solidFill>
        </p:spPr>
        <p:txBody>
          <a:bodyPr wrap="square" lIns="81272" tIns="40636" rIns="81272" bIns="40636" rtlCol="0">
            <a:spAutoFit/>
          </a:bodyPr>
          <a:lstStyle/>
          <a:p>
            <a:r>
              <a:rPr lang="ru-RU" sz="1400" dirty="0"/>
              <a:t>- Контроль плана на текущую дату (например при помощи подвижной нити на стенде)</a:t>
            </a:r>
          </a:p>
        </p:txBody>
      </p:sp>
      <p:cxnSp>
        <p:nvCxnSpPr>
          <p:cNvPr id="200" name="Прямая соединительная линия 199"/>
          <p:cNvCxnSpPr/>
          <p:nvPr/>
        </p:nvCxnSpPr>
        <p:spPr>
          <a:xfrm>
            <a:off x="337455" y="6007915"/>
            <a:ext cx="0" cy="38820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>
            <a:off x="6186135" y="1761667"/>
            <a:ext cx="0" cy="3796682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9443731"/>
              </p:ext>
            </p:extLst>
          </p:nvPr>
        </p:nvGraphicFramePr>
        <p:xfrm>
          <a:off x="274891" y="1202120"/>
          <a:ext cx="8563790" cy="4372947"/>
        </p:xfrm>
        <a:graphic>
          <a:graphicData uri="http://schemas.openxmlformats.org/drawingml/2006/table">
            <a:tbl>
              <a:tblPr/>
              <a:tblGrid>
                <a:gridCol w="159707"/>
                <a:gridCol w="716000"/>
                <a:gridCol w="204742"/>
                <a:gridCol w="1781260"/>
                <a:gridCol w="603990"/>
                <a:gridCol w="675651"/>
                <a:gridCol w="491382"/>
                <a:gridCol w="225217"/>
                <a:gridCol w="225217"/>
                <a:gridCol w="225217"/>
                <a:gridCol w="225217"/>
                <a:gridCol w="225217"/>
                <a:gridCol w="225217"/>
                <a:gridCol w="225217"/>
                <a:gridCol w="225217"/>
                <a:gridCol w="225217"/>
                <a:gridCol w="225217"/>
                <a:gridCol w="225217"/>
                <a:gridCol w="225217"/>
                <a:gridCol w="225217"/>
                <a:gridCol w="337825"/>
                <a:gridCol w="665412"/>
              </a:tblGrid>
              <a:tr h="30594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мероприятий по проекту "Оптимизация процесса согласования решений о применении ИМ при изготовлении оборудования для АЭС"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6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Проблема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Мероприятие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Эффект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Отв.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Сроки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Статус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Примечание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Calibri"/>
                        </a:rPr>
                        <a:t>Март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Calibri"/>
                        </a:rPr>
                        <a:t>Апрель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Calibri"/>
                        </a:rPr>
                        <a:t>Май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5 -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  7</a:t>
                      </a:r>
                      <a:endParaRPr lang="ru-RU" sz="8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10-14</a:t>
                      </a:r>
                      <a:endParaRPr lang="ru-RU" sz="8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17 - 21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24 - 31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 </a:t>
                      </a: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-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 </a:t>
                      </a:r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7 –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 </a:t>
                      </a:r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14 - 18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21 - 25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28 - 30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1-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2</a:t>
                      </a:r>
                      <a:endParaRPr lang="ru-RU" sz="8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5-</a:t>
                      </a:r>
                      <a:br>
                        <a:rPr lang="ru-RU" sz="800" b="1" i="0" u="none" strike="noStrike" dirty="0" smtClean="0">
                          <a:effectLst/>
                          <a:latin typeface="Calibri"/>
                        </a:rPr>
                      </a:br>
                      <a:r>
                        <a:rPr lang="ru-RU" sz="800" b="1" i="0" u="none" strike="noStrike" dirty="0" smtClean="0">
                          <a:effectLst/>
                          <a:latin typeface="Calibri"/>
                        </a:rPr>
                        <a:t>9</a:t>
                      </a:r>
                      <a:endParaRPr lang="ru-RU" sz="8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12 - 16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Calibri"/>
                        </a:rPr>
                        <a:t>19 - 23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62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AB80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36000"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Задержки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b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из-за по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следова-тельного  согласования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документов с 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предприяти-ями разработчиками,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затем с АЭС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AB8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AB8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Параллельное  согласование документов  с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предприятиями разработчиками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 АЭС (объединение этапов)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AB8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Снижение ВПП 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 175 раб. дней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AB8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 А.М.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AB8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05.03.14- 16.04.14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A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effectLst/>
                          <a:latin typeface="Calibri"/>
                        </a:rPr>
                        <a:t>1.1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Анализ регламентирующих документов для обеспечения параллельного согласования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А.М.</a:t>
                      </a:r>
                      <a:b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Чижова Ю.С.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05.03.14-10.03.14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Анализ рисков возникновения несоответствий при параллельном согласовании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А.М.</a:t>
                      </a:r>
                      <a:b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Чижова Ю.С.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05.03.14-10.03.14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Разработка временного регламента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 В.Н.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10.03.14-14.03.14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endParaRPr lang="ru-RU" sz="800" b="0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Запуск пилотного процесса параллельного согласования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Шутиков А.В.</a:t>
                      </a:r>
                      <a:b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Чижова Ю.С.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17.03.14-31.03.14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Доработка действующих регламентирующих документов для параллельного согласования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Кацман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А.М.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01.04.14-18.03.14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700" b="0" i="0" u="none" strike="noStrike" dirty="0" smtClean="0">
                          <a:effectLst/>
                          <a:latin typeface="Arial"/>
                        </a:rPr>
                        <a:t>…</a:t>
                      </a:r>
                      <a:r>
                        <a:rPr lang="ru-RU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Овал 25"/>
          <p:cNvSpPr/>
          <p:nvPr/>
        </p:nvSpPr>
        <p:spPr>
          <a:xfrm>
            <a:off x="627135" y="5734538"/>
            <a:ext cx="203741" cy="211002"/>
          </a:xfrm>
          <a:prstGeom prst="ellipse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27" name="Rectangle 2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51477" y="5761162"/>
            <a:ext cx="7868760" cy="15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587" lvl="1" indent="0">
              <a:buNone/>
            </a:pPr>
            <a:r>
              <a:rPr lang="ru-RU" sz="1000" dirty="0"/>
              <a:t> - Выполнено;             - Выполнено с замечаниями (выполняется с отставанием);            - Не выполнено;              - Срок не наступил                </a:t>
            </a:r>
          </a:p>
        </p:txBody>
      </p:sp>
      <p:sp>
        <p:nvSpPr>
          <p:cNvPr id="28" name="Овал 27"/>
          <p:cNvSpPr/>
          <p:nvPr/>
        </p:nvSpPr>
        <p:spPr>
          <a:xfrm>
            <a:off x="1655267" y="5737705"/>
            <a:ext cx="203741" cy="211002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5108079" y="5740076"/>
            <a:ext cx="203741" cy="211002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6385105" y="5737705"/>
            <a:ext cx="203741" cy="21100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7901193" y="2358401"/>
            <a:ext cx="203741" cy="2110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7901193" y="2909703"/>
            <a:ext cx="203741" cy="2110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7901193" y="3376189"/>
            <a:ext cx="203741" cy="2110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34" name="Овал 33"/>
          <p:cNvSpPr/>
          <p:nvPr/>
        </p:nvSpPr>
        <p:spPr>
          <a:xfrm>
            <a:off x="7901193" y="3832074"/>
            <a:ext cx="203741" cy="2110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35" name="Овал 34"/>
          <p:cNvSpPr/>
          <p:nvPr/>
        </p:nvSpPr>
        <p:spPr>
          <a:xfrm>
            <a:off x="7901193" y="4237746"/>
            <a:ext cx="203741" cy="2110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36" name="Овал 35"/>
          <p:cNvSpPr/>
          <p:nvPr/>
        </p:nvSpPr>
        <p:spPr>
          <a:xfrm>
            <a:off x="7901193" y="4648866"/>
            <a:ext cx="203741" cy="211002"/>
          </a:xfrm>
          <a:prstGeom prst="ellipse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778098"/>
          </a:xfrm>
          <a:gradFill flip="none" rotWithShape="1">
            <a:gsLst>
              <a:gs pos="0">
                <a:srgbClr val="00CC99">
                  <a:tint val="66000"/>
                  <a:satMod val="160000"/>
                </a:srgbClr>
              </a:gs>
              <a:gs pos="50000">
                <a:srgbClr val="00CC99">
                  <a:tint val="44500"/>
                  <a:satMod val="160000"/>
                </a:srgbClr>
              </a:gs>
              <a:gs pos="100000">
                <a:srgbClr val="00CC99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/>
          <a:lstStyle/>
          <a:p>
            <a:pPr marL="476908"/>
            <a:r>
              <a:rPr lang="ru-RU" sz="2100" dirty="0" smtClean="0"/>
              <a:t>Пример плана мероприятий</a:t>
            </a:r>
            <a:endParaRPr lang="ru-RU" sz="2100" dirty="0"/>
          </a:p>
        </p:txBody>
      </p:sp>
      <p:sp>
        <p:nvSpPr>
          <p:cNvPr id="40" name="Oval 24"/>
          <p:cNvSpPr>
            <a:spLocks noChangeAspect="1" noChangeArrowheads="1"/>
          </p:cNvSpPr>
          <p:nvPr/>
        </p:nvSpPr>
        <p:spPr bwMode="auto">
          <a:xfrm>
            <a:off x="611560" y="404664"/>
            <a:ext cx="456230" cy="472490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  <a:latin typeface="+mj-lt"/>
                <a:cs typeface="Arial"/>
              </a:rPr>
              <a:t>3.2</a:t>
            </a:r>
            <a:endParaRPr lang="ru-RU" sz="2100" b="1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57483" y="6531323"/>
            <a:ext cx="668197" cy="256588"/>
          </a:xfrm>
        </p:spPr>
        <p:txBody>
          <a:bodyPr/>
          <a:lstStyle/>
          <a:p>
            <a:fld id="{FC3F8BEE-CD74-4E49-9991-6A4EEEAC08F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70245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eBECKKu0CiH4pHW66ypg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192</Words>
  <Application>Microsoft Office PowerPoint</Application>
  <PresentationFormat>Экран (4:3)</PresentationFormat>
  <Paragraphs>170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Лист</vt:lpstr>
      <vt:lpstr>Пример плана мероприятий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 плана мероприятий</dc:title>
  <dc:creator>Щипалкина А.А.</dc:creator>
  <cp:lastModifiedBy>Щипалкина А.А</cp:lastModifiedBy>
  <cp:revision>7</cp:revision>
  <dcterms:created xsi:type="dcterms:W3CDTF">2020-01-17T09:17:03Z</dcterms:created>
  <dcterms:modified xsi:type="dcterms:W3CDTF">2020-01-17T09:37:22Z</dcterms:modified>
</cp:coreProperties>
</file>