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31ABA-140F-49C1-AEB4-426306F84054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7788C-A16E-4890-A2EF-B770AC1BB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9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55356" y="4913437"/>
            <a:ext cx="5844153" cy="331208"/>
          </a:xfrm>
        </p:spPr>
        <p:txBody>
          <a:bodyPr/>
          <a:lstStyle/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Представлены заполненные  анкеты (электронные письма, протоколы и т.д.)</a:t>
            </a: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Анкета содержит минимум 5 универсальных вопросов из Методических рекомендаций по реализации ПСР-проектов</a:t>
            </a: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В анкетировании №1 и №2 участвовали одни и те же сотрудники, не менее 10 сотрудников</a:t>
            </a:r>
          </a:p>
          <a:p>
            <a:pPr rtl="0" eaLnBrk="1" fontAlgn="auto" latinLnBrk="0" hangingPunct="1"/>
            <a:r>
              <a:rPr lang="ru-RU" sz="16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 Анкетирование прошли заказчики процесса, указанные в карточке ПСР-проекта </a:t>
            </a:r>
          </a:p>
          <a:p>
            <a:r>
              <a:rPr lang="ru-RU" dirty="0" smtClean="0"/>
              <a:t>5</a:t>
            </a:r>
            <a:r>
              <a:rPr lang="ru-RU" baseline="0" dirty="0" smtClean="0"/>
              <a:t> По всем 10 представленным анкетам выведен средний балл.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8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15623689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93795" y="349865"/>
            <a:ext cx="1014109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93795" y="508600"/>
            <a:ext cx="319959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93796" y="668956"/>
            <a:ext cx="2872217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50718" y="5030928"/>
            <a:ext cx="5036085" cy="22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50718" y="5304665"/>
            <a:ext cx="5036085" cy="22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1" y="1"/>
            <a:ext cx="9140760" cy="6858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0" y="6574545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50718" y="2919388"/>
            <a:ext cx="5036084" cy="1015663"/>
          </a:xfrm>
          <a:prstGeom prst="rect">
            <a:avLst/>
          </a:prstGeom>
        </p:spPr>
        <p:txBody>
          <a:bodyPr/>
          <a:lstStyle>
            <a:lvl1pPr>
              <a:defRPr sz="33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50718" y="3945699"/>
            <a:ext cx="5036084" cy="219820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136" y="4617893"/>
            <a:ext cx="5850864" cy="224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9" y="194370"/>
            <a:ext cx="9127802" cy="188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18" y="2119328"/>
            <a:ext cx="1255377" cy="90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83068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719602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0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60587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2031" y="1508400"/>
            <a:ext cx="8301046" cy="1256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687636" y="6826800"/>
            <a:ext cx="176123" cy="133200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727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414142"/>
                </a:solidFill>
              </a:rPr>
              <a:t>‹#›</a:t>
            </a:r>
          </a:p>
          <a:p>
            <a:pPr algn="r" defTabSz="87278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0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34" name="Slide Number"/>
          <p:cNvSpPr txBox="1">
            <a:spLocks/>
          </p:cNvSpPr>
          <p:nvPr userDrawn="1"/>
        </p:nvSpPr>
        <p:spPr>
          <a:xfrm>
            <a:off x="8719602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4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10" Type="http://schemas.openxmlformats.org/officeDocument/2006/relationships/image" Target="../media/image3.png"/><Relationship Id="rId4" Type="http://schemas.openxmlformats.org/officeDocument/2006/relationships/theme" Target="../theme/theme1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493456555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8002723" y="1980946"/>
            <a:ext cx="214000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112653" y="4197986"/>
            <a:ext cx="1920150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5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0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56996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88" y="946660"/>
            <a:ext cx="8794113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21489" y="6265770"/>
            <a:ext cx="872284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21488" y="6578595"/>
            <a:ext cx="700257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21975" indent="-621975" defTabSz="913526" fontAlgn="base">
              <a:spcBef>
                <a:spcPct val="0"/>
              </a:spcBef>
              <a:spcAft>
                <a:spcPct val="0"/>
              </a:spcAft>
              <a:tabLst>
                <a:tab pos="625214" algn="l"/>
              </a:tabLst>
            </a:pPr>
            <a:r>
              <a:rPr lang="ru-RU" sz="1000" dirty="0">
                <a:solidFill>
                  <a:srgbClr val="000000"/>
                </a:solidFill>
              </a:rPr>
              <a:t>ИСТОЧНИК: источник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21488" y="6454684"/>
            <a:ext cx="889176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96" tIns="93296" rIns="93296" bIns="9329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9182" y="902198"/>
            <a:ext cx="8885636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96" tIns="93296" rIns="93296" bIns="9329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78323" y="42452"/>
            <a:ext cx="905490" cy="80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2" y="119001"/>
            <a:ext cx="1022737" cy="73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86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0225969"/>
              </p:ext>
            </p:extLst>
          </p:nvPr>
        </p:nvGraphicFramePr>
        <p:xfrm>
          <a:off x="1622" y="1622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22" y="1622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5761640" y="1304702"/>
            <a:ext cx="0" cy="3599074"/>
          </a:xfrm>
          <a:prstGeom prst="line">
            <a:avLst/>
          </a:prstGeom>
          <a:ln w="38100">
            <a:gradFill>
              <a:gsLst>
                <a:gs pos="0">
                  <a:schemeClr val="accent2"/>
                </a:gs>
                <a:gs pos="90000">
                  <a:schemeClr val="bg1"/>
                </a:gs>
                <a:gs pos="100000">
                  <a:schemeClr val="bg1"/>
                </a:gs>
              </a:gsLst>
              <a:lin ang="5400000" scaled="0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875011" y="1304702"/>
            <a:ext cx="0" cy="3599074"/>
          </a:xfrm>
          <a:prstGeom prst="line">
            <a:avLst/>
          </a:prstGeom>
          <a:ln w="38100">
            <a:gradFill>
              <a:gsLst>
                <a:gs pos="0">
                  <a:schemeClr val="accent2"/>
                </a:gs>
                <a:gs pos="90000">
                  <a:schemeClr val="bg1"/>
                </a:gs>
                <a:gs pos="100000">
                  <a:schemeClr val="bg1"/>
                </a:gs>
              </a:gsLst>
              <a:lin ang="5400000" scaled="0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988382" y="1304702"/>
            <a:ext cx="0" cy="3599074"/>
          </a:xfrm>
          <a:prstGeom prst="line">
            <a:avLst/>
          </a:prstGeom>
          <a:ln w="38100">
            <a:gradFill>
              <a:gsLst>
                <a:gs pos="0">
                  <a:schemeClr val="accent2"/>
                </a:gs>
                <a:gs pos="90000">
                  <a:schemeClr val="bg1"/>
                </a:gs>
                <a:gs pos="100000">
                  <a:schemeClr val="bg1"/>
                </a:gs>
              </a:gsLst>
              <a:lin ang="5400000" scaled="0"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4724272" y="4910171"/>
            <a:ext cx="1295722" cy="1884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kern="0" dirty="0" smtClean="0">
                <a:solidFill>
                  <a:srgbClr val="000000"/>
                </a:solidFill>
              </a:rPr>
              <a:t>Комментарии:</a:t>
            </a:r>
            <a:endParaRPr lang="ru-RU" sz="1200" kern="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0616" y="6080683"/>
            <a:ext cx="2148889" cy="276981"/>
          </a:xfrm>
          <a:prstGeom prst="rect">
            <a:avLst/>
          </a:prstGeom>
          <a:noFill/>
        </p:spPr>
        <p:txBody>
          <a:bodyPr wrap="square" lIns="91420" tIns="45711" rIns="91420" bIns="45711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000000"/>
                </a:solidFill>
              </a:rPr>
              <a:t>Итого: средний </a:t>
            </a:r>
            <a:r>
              <a:rPr lang="ru-RU" sz="1200" b="1" dirty="0" smtClean="0">
                <a:solidFill>
                  <a:srgbClr val="000000"/>
                </a:solidFill>
              </a:rPr>
              <a:t>бал – 1.8</a:t>
            </a:r>
            <a:endParaRPr lang="ru-RU" sz="1200" b="1" dirty="0">
              <a:solidFill>
                <a:srgbClr val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56996" y="70816"/>
            <a:ext cx="6817285" cy="83099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Анкетирование №1 </a:t>
            </a:r>
            <a:r>
              <a:rPr lang="ru-RU" dirty="0" smtClean="0"/>
              <a:t>по процессу «</a:t>
            </a:r>
            <a:r>
              <a:rPr lang="ru-RU" sz="1600" dirty="0">
                <a:solidFill>
                  <a:srgbClr val="002960"/>
                </a:solidFill>
              </a:rPr>
              <a:t>Совершенствование процесса учета спец изделий путем использования возможностей системы Электронного паспорта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16" name="TextBox 115"/>
          <p:cNvSpPr txBox="1">
            <a:spLocks/>
          </p:cNvSpPr>
          <p:nvPr/>
        </p:nvSpPr>
        <p:spPr>
          <a:xfrm>
            <a:off x="129601" y="4910171"/>
            <a:ext cx="504056" cy="1283033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20" tIns="45711" rIns="91420" bIns="45711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</a:rPr>
              <a:t>Комментарии</a:t>
            </a:r>
          </a:p>
        </p:txBody>
      </p:sp>
      <p:sp>
        <p:nvSpPr>
          <p:cNvPr id="11" name="Rectangle 11"/>
          <p:cNvSpPr txBox="1">
            <a:spLocks/>
          </p:cNvSpPr>
          <p:nvPr/>
        </p:nvSpPr>
        <p:spPr>
          <a:xfrm>
            <a:off x="932725" y="4910170"/>
            <a:ext cx="3600823" cy="75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200" kern="0" dirty="0">
                <a:solidFill>
                  <a:srgbClr val="000000"/>
                </a:solidFill>
              </a:rPr>
              <a:t>В случае ответа "Нет"/ </a:t>
            </a:r>
            <a:r>
              <a:rPr lang="en-US" sz="1200" kern="0" dirty="0">
                <a:solidFill>
                  <a:srgbClr val="000000"/>
                </a:solidFill>
              </a:rPr>
              <a:t/>
            </a:r>
            <a:br>
              <a:rPr lang="en-US" sz="1200" kern="0" dirty="0">
                <a:solidFill>
                  <a:srgbClr val="000000"/>
                </a:solidFill>
              </a:rPr>
            </a:br>
            <a:r>
              <a:rPr lang="ru-RU" sz="1200" kern="0" dirty="0">
                <a:solidFill>
                  <a:srgbClr val="000000"/>
                </a:solidFill>
              </a:rPr>
              <a:t>"Скорее нет" – прокомментируйте</a:t>
            </a:r>
          </a:p>
          <a:p>
            <a:pPr marL="199204" lvl="2" indent="0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None/>
            </a:pPr>
            <a:r>
              <a:rPr lang="ru-RU" sz="1200" kern="0" dirty="0">
                <a:solidFill>
                  <a:srgbClr val="000000"/>
                </a:solidFill>
              </a:rPr>
              <a:t>Есть ли у Вас предложения по совершенствованию процесса?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6" name="Oval 30"/>
          <p:cNvSpPr>
            <a:spLocks noChangeArrowheads="1"/>
          </p:cNvSpPr>
          <p:nvPr/>
        </p:nvSpPr>
        <p:spPr bwMode="auto">
          <a:xfrm>
            <a:off x="737924" y="4910171"/>
            <a:ext cx="285300" cy="27938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91420" tIns="45711" rIns="91420" bIns="45711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</a:rPr>
              <a:t>6</a:t>
            </a:r>
            <a:endParaRPr lang="ru-RU" sz="1200" b="1" dirty="0">
              <a:solidFill>
                <a:srgbClr val="FFFFFF"/>
              </a:solidFill>
            </a:endParaRPr>
          </a:p>
        </p:txBody>
      </p:sp>
      <p:cxnSp>
        <p:nvCxnSpPr>
          <p:cNvPr id="124" name="AutoShape 249"/>
          <p:cNvCxnSpPr>
            <a:cxnSpLocks noChangeShapeType="1"/>
            <a:stCxn id="125" idx="4"/>
            <a:endCxn id="125" idx="6"/>
          </p:cNvCxnSpPr>
          <p:nvPr/>
        </p:nvCxnSpPr>
        <p:spPr bwMode="auto">
          <a:xfrm>
            <a:off x="932725" y="1304702"/>
            <a:ext cx="3600823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AutoShape 250"/>
          <p:cNvSpPr>
            <a:spLocks noChangeArrowheads="1"/>
          </p:cNvSpPr>
          <p:nvPr/>
        </p:nvSpPr>
        <p:spPr bwMode="auto">
          <a:xfrm>
            <a:off x="932725" y="1097375"/>
            <a:ext cx="3600823" cy="207327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7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000000"/>
                </a:solidFill>
              </a:rPr>
              <a:t>Вопросы</a:t>
            </a:r>
          </a:p>
        </p:txBody>
      </p:sp>
      <p:cxnSp>
        <p:nvCxnSpPr>
          <p:cNvPr id="128" name="AutoShape 249"/>
          <p:cNvCxnSpPr>
            <a:cxnSpLocks noChangeShapeType="1"/>
            <a:stCxn id="129" idx="4"/>
            <a:endCxn id="129" idx="6"/>
          </p:cNvCxnSpPr>
          <p:nvPr/>
        </p:nvCxnSpPr>
        <p:spPr bwMode="auto">
          <a:xfrm>
            <a:off x="4724270" y="1304702"/>
            <a:ext cx="9613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AutoShape 250"/>
          <p:cNvSpPr>
            <a:spLocks noChangeArrowheads="1"/>
          </p:cNvSpPr>
          <p:nvPr/>
        </p:nvSpPr>
        <p:spPr bwMode="auto">
          <a:xfrm>
            <a:off x="4724270" y="1097375"/>
            <a:ext cx="961370" cy="207327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7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000000"/>
                </a:solidFill>
              </a:rPr>
              <a:t>Нет</a:t>
            </a:r>
          </a:p>
        </p:txBody>
      </p:sp>
      <p:cxnSp>
        <p:nvCxnSpPr>
          <p:cNvPr id="131" name="AutoShape 249"/>
          <p:cNvCxnSpPr>
            <a:cxnSpLocks noChangeShapeType="1"/>
            <a:stCxn id="132" idx="4"/>
            <a:endCxn id="132" idx="6"/>
          </p:cNvCxnSpPr>
          <p:nvPr/>
        </p:nvCxnSpPr>
        <p:spPr bwMode="auto">
          <a:xfrm>
            <a:off x="5837641" y="1304702"/>
            <a:ext cx="9613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AutoShape 250"/>
          <p:cNvSpPr>
            <a:spLocks noChangeArrowheads="1"/>
          </p:cNvSpPr>
          <p:nvPr/>
        </p:nvSpPr>
        <p:spPr bwMode="auto">
          <a:xfrm>
            <a:off x="5837641" y="1097375"/>
            <a:ext cx="961370" cy="207327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7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000000"/>
                </a:solidFill>
              </a:rPr>
              <a:t> Скорее нет</a:t>
            </a:r>
          </a:p>
        </p:txBody>
      </p:sp>
      <p:cxnSp>
        <p:nvCxnSpPr>
          <p:cNvPr id="134" name="AutoShape 249"/>
          <p:cNvCxnSpPr>
            <a:cxnSpLocks noChangeShapeType="1"/>
            <a:stCxn id="135" idx="4"/>
            <a:endCxn id="135" idx="6"/>
          </p:cNvCxnSpPr>
          <p:nvPr/>
        </p:nvCxnSpPr>
        <p:spPr bwMode="auto">
          <a:xfrm>
            <a:off x="6951011" y="1304702"/>
            <a:ext cx="9613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AutoShape 250"/>
          <p:cNvSpPr>
            <a:spLocks noChangeArrowheads="1"/>
          </p:cNvSpPr>
          <p:nvPr/>
        </p:nvSpPr>
        <p:spPr bwMode="auto">
          <a:xfrm>
            <a:off x="6951011" y="1097375"/>
            <a:ext cx="961370" cy="207327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7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000000"/>
                </a:solidFill>
              </a:rPr>
              <a:t> Скорее да</a:t>
            </a:r>
          </a:p>
        </p:txBody>
      </p:sp>
      <p:cxnSp>
        <p:nvCxnSpPr>
          <p:cNvPr id="137" name="AutoShape 249"/>
          <p:cNvCxnSpPr>
            <a:cxnSpLocks noChangeShapeType="1"/>
            <a:stCxn id="138" idx="4"/>
            <a:endCxn id="138" idx="6"/>
          </p:cNvCxnSpPr>
          <p:nvPr/>
        </p:nvCxnSpPr>
        <p:spPr bwMode="auto">
          <a:xfrm>
            <a:off x="8064381" y="1304702"/>
            <a:ext cx="961370" cy="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AutoShape 250"/>
          <p:cNvSpPr>
            <a:spLocks noChangeArrowheads="1"/>
          </p:cNvSpPr>
          <p:nvPr/>
        </p:nvSpPr>
        <p:spPr bwMode="auto">
          <a:xfrm>
            <a:off x="8064381" y="1097375"/>
            <a:ext cx="961370" cy="207327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7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000000"/>
                </a:solidFill>
              </a:rPr>
              <a:t> Да</a:t>
            </a:r>
          </a:p>
        </p:txBody>
      </p:sp>
      <p:sp>
        <p:nvSpPr>
          <p:cNvPr id="158" name="Line 11"/>
          <p:cNvSpPr>
            <a:spLocks noChangeShapeType="1"/>
          </p:cNvSpPr>
          <p:nvPr/>
        </p:nvSpPr>
        <p:spPr bwMode="auto">
          <a:xfrm>
            <a:off x="4510330" y="4171337"/>
            <a:ext cx="0" cy="4746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206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59" name="Line 31"/>
          <p:cNvSpPr>
            <a:spLocks noChangeShapeType="1"/>
          </p:cNvSpPr>
          <p:nvPr/>
        </p:nvSpPr>
        <p:spPr bwMode="auto">
          <a:xfrm>
            <a:off x="932727" y="2113252"/>
            <a:ext cx="809302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206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60" name="Line 32"/>
          <p:cNvSpPr>
            <a:spLocks noChangeShapeType="1"/>
          </p:cNvSpPr>
          <p:nvPr/>
        </p:nvSpPr>
        <p:spPr bwMode="auto">
          <a:xfrm>
            <a:off x="932727" y="2716675"/>
            <a:ext cx="809302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206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61" name="Line 33"/>
          <p:cNvSpPr>
            <a:spLocks noChangeShapeType="1"/>
          </p:cNvSpPr>
          <p:nvPr/>
        </p:nvSpPr>
        <p:spPr bwMode="auto">
          <a:xfrm flipH="1">
            <a:off x="129601" y="3320098"/>
            <a:ext cx="8896150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206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62" name="Line 34"/>
          <p:cNvSpPr>
            <a:spLocks noChangeShapeType="1"/>
          </p:cNvSpPr>
          <p:nvPr/>
        </p:nvSpPr>
        <p:spPr bwMode="auto">
          <a:xfrm flipV="1">
            <a:off x="932727" y="4111937"/>
            <a:ext cx="809302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206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4724272" y="2289551"/>
            <a:ext cx="4301481" cy="250825"/>
            <a:chOff x="4771892" y="1999887"/>
            <a:chExt cx="3987528" cy="245832"/>
          </a:xfrm>
        </p:grpSpPr>
        <p:sp>
          <p:nvSpPr>
            <p:cNvPr id="164" name="Rectangle 54"/>
            <p:cNvSpPr>
              <a:spLocks noChangeArrowheads="1"/>
            </p:cNvSpPr>
            <p:nvPr/>
          </p:nvSpPr>
          <p:spPr bwMode="auto">
            <a:xfrm>
              <a:off x="4771892" y="2034895"/>
              <a:ext cx="3987528" cy="17581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914206"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5" name="Oval 55"/>
            <p:cNvSpPr>
              <a:spLocks noChangeArrowheads="1"/>
            </p:cNvSpPr>
            <p:nvPr/>
          </p:nvSpPr>
          <p:spPr bwMode="auto">
            <a:xfrm>
              <a:off x="6991658" y="1999887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914206" eaLnBrk="0" hangingPunct="0">
                <a:lnSpc>
                  <a:spcPct val="90000"/>
                </a:lnSpc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4728131" y="2892973"/>
            <a:ext cx="4301481" cy="250825"/>
            <a:chOff x="4771892" y="2595067"/>
            <a:chExt cx="3987528" cy="245832"/>
          </a:xfrm>
        </p:grpSpPr>
        <p:sp>
          <p:nvSpPr>
            <p:cNvPr id="167" name="Rectangle 71"/>
            <p:cNvSpPr>
              <a:spLocks noChangeArrowheads="1"/>
            </p:cNvSpPr>
            <p:nvPr/>
          </p:nvSpPr>
          <p:spPr bwMode="auto">
            <a:xfrm>
              <a:off x="4771892" y="2630075"/>
              <a:ext cx="3987528" cy="17581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914206"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8" name="Oval 72"/>
            <p:cNvSpPr>
              <a:spLocks noChangeArrowheads="1"/>
            </p:cNvSpPr>
            <p:nvPr/>
          </p:nvSpPr>
          <p:spPr bwMode="auto">
            <a:xfrm>
              <a:off x="4949427" y="2595067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914206" eaLnBrk="0" hangingPunct="0">
                <a:lnSpc>
                  <a:spcPct val="90000"/>
                </a:lnSpc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1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724272" y="3598040"/>
            <a:ext cx="4301481" cy="250825"/>
            <a:chOff x="4771892" y="3226875"/>
            <a:chExt cx="3987528" cy="245832"/>
          </a:xfrm>
        </p:grpSpPr>
        <p:sp>
          <p:nvSpPr>
            <p:cNvPr id="170" name="Rectangle 88"/>
            <p:cNvSpPr>
              <a:spLocks noChangeArrowheads="1"/>
            </p:cNvSpPr>
            <p:nvPr/>
          </p:nvSpPr>
          <p:spPr bwMode="auto">
            <a:xfrm>
              <a:off x="4771892" y="3254597"/>
              <a:ext cx="3987528" cy="1758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914206"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1" name="Oval 89"/>
            <p:cNvSpPr>
              <a:spLocks noChangeArrowheads="1"/>
            </p:cNvSpPr>
            <p:nvPr/>
          </p:nvSpPr>
          <p:spPr bwMode="auto">
            <a:xfrm>
              <a:off x="4979695" y="3226875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914206" eaLnBrk="0" hangingPunct="0">
                <a:lnSpc>
                  <a:spcPct val="90000"/>
                </a:lnSpc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1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72" name="Group 171"/>
          <p:cNvGrpSpPr>
            <a:grpSpLocks/>
          </p:cNvGrpSpPr>
          <p:nvPr/>
        </p:nvGrpSpPr>
        <p:grpSpPr>
          <a:xfrm>
            <a:off x="4724272" y="4328992"/>
            <a:ext cx="4301481" cy="250825"/>
            <a:chOff x="4771892" y="3961800"/>
            <a:chExt cx="3987528" cy="245832"/>
          </a:xfrm>
        </p:grpSpPr>
        <p:sp>
          <p:nvSpPr>
            <p:cNvPr id="173" name="Rectangle 105"/>
            <p:cNvSpPr>
              <a:spLocks noChangeArrowheads="1"/>
            </p:cNvSpPr>
            <p:nvPr/>
          </p:nvSpPr>
          <p:spPr bwMode="auto">
            <a:xfrm>
              <a:off x="4771892" y="3996808"/>
              <a:ext cx="3987528" cy="1758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914206"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4" name="Oval 106"/>
            <p:cNvSpPr>
              <a:spLocks noChangeArrowheads="1"/>
            </p:cNvSpPr>
            <p:nvPr/>
          </p:nvSpPr>
          <p:spPr bwMode="auto">
            <a:xfrm>
              <a:off x="5981348" y="3961800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914206" eaLnBrk="0" hangingPunct="0">
                <a:lnSpc>
                  <a:spcPct val="90000"/>
                </a:lnSpc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2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75" name="Text Box 123"/>
          <p:cNvSpPr txBox="1">
            <a:spLocks noChangeArrowheads="1"/>
          </p:cNvSpPr>
          <p:nvPr/>
        </p:nvSpPr>
        <p:spPr bwMode="auto">
          <a:xfrm>
            <a:off x="5090499" y="1409676"/>
            <a:ext cx="86691" cy="16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eaLnBrk="0" hangingPunct="0">
              <a:lnSpc>
                <a:spcPct val="90000"/>
              </a:lnSpc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76" name="TextBox 175"/>
          <p:cNvSpPr txBox="1">
            <a:spLocks/>
          </p:cNvSpPr>
          <p:nvPr/>
        </p:nvSpPr>
        <p:spPr>
          <a:xfrm>
            <a:off x="129601" y="3422311"/>
            <a:ext cx="504056" cy="1272349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20" tIns="45711" rIns="91420" bIns="45711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</a:rPr>
              <a:t>Поддержка пользователей</a:t>
            </a:r>
          </a:p>
        </p:txBody>
      </p:sp>
      <p:sp>
        <p:nvSpPr>
          <p:cNvPr id="177" name="Text Box 123"/>
          <p:cNvSpPr txBox="1">
            <a:spLocks noChangeArrowheads="1"/>
          </p:cNvSpPr>
          <p:nvPr/>
        </p:nvSpPr>
        <p:spPr bwMode="auto">
          <a:xfrm>
            <a:off x="6227573" y="1409676"/>
            <a:ext cx="86691" cy="16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eaLnBrk="0" hangingPunct="0">
              <a:lnSpc>
                <a:spcPct val="90000"/>
              </a:lnSpc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178" name="Text Box 123"/>
          <p:cNvSpPr txBox="1">
            <a:spLocks noChangeArrowheads="1"/>
          </p:cNvSpPr>
          <p:nvPr/>
        </p:nvSpPr>
        <p:spPr bwMode="auto">
          <a:xfrm>
            <a:off x="7364647" y="1409676"/>
            <a:ext cx="86691" cy="16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eaLnBrk="0" hangingPunct="0">
              <a:lnSpc>
                <a:spcPct val="90000"/>
              </a:lnSpc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79" name="Text Box 123"/>
          <p:cNvSpPr txBox="1">
            <a:spLocks noChangeArrowheads="1"/>
          </p:cNvSpPr>
          <p:nvPr/>
        </p:nvSpPr>
        <p:spPr bwMode="auto">
          <a:xfrm>
            <a:off x="8501722" y="1409676"/>
            <a:ext cx="86691" cy="16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206" eaLnBrk="0" hangingPunct="0">
              <a:lnSpc>
                <a:spcPct val="90000"/>
              </a:lnSpc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181" name="Rectangle 37"/>
          <p:cNvSpPr>
            <a:spLocks noChangeArrowheads="1"/>
          </p:cNvSpPr>
          <p:nvPr/>
        </p:nvSpPr>
        <p:spPr bwMode="auto">
          <a:xfrm>
            <a:off x="4724272" y="1721850"/>
            <a:ext cx="4301481" cy="17938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/>
          <a:extLst/>
        </p:spPr>
        <p:txBody>
          <a:bodyPr wrap="none" lIns="0" tIns="0" rIns="0" bIns="0" anchor="ctr"/>
          <a:lstStyle/>
          <a:p>
            <a:pPr defTabSz="914206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83" name="Group 182"/>
          <p:cNvGrpSpPr/>
          <p:nvPr/>
        </p:nvGrpSpPr>
        <p:grpSpPr>
          <a:xfrm>
            <a:off x="737924" y="2226547"/>
            <a:ext cx="3795624" cy="376834"/>
            <a:chOff x="723191" y="2019823"/>
            <a:chExt cx="3719844" cy="369332"/>
          </a:xfrm>
        </p:grpSpPr>
        <p:sp>
          <p:nvSpPr>
            <p:cNvPr id="184" name="Rectangle 27"/>
            <p:cNvSpPr txBox="1">
              <a:spLocks/>
            </p:cNvSpPr>
            <p:nvPr/>
          </p:nvSpPr>
          <p:spPr>
            <a:xfrm>
              <a:off x="914103" y="2019823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ru-RU" sz="1200" kern="0" dirty="0">
                  <a:solidFill>
                    <a:srgbClr val="000000"/>
                  </a:solidFill>
                </a:rPr>
                <a:t>Является ли процесс для вас простым и понятным?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85" name="Oval 30"/>
            <p:cNvSpPr>
              <a:spLocks noChangeArrowheads="1"/>
            </p:cNvSpPr>
            <p:nvPr/>
          </p:nvSpPr>
          <p:spPr bwMode="auto">
            <a:xfrm>
              <a:off x="723191" y="201982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86" name="Group 185"/>
          <p:cNvGrpSpPr>
            <a:grpSpLocks/>
          </p:cNvGrpSpPr>
          <p:nvPr/>
        </p:nvGrpSpPr>
        <p:grpSpPr>
          <a:xfrm>
            <a:off x="737924" y="1623124"/>
            <a:ext cx="3795624" cy="1583679"/>
            <a:chOff x="723191" y="1527014"/>
            <a:chExt cx="3719844" cy="1552152"/>
          </a:xfrm>
        </p:grpSpPr>
        <p:sp>
          <p:nvSpPr>
            <p:cNvPr id="187" name="Rectangle 31"/>
            <p:cNvSpPr txBox="1">
              <a:spLocks/>
            </p:cNvSpPr>
            <p:nvPr/>
          </p:nvSpPr>
          <p:spPr>
            <a:xfrm>
              <a:off x="914103" y="1527014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ru-RU" sz="1200" kern="0" dirty="0">
                  <a:solidFill>
                    <a:srgbClr val="000000"/>
                  </a:solidFill>
                </a:rPr>
                <a:t>Удовлетворены ли Вы в целом работой процесса</a:t>
              </a:r>
              <a:r>
                <a:rPr lang="en-US" sz="1200" kern="0" dirty="0">
                  <a:solidFill>
                    <a:srgbClr val="000000"/>
                  </a:solidFill>
                </a:rPr>
                <a:t>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grpSp>
          <p:nvGrpSpPr>
            <p:cNvPr id="188" name="Group 187"/>
            <p:cNvGrpSpPr/>
            <p:nvPr/>
          </p:nvGrpSpPr>
          <p:grpSpPr>
            <a:xfrm>
              <a:off x="723191" y="2709834"/>
              <a:ext cx="3719844" cy="369332"/>
              <a:chOff x="723191" y="2615039"/>
              <a:chExt cx="3719844" cy="369332"/>
            </a:xfrm>
          </p:grpSpPr>
          <p:sp>
            <p:nvSpPr>
              <p:cNvPr id="189" name="Rectangle 23"/>
              <p:cNvSpPr txBox="1">
                <a:spLocks/>
              </p:cNvSpPr>
              <p:nvPr/>
            </p:nvSpPr>
            <p:spPr>
              <a:xfrm>
                <a:off x="914103" y="2615039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200" kern="0" dirty="0">
                    <a:solidFill>
                      <a:srgbClr val="000000"/>
                    </a:solidFill>
                  </a:rPr>
                  <a:t>Является ли длительность процесса для вас оптимальной?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0" name="Oval 30"/>
              <p:cNvSpPr>
                <a:spLocks noChangeArrowheads="1"/>
              </p:cNvSpPr>
              <p:nvPr/>
            </p:nvSpPr>
            <p:spPr bwMode="auto">
              <a:xfrm>
                <a:off x="723191" y="2615039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91" name="Group 190"/>
          <p:cNvGrpSpPr>
            <a:grpSpLocks/>
          </p:cNvGrpSpPr>
          <p:nvPr/>
        </p:nvGrpSpPr>
        <p:grpSpPr>
          <a:xfrm>
            <a:off x="737924" y="3433392"/>
            <a:ext cx="3795624" cy="1168673"/>
            <a:chOff x="723191" y="3301244"/>
            <a:chExt cx="3719844" cy="1145408"/>
          </a:xfrm>
        </p:grpSpPr>
        <p:grpSp>
          <p:nvGrpSpPr>
            <p:cNvPr id="192" name="Group 191"/>
            <p:cNvGrpSpPr/>
            <p:nvPr/>
          </p:nvGrpSpPr>
          <p:grpSpPr>
            <a:xfrm>
              <a:off x="723191" y="3301244"/>
              <a:ext cx="3719844" cy="553998"/>
              <a:chOff x="723191" y="3305200"/>
              <a:chExt cx="3719844" cy="553998"/>
            </a:xfrm>
          </p:grpSpPr>
          <p:sp>
            <p:nvSpPr>
              <p:cNvPr id="196" name="Rectangle 19"/>
              <p:cNvSpPr txBox="1">
                <a:spLocks/>
              </p:cNvSpPr>
              <p:nvPr/>
            </p:nvSpPr>
            <p:spPr>
              <a:xfrm>
                <a:off x="914103" y="3305200"/>
                <a:ext cx="3528932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нормативной документацией по процессу (инструкции, стандарты, регламенты и т.д.)?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7" name="Oval 30"/>
              <p:cNvSpPr>
                <a:spLocks noChangeArrowheads="1"/>
              </p:cNvSpPr>
              <p:nvPr/>
            </p:nvSpPr>
            <p:spPr bwMode="auto">
              <a:xfrm>
                <a:off x="723191" y="3305200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  <p:grpSp>
          <p:nvGrpSpPr>
            <p:cNvPr id="193" name="Group 192"/>
            <p:cNvGrpSpPr/>
            <p:nvPr/>
          </p:nvGrpSpPr>
          <p:grpSpPr>
            <a:xfrm>
              <a:off x="723191" y="4077320"/>
              <a:ext cx="3719844" cy="369332"/>
              <a:chOff x="723191" y="4047412"/>
              <a:chExt cx="3719844" cy="369332"/>
            </a:xfrm>
          </p:grpSpPr>
          <p:sp>
            <p:nvSpPr>
              <p:cNvPr id="194" name="Rectangle 15"/>
              <p:cNvSpPr txBox="1">
                <a:spLocks/>
              </p:cNvSpPr>
              <p:nvPr/>
            </p:nvSpPr>
            <p:spPr>
              <a:xfrm>
                <a:off x="914103" y="4047412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2960"/>
                  </a:buClr>
                </a:pPr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качеством </a:t>
                </a:r>
                <a:r>
                  <a:rPr lang="en-US" sz="1200" kern="0" dirty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>
                    <a:solidFill>
                      <a:srgbClr val="000000"/>
                    </a:solidFill>
                  </a:rPr>
                </a:br>
                <a:r>
                  <a:rPr lang="ru-RU" sz="1200" kern="0" dirty="0">
                    <a:solidFill>
                      <a:srgbClr val="000000"/>
                    </a:solidFill>
                  </a:rPr>
                  <a:t>поддержки и сервиса (консультациями)?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" name="Oval 30"/>
              <p:cNvSpPr>
                <a:spLocks noChangeArrowheads="1"/>
              </p:cNvSpPr>
              <p:nvPr/>
            </p:nvSpPr>
            <p:spPr bwMode="auto">
              <a:xfrm>
                <a:off x="723191" y="4047412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1200" b="1" dirty="0">
                    <a:solidFill>
                      <a:srgbClr val="FFFFFF"/>
                    </a:solidFill>
                  </a:rPr>
                  <a:t>5</a:t>
                </a:r>
              </a:p>
            </p:txBody>
          </p:sp>
        </p:grpSp>
      </p:grpSp>
      <p:sp>
        <p:nvSpPr>
          <p:cNvPr id="198" name="Line 35"/>
          <p:cNvSpPr>
            <a:spLocks noChangeShapeType="1"/>
          </p:cNvSpPr>
          <p:nvPr/>
        </p:nvSpPr>
        <p:spPr bwMode="auto">
          <a:xfrm>
            <a:off x="129601" y="4796873"/>
            <a:ext cx="8896150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206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199" name="TextBox 198"/>
          <p:cNvSpPr txBox="1">
            <a:spLocks/>
          </p:cNvSpPr>
          <p:nvPr/>
        </p:nvSpPr>
        <p:spPr>
          <a:xfrm>
            <a:off x="129601" y="1494562"/>
            <a:ext cx="504056" cy="172417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20" tIns="45711" rIns="91420" bIns="45711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</a:rPr>
              <a:t>Процесс</a:t>
            </a:r>
          </a:p>
        </p:txBody>
      </p:sp>
      <p:sp>
        <p:nvSpPr>
          <p:cNvPr id="200" name="Oval 30"/>
          <p:cNvSpPr>
            <a:spLocks noChangeArrowheads="1"/>
          </p:cNvSpPr>
          <p:nvPr/>
        </p:nvSpPr>
        <p:spPr bwMode="auto">
          <a:xfrm>
            <a:off x="737924" y="1623126"/>
            <a:ext cx="285300" cy="27938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91420" tIns="45711" rIns="91420" bIns="4571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</a:rPr>
              <a:t>1</a:t>
            </a:r>
            <a:endParaRPr lang="ru-RU" sz="1200" b="1" dirty="0">
              <a:solidFill>
                <a:srgbClr val="FFFFFF"/>
              </a:solidFill>
            </a:endParaRPr>
          </a:p>
        </p:txBody>
      </p:sp>
      <p:sp>
        <p:nvSpPr>
          <p:cNvPr id="98" name="Rectangle 52"/>
          <p:cNvSpPr txBox="1">
            <a:spLocks/>
          </p:cNvSpPr>
          <p:nvPr/>
        </p:nvSpPr>
        <p:spPr>
          <a:xfrm>
            <a:off x="737924" y="5908830"/>
            <a:ext cx="5023716" cy="448834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2"/>
                </a:gs>
                <a:gs pos="50000">
                  <a:srgbClr val="DFEDFD"/>
                </a:gs>
                <a:gs pos="100000">
                  <a:schemeClr val="bg1"/>
                </a:gs>
              </a:gsLst>
              <a:lin ang="0" scaled="1"/>
              <a:tileRect/>
            </a:gra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24358" tIns="73464" rIns="73464" bIns="73464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>
                <a:solidFill>
                  <a:srgbClr val="000000"/>
                </a:solidFill>
              </a:rPr>
              <a:t>Начальник </a:t>
            </a:r>
            <a:r>
              <a:rPr lang="ru-RU" sz="1100" dirty="0" smtClean="0">
                <a:solidFill>
                  <a:srgbClr val="000000"/>
                </a:solidFill>
              </a:rPr>
              <a:t>участка 10108-01 Крюков Д.В..__________13.02.2018</a:t>
            </a:r>
            <a:endParaRPr lang="ru-RU" sz="1100" dirty="0">
              <a:solidFill>
                <a:srgbClr val="000000"/>
              </a:solidFill>
            </a:endParaRPr>
          </a:p>
        </p:txBody>
      </p:sp>
      <p:cxnSp>
        <p:nvCxnSpPr>
          <p:cNvPr id="99" name="Straight Connector 36"/>
          <p:cNvCxnSpPr/>
          <p:nvPr/>
        </p:nvCxnSpPr>
        <p:spPr bwMode="gray">
          <a:xfrm>
            <a:off x="11860489" y="8545603"/>
            <a:ext cx="77752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36"/>
          <p:cNvCxnSpPr/>
          <p:nvPr/>
        </p:nvCxnSpPr>
        <p:spPr bwMode="gray">
          <a:xfrm>
            <a:off x="12015994" y="8701098"/>
            <a:ext cx="77752" cy="0"/>
          </a:xfrm>
          <a:prstGeom prst="line">
            <a:avLst/>
          </a:prstGeom>
          <a:ln w="38100">
            <a:solidFill>
              <a:schemeClr val="accent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38"/>
          <p:cNvSpPr>
            <a:spLocks noChangeArrowheads="1"/>
          </p:cNvSpPr>
          <p:nvPr/>
        </p:nvSpPr>
        <p:spPr bwMode="auto">
          <a:xfrm>
            <a:off x="6028953" y="1686130"/>
            <a:ext cx="570622" cy="250825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/>
          <a:extLst/>
        </p:spPr>
        <p:txBody>
          <a:bodyPr wrap="none" lIns="0" tIns="0" rIns="0" bIns="0" anchor="ctr"/>
          <a:lstStyle/>
          <a:p>
            <a:pPr algn="ctr" defTabSz="914206" eaLnBrk="0" hangingPunct="0">
              <a:lnSpc>
                <a:spcPct val="90000"/>
              </a:lnSpc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81957" y="5076723"/>
            <a:ext cx="4225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При наличии на предприятии информационной системы, обеспечивающей автоматизацию создания электронного паспорта  спец изделия, учет ведется вручную в журналах, информация заполняется от руки, что увеличивает ВПП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3718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DM027.potx" id="{0DB4D349-ADC4-4C2E-A928-BB11817989A0}" vid="{B776F718-2411-497F-9303-EDB258200B0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207</Words>
  <Application>Microsoft Office PowerPoint</Application>
  <PresentationFormat>Экран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RDM027</vt:lpstr>
      <vt:lpstr>think-cell Slide</vt:lpstr>
      <vt:lpstr>Анкетирование №1 по процессу «Совершенствование процесса учета спец изделий путем использования возможностей системы Электронного паспорта»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Анкетирование №1 заказчиков по процессу «Совершенствование процесса учета спец изделий путем использования возможностей системы Электронного паспорта»</dc:title>
  <dc:creator>Савин Андрей Сергеевич</dc:creator>
  <cp:lastModifiedBy>Крюков Дмитрий Валентинович</cp:lastModifiedBy>
  <cp:revision>5</cp:revision>
  <cp:lastPrinted>2018-02-09T06:10:37Z</cp:lastPrinted>
  <dcterms:created xsi:type="dcterms:W3CDTF">2018-02-09T05:32:55Z</dcterms:created>
  <dcterms:modified xsi:type="dcterms:W3CDTF">2018-02-13T06:42:26Z</dcterms:modified>
</cp:coreProperties>
</file>