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3194C-B120-4D33-BEDB-A2B2A2E6A2B1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80CE7-234C-45B4-BADD-FD79D2C52A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 Заказчики подтверждают улучшение процесса. Руководитель проекта понимает дальнейшие шаги по совершенствованию процесса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 По результатам ПСР-проекта поощрены наиболее активные участники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rtl="0" eaLnBrk="1" fontAlgn="t" latinLnBrk="0" hangingPunct="1"/>
            <a:r>
              <a:rPr lang="ru-RU" sz="1600" b="0" i="0" u="none" strike="noStrike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 При подведении итогов анализируются «уроки ПСР-проекта»</a:t>
            </a:r>
            <a:endParaRPr lang="ru-RU" sz="1600" b="0" i="0" u="none" strike="noStrike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754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2031" y="1508400"/>
            <a:ext cx="8301046" cy="1256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 hidden="1"/>
          <p:cNvSpPr txBox="1">
            <a:spLocks/>
          </p:cNvSpPr>
          <p:nvPr userDrawn="1"/>
        </p:nvSpPr>
        <p:spPr>
          <a:xfrm>
            <a:off x="8687636" y="6826800"/>
            <a:ext cx="176123" cy="133200"/>
          </a:xfrm>
          <a:prstGeom prst="flowChartProcess">
            <a:avLst/>
          </a:prstGeom>
        </p:spPr>
        <p:txBody>
          <a:bodyPr vert="horz" wrap="none" lIns="0" tIns="0" rIns="0" bIns="0" rtlCol="0" anchor="t" anchorCtr="0"/>
          <a:lstStyle/>
          <a:p>
            <a:pPr algn="r" defTabSz="872786">
              <a:defRPr/>
            </a:pPr>
            <a:r>
              <a:rPr lang="en-US" sz="800" dirty="0" smtClean="0">
                <a:solidFill>
                  <a:srgbClr val="414142"/>
                </a:solidFill>
              </a:rPr>
              <a:t>‹#›</a:t>
            </a:r>
          </a:p>
          <a:p>
            <a:pPr algn="r" defTabSz="872786">
              <a:defRPr/>
            </a:pPr>
            <a:endParaRPr lang="en-US" sz="800" dirty="0">
              <a:solidFill>
                <a:srgbClr val="414142"/>
              </a:solidFill>
            </a:endParaRPr>
          </a:p>
        </p:txBody>
      </p:sp>
      <p:sp>
        <p:nvSpPr>
          <p:cNvPr id="32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147760"/>
            <a:ext cx="681728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34" name="Slide Number"/>
          <p:cNvSpPr txBox="1">
            <a:spLocks/>
          </p:cNvSpPr>
          <p:nvPr userDrawn="1"/>
        </p:nvSpPr>
        <p:spPr>
          <a:xfrm>
            <a:off x="8719602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/>
            <a:fld id="{42C328C1-A84F-4A39-A664-DBA00541A8C6}" type="slidenum">
              <a:rPr lang="en-US" smtClean="0"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55216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6951995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p:oleObj spid="_x0000_s1026" name="think-cell Slide" r:id="rId4" imgW="360" imgH="360" progId="">
              <p:embed/>
            </p:oleObj>
          </a:graphicData>
        </a:graphic>
      </p:graphicFrame>
      <p:grpSp>
        <p:nvGrpSpPr>
          <p:cNvPr id="2" name="Group 140"/>
          <p:cNvGrpSpPr/>
          <p:nvPr/>
        </p:nvGrpSpPr>
        <p:grpSpPr>
          <a:xfrm>
            <a:off x="5761641" y="1239609"/>
            <a:ext cx="2226741" cy="3599074"/>
            <a:chOff x="5646608" y="1011731"/>
            <a:chExt cx="2182284" cy="3730626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646608" y="1011731"/>
              <a:ext cx="0" cy="3730626"/>
            </a:xfrm>
            <a:prstGeom prst="line">
              <a:avLst/>
            </a:prstGeom>
            <a:ln w="38100">
              <a:gradFill>
                <a:gsLst>
                  <a:gs pos="0">
                    <a:schemeClr val="accent2"/>
                  </a:gs>
                  <a:gs pos="90000">
                    <a:schemeClr val="bg1"/>
                  </a:gs>
                  <a:gs pos="100000">
                    <a:schemeClr val="bg1"/>
                  </a:gs>
                </a:gsLst>
                <a:lin ang="5400000" scaled="0"/>
              </a:gra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6737750" y="1011731"/>
              <a:ext cx="0" cy="3730626"/>
            </a:xfrm>
            <a:prstGeom prst="line">
              <a:avLst/>
            </a:prstGeom>
            <a:ln w="38100">
              <a:gradFill>
                <a:gsLst>
                  <a:gs pos="0">
                    <a:schemeClr val="accent2"/>
                  </a:gs>
                  <a:gs pos="90000">
                    <a:schemeClr val="bg1"/>
                  </a:gs>
                  <a:gs pos="100000">
                    <a:schemeClr val="bg1"/>
                  </a:gs>
                </a:gsLst>
                <a:lin ang="5400000" scaled="0"/>
              </a:gra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7828892" y="1011731"/>
              <a:ext cx="0" cy="3730626"/>
            </a:xfrm>
            <a:prstGeom prst="line">
              <a:avLst/>
            </a:prstGeom>
            <a:ln w="38100">
              <a:gradFill>
                <a:gsLst>
                  <a:gs pos="0">
                    <a:schemeClr val="accent2"/>
                  </a:gs>
                  <a:gs pos="90000">
                    <a:schemeClr val="bg1"/>
                  </a:gs>
                  <a:gs pos="100000">
                    <a:schemeClr val="bg1"/>
                  </a:gs>
                </a:gsLst>
                <a:lin ang="5400000" scaled="0"/>
              </a:gra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Line 11"/>
          <p:cNvSpPr>
            <a:spLocks noChangeShapeType="1"/>
          </p:cNvSpPr>
          <p:nvPr/>
        </p:nvSpPr>
        <p:spPr bwMode="auto">
          <a:xfrm>
            <a:off x="4510330" y="4106243"/>
            <a:ext cx="0" cy="4746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303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1" name="Line 31"/>
          <p:cNvSpPr>
            <a:spLocks noChangeShapeType="1"/>
          </p:cNvSpPr>
          <p:nvPr/>
        </p:nvSpPr>
        <p:spPr bwMode="auto">
          <a:xfrm>
            <a:off x="932726" y="2048159"/>
            <a:ext cx="809302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303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2" name="Line 32"/>
          <p:cNvSpPr>
            <a:spLocks noChangeShapeType="1"/>
          </p:cNvSpPr>
          <p:nvPr/>
        </p:nvSpPr>
        <p:spPr bwMode="auto">
          <a:xfrm>
            <a:off x="932726" y="2651581"/>
            <a:ext cx="809302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303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3" name="Line 33"/>
          <p:cNvSpPr>
            <a:spLocks noChangeShapeType="1"/>
          </p:cNvSpPr>
          <p:nvPr/>
        </p:nvSpPr>
        <p:spPr bwMode="auto">
          <a:xfrm flipH="1">
            <a:off x="129601" y="3255004"/>
            <a:ext cx="8896150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303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54" name="Line 34"/>
          <p:cNvSpPr>
            <a:spLocks noChangeShapeType="1"/>
          </p:cNvSpPr>
          <p:nvPr/>
        </p:nvSpPr>
        <p:spPr bwMode="auto">
          <a:xfrm flipV="1">
            <a:off x="932726" y="4046843"/>
            <a:ext cx="809302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303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60" name="Rectangle 54"/>
          <p:cNvSpPr>
            <a:spLocks noChangeArrowheads="1"/>
          </p:cNvSpPr>
          <p:nvPr/>
        </p:nvSpPr>
        <p:spPr bwMode="auto">
          <a:xfrm>
            <a:off x="4724271" y="2260176"/>
            <a:ext cx="4301481" cy="17938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defTabSz="914303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4" name="Group 116"/>
          <p:cNvGrpSpPr/>
          <p:nvPr/>
        </p:nvGrpSpPr>
        <p:grpSpPr>
          <a:xfrm>
            <a:off x="4724271" y="2827880"/>
            <a:ext cx="4301481" cy="250825"/>
            <a:chOff x="4771892" y="2595067"/>
            <a:chExt cx="3987528" cy="245832"/>
          </a:xfrm>
        </p:grpSpPr>
        <p:sp>
          <p:nvSpPr>
            <p:cNvPr id="63" name="Rectangle 71"/>
            <p:cNvSpPr>
              <a:spLocks noChangeArrowheads="1"/>
            </p:cNvSpPr>
            <p:nvPr/>
          </p:nvSpPr>
          <p:spPr bwMode="auto">
            <a:xfrm>
              <a:off x="4771892" y="2630075"/>
              <a:ext cx="3987528" cy="17581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914303"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4" name="Oval 72"/>
            <p:cNvSpPr>
              <a:spLocks noChangeArrowheads="1"/>
            </p:cNvSpPr>
            <p:nvPr/>
          </p:nvSpPr>
          <p:spPr bwMode="auto">
            <a:xfrm>
              <a:off x="6995249" y="2595067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914303" eaLnBrk="0" hangingPunct="0">
                <a:lnSpc>
                  <a:spcPct val="90000"/>
                </a:lnSpc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66" name="Rectangle 88"/>
          <p:cNvSpPr>
            <a:spLocks noChangeArrowheads="1"/>
          </p:cNvSpPr>
          <p:nvPr/>
        </p:nvSpPr>
        <p:spPr bwMode="auto">
          <a:xfrm>
            <a:off x="4724271" y="3561230"/>
            <a:ext cx="4301481" cy="17938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defTabSz="914303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6" name="Group 47"/>
          <p:cNvGrpSpPr>
            <a:grpSpLocks/>
          </p:cNvGrpSpPr>
          <p:nvPr/>
        </p:nvGrpSpPr>
        <p:grpSpPr>
          <a:xfrm>
            <a:off x="4724271" y="4263898"/>
            <a:ext cx="4301481" cy="250825"/>
            <a:chOff x="4771892" y="3961800"/>
            <a:chExt cx="3987528" cy="245832"/>
          </a:xfrm>
        </p:grpSpPr>
        <p:sp>
          <p:nvSpPr>
            <p:cNvPr id="69" name="Rectangle 105"/>
            <p:cNvSpPr>
              <a:spLocks noChangeArrowheads="1"/>
            </p:cNvSpPr>
            <p:nvPr/>
          </p:nvSpPr>
          <p:spPr bwMode="auto">
            <a:xfrm>
              <a:off x="4771892" y="3996808"/>
              <a:ext cx="3987528" cy="17581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miter lim="800000"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defTabSz="914303">
                <a:defRPr/>
              </a:pPr>
              <a:endParaRPr lang="ru-RU" sz="1200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Oval 106"/>
            <p:cNvSpPr>
              <a:spLocks noChangeArrowheads="1"/>
            </p:cNvSpPr>
            <p:nvPr/>
          </p:nvSpPr>
          <p:spPr bwMode="auto">
            <a:xfrm>
              <a:off x="6995249" y="3961800"/>
              <a:ext cx="528974" cy="245832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rgbClr val="0070C0"/>
              </a:solidFill>
              <a:round/>
              <a:headEnd/>
              <a:tailEnd/>
            </a:ln>
            <a:effectLst/>
            <a:extLst/>
          </p:spPr>
          <p:txBody>
            <a:bodyPr wrap="none" lIns="0" tIns="0" rIns="0" bIns="0" anchor="ctr"/>
            <a:lstStyle/>
            <a:p>
              <a:pPr algn="ctr" defTabSz="914303" eaLnBrk="0" hangingPunct="0">
                <a:lnSpc>
                  <a:spcPct val="90000"/>
                </a:lnSpc>
                <a:defRPr/>
              </a:pPr>
              <a:r>
                <a:rPr lang="ru-RU" sz="1200" kern="0" dirty="0" smtClean="0">
                  <a:solidFill>
                    <a:srgbClr val="000000"/>
                  </a:solidFill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200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72" name="Text Box 123"/>
          <p:cNvSpPr txBox="1">
            <a:spLocks noChangeArrowheads="1"/>
          </p:cNvSpPr>
          <p:nvPr/>
        </p:nvSpPr>
        <p:spPr bwMode="auto">
          <a:xfrm>
            <a:off x="5090498" y="1344582"/>
            <a:ext cx="78548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303" eaLnBrk="0" hangingPunct="0">
              <a:lnSpc>
                <a:spcPct val="90000"/>
              </a:lnSpc>
              <a:defRPr/>
            </a:pPr>
            <a:r>
              <a:rPr lang="ru-RU" sz="1200" i="1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1</a:t>
            </a:r>
            <a:endParaRPr lang="ru-RU" sz="1200" i="1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724271" y="4845076"/>
            <a:ext cx="1295722" cy="1884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1200" kern="0" dirty="0">
                <a:solidFill>
                  <a:srgbClr val="000000"/>
                </a:solidFill>
              </a:rPr>
              <a:t>Комментарии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04119" y="6020286"/>
            <a:ext cx="1747565" cy="280742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ru-RU" sz="1200" b="1" dirty="0"/>
              <a:t>Итого: </a:t>
            </a:r>
            <a:r>
              <a:rPr lang="ru-RU" sz="1200" b="1"/>
              <a:t>средний </a:t>
            </a:r>
            <a:r>
              <a:rPr lang="ru-RU" sz="1200" b="1" smtClean="0"/>
              <a:t>бал-3</a:t>
            </a:r>
            <a:endParaRPr lang="ru-RU" sz="1200" b="1" dirty="0"/>
          </a:p>
        </p:txBody>
      </p:sp>
      <p:sp>
        <p:nvSpPr>
          <p:cNvPr id="80" name="TextBox 79"/>
          <p:cNvSpPr txBox="1">
            <a:spLocks/>
          </p:cNvSpPr>
          <p:nvPr/>
        </p:nvSpPr>
        <p:spPr>
          <a:xfrm>
            <a:off x="129601" y="3357218"/>
            <a:ext cx="504056" cy="1272349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30" tIns="45716" rIns="91430" bIns="4571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Поддержка пользователей</a:t>
            </a:r>
          </a:p>
        </p:txBody>
      </p:sp>
      <p:grpSp>
        <p:nvGrpSpPr>
          <p:cNvPr id="12" name="Group 119"/>
          <p:cNvGrpSpPr>
            <a:grpSpLocks/>
          </p:cNvGrpSpPr>
          <p:nvPr/>
        </p:nvGrpSpPr>
        <p:grpSpPr>
          <a:xfrm>
            <a:off x="4724271" y="5122297"/>
            <a:ext cx="4301481" cy="864096"/>
            <a:chOff x="4882662" y="5125100"/>
            <a:chExt cx="3962888" cy="84689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6174882" y="5125100"/>
              <a:ext cx="267066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>
              <a:off x="4882662" y="5336824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>
              <a:off x="4882662" y="5548547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>
              <a:off x="4882662" y="5760271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4882662" y="5971994"/>
              <a:ext cx="3962888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56996" y="332425"/>
            <a:ext cx="6817285" cy="307777"/>
          </a:xfr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/>
              <a:t>Анкетирование </a:t>
            </a:r>
            <a:r>
              <a:rPr lang="ru-RU" sz="2000" dirty="0" smtClean="0"/>
              <a:t>№2 заказчиков по процессу «…»</a:t>
            </a:r>
            <a:endParaRPr lang="ru-RU" sz="2000" dirty="0"/>
          </a:p>
        </p:txBody>
      </p:sp>
      <p:sp>
        <p:nvSpPr>
          <p:cNvPr id="109" name="Text Box 123"/>
          <p:cNvSpPr txBox="1">
            <a:spLocks noChangeArrowheads="1"/>
          </p:cNvSpPr>
          <p:nvPr/>
        </p:nvSpPr>
        <p:spPr bwMode="auto">
          <a:xfrm>
            <a:off x="6227572" y="1344582"/>
            <a:ext cx="78548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303" eaLnBrk="0" hangingPunct="0">
              <a:lnSpc>
                <a:spcPct val="90000"/>
              </a:lnSpc>
              <a:defRPr/>
            </a:pPr>
            <a:r>
              <a:rPr lang="ru-RU" sz="1200" i="1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</a:t>
            </a:r>
            <a:endParaRPr lang="ru-RU" sz="1200" i="1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0" name="Text Box 123"/>
          <p:cNvSpPr txBox="1">
            <a:spLocks noChangeArrowheads="1"/>
          </p:cNvSpPr>
          <p:nvPr/>
        </p:nvSpPr>
        <p:spPr bwMode="auto">
          <a:xfrm>
            <a:off x="7364646" y="1344582"/>
            <a:ext cx="78548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303" eaLnBrk="0" hangingPunct="0">
              <a:lnSpc>
                <a:spcPct val="90000"/>
              </a:lnSpc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111" name="Text Box 123"/>
          <p:cNvSpPr txBox="1">
            <a:spLocks noChangeArrowheads="1"/>
          </p:cNvSpPr>
          <p:nvPr/>
        </p:nvSpPr>
        <p:spPr bwMode="auto">
          <a:xfrm>
            <a:off x="8501721" y="1344582"/>
            <a:ext cx="78548" cy="16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rgbClr val="00870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303" eaLnBrk="0" hangingPunct="0">
              <a:lnSpc>
                <a:spcPct val="90000"/>
              </a:lnSpc>
              <a:defRPr/>
            </a:pPr>
            <a:r>
              <a:rPr lang="ru-RU" sz="1200" i="1" kern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116" name="TextBox 115"/>
          <p:cNvSpPr txBox="1">
            <a:spLocks/>
          </p:cNvSpPr>
          <p:nvPr/>
        </p:nvSpPr>
        <p:spPr>
          <a:xfrm>
            <a:off x="129601" y="4845077"/>
            <a:ext cx="504056" cy="1455951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30" tIns="45716" rIns="91430" bIns="4571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Комментарии</a:t>
            </a:r>
          </a:p>
        </p:txBody>
      </p:sp>
      <p:sp>
        <p:nvSpPr>
          <p:cNvPr id="57" name="Rectangle 37"/>
          <p:cNvSpPr>
            <a:spLocks noChangeArrowheads="1"/>
          </p:cNvSpPr>
          <p:nvPr/>
        </p:nvSpPr>
        <p:spPr bwMode="auto">
          <a:xfrm>
            <a:off x="4724271" y="1656754"/>
            <a:ext cx="4301481" cy="17938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/>
          <a:extLst/>
        </p:spPr>
        <p:txBody>
          <a:bodyPr wrap="none" lIns="0" tIns="0" rIns="0" bIns="0" anchor="ctr"/>
          <a:lstStyle/>
          <a:p>
            <a:pPr defTabSz="914303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13" name="Group 35"/>
          <p:cNvGrpSpPr/>
          <p:nvPr/>
        </p:nvGrpSpPr>
        <p:grpSpPr>
          <a:xfrm>
            <a:off x="737924" y="2161453"/>
            <a:ext cx="3795624" cy="376834"/>
            <a:chOff x="723191" y="2019823"/>
            <a:chExt cx="3719844" cy="369332"/>
          </a:xfrm>
        </p:grpSpPr>
        <p:sp>
          <p:nvSpPr>
            <p:cNvPr id="27" name="Rectangle 27"/>
            <p:cNvSpPr txBox="1">
              <a:spLocks/>
            </p:cNvSpPr>
            <p:nvPr/>
          </p:nvSpPr>
          <p:spPr>
            <a:xfrm>
              <a:off x="914103" y="2019823"/>
              <a:ext cx="35289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>
                  <a:solidFill>
                    <a:srgbClr val="000000"/>
                  </a:solidFill>
                </a:rPr>
                <a:t>Стал ли процесс за последние полгода </a:t>
              </a:r>
              <a:r>
                <a:rPr lang="en-US" sz="1200" kern="0" dirty="0" smtClean="0">
                  <a:solidFill>
                    <a:srgbClr val="000000"/>
                  </a:solidFill>
                </a:rPr>
                <a:t/>
              </a:r>
              <a:br>
                <a:rPr lang="en-US" sz="1200" kern="0" dirty="0" smtClean="0">
                  <a:solidFill>
                    <a:srgbClr val="000000"/>
                  </a:solidFill>
                </a:rPr>
              </a:br>
              <a:r>
                <a:rPr lang="ru-RU" sz="1200" kern="0" dirty="0" smtClean="0">
                  <a:solidFill>
                    <a:srgbClr val="000000"/>
                  </a:solidFill>
                </a:rPr>
                <a:t>проще </a:t>
              </a:r>
              <a:r>
                <a:rPr lang="ru-RU" sz="1200" kern="0" dirty="0">
                  <a:solidFill>
                    <a:srgbClr val="000000"/>
                  </a:solidFill>
                </a:rPr>
                <a:t>для Вас?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2" name="Oval 30"/>
            <p:cNvSpPr>
              <a:spLocks noChangeArrowheads="1"/>
            </p:cNvSpPr>
            <p:nvPr/>
          </p:nvSpPr>
          <p:spPr bwMode="auto">
            <a:xfrm>
              <a:off x="723191" y="2019823"/>
              <a:ext cx="279604" cy="27382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89611" tIns="44806" rIns="89611" bIns="44806" anchor="ctr"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4" name="Group 142"/>
          <p:cNvGrpSpPr>
            <a:grpSpLocks/>
          </p:cNvGrpSpPr>
          <p:nvPr/>
        </p:nvGrpSpPr>
        <p:grpSpPr>
          <a:xfrm>
            <a:off x="737924" y="1558030"/>
            <a:ext cx="3795624" cy="1583679"/>
            <a:chOff x="723191" y="1527014"/>
            <a:chExt cx="3719844" cy="1552152"/>
          </a:xfrm>
        </p:grpSpPr>
        <p:sp>
          <p:nvSpPr>
            <p:cNvPr id="31" name="Rectangle 31"/>
            <p:cNvSpPr txBox="1">
              <a:spLocks/>
            </p:cNvSpPr>
            <p:nvPr/>
          </p:nvSpPr>
          <p:spPr>
            <a:xfrm>
              <a:off x="914103" y="1527014"/>
              <a:ext cx="3528932" cy="180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>
                  <a:solidFill>
                    <a:srgbClr val="000000"/>
                  </a:solidFill>
                </a:rPr>
                <a:t>Удовлетворены ли Вы в целом работой процесса</a:t>
              </a:r>
              <a:r>
                <a:rPr lang="en-US" sz="1200" kern="0" dirty="0">
                  <a:solidFill>
                    <a:srgbClr val="000000"/>
                  </a:solidFill>
                </a:rPr>
                <a:t>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36"/>
            <p:cNvGrpSpPr/>
            <p:nvPr/>
          </p:nvGrpSpPr>
          <p:grpSpPr>
            <a:xfrm>
              <a:off x="723191" y="2709834"/>
              <a:ext cx="3719844" cy="369332"/>
              <a:chOff x="723191" y="2615039"/>
              <a:chExt cx="3719844" cy="369332"/>
            </a:xfrm>
          </p:grpSpPr>
          <p:sp>
            <p:nvSpPr>
              <p:cNvPr id="23" name="Rectangle 23"/>
              <p:cNvSpPr txBox="1">
                <a:spLocks/>
              </p:cNvSpPr>
              <p:nvPr/>
            </p:nvSpPr>
            <p:spPr>
              <a:xfrm>
                <a:off x="914103" y="2615039"/>
                <a:ext cx="35289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 smtClean="0">
                    <a:solidFill>
                      <a:srgbClr val="000000"/>
                    </a:solidFill>
                  </a:rPr>
                  <a:t>Сократилась ли длительность </a:t>
                </a:r>
                <a:r>
                  <a:rPr lang="ru-RU" sz="1200" kern="0" dirty="0">
                    <a:solidFill>
                      <a:srgbClr val="000000"/>
                    </a:solidFill>
                  </a:rPr>
                  <a:t>протекания </a:t>
                </a:r>
                <a:r>
                  <a:rPr lang="en-US" sz="1200" kern="0" dirty="0" smtClean="0">
                    <a:solidFill>
                      <a:srgbClr val="000000"/>
                    </a:solidFill>
                  </a:rPr>
                  <a:t/>
                </a:r>
                <a:br>
                  <a:rPr lang="en-US" sz="1200" kern="0" dirty="0" smtClean="0">
                    <a:solidFill>
                      <a:srgbClr val="000000"/>
                    </a:solidFill>
                  </a:rPr>
                </a:br>
                <a:r>
                  <a:rPr lang="ru-RU" sz="1200" kern="0" dirty="0" smtClean="0">
                    <a:solidFill>
                      <a:srgbClr val="000000"/>
                    </a:solidFill>
                  </a:rPr>
                  <a:t>процесса за </a:t>
                </a:r>
                <a:r>
                  <a:rPr lang="ru-RU" sz="1200" kern="0" dirty="0">
                    <a:solidFill>
                      <a:srgbClr val="000000"/>
                    </a:solidFill>
                  </a:rPr>
                  <a:t>последние полгода?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Oval 30"/>
              <p:cNvSpPr>
                <a:spLocks noChangeArrowheads="1"/>
              </p:cNvSpPr>
              <p:nvPr/>
            </p:nvSpPr>
            <p:spPr bwMode="auto">
              <a:xfrm>
                <a:off x="723191" y="2615039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7" name="Group 141"/>
          <p:cNvGrpSpPr>
            <a:grpSpLocks/>
          </p:cNvGrpSpPr>
          <p:nvPr/>
        </p:nvGrpSpPr>
        <p:grpSpPr>
          <a:xfrm>
            <a:off x="737924" y="3368298"/>
            <a:ext cx="3795624" cy="1168673"/>
            <a:chOff x="723191" y="3301244"/>
            <a:chExt cx="3719844" cy="1145408"/>
          </a:xfrm>
        </p:grpSpPr>
        <p:grpSp>
          <p:nvGrpSpPr>
            <p:cNvPr id="18" name="Group 37"/>
            <p:cNvGrpSpPr/>
            <p:nvPr/>
          </p:nvGrpSpPr>
          <p:grpSpPr>
            <a:xfrm>
              <a:off x="723191" y="3301244"/>
              <a:ext cx="3719844" cy="553998"/>
              <a:chOff x="723191" y="3305200"/>
              <a:chExt cx="3719844" cy="553998"/>
            </a:xfrm>
          </p:grpSpPr>
          <p:sp>
            <p:nvSpPr>
              <p:cNvPr id="19" name="Rectangle 19"/>
              <p:cNvSpPr txBox="1">
                <a:spLocks/>
              </p:cNvSpPr>
              <p:nvPr/>
            </p:nvSpPr>
            <p:spPr>
              <a:xfrm>
                <a:off x="914103" y="3305200"/>
                <a:ext cx="3528932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>
                    <a:solidFill>
                      <a:srgbClr val="000000"/>
                    </a:solidFill>
                  </a:rPr>
                  <a:t>Удовлетворены ли Вы нормативной документацией по процессу (инструкции, стандарты, регламенты и т.д.)?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Oval 30"/>
              <p:cNvSpPr>
                <a:spLocks noChangeArrowheads="1"/>
              </p:cNvSpPr>
              <p:nvPr/>
            </p:nvSpPr>
            <p:spPr bwMode="auto">
              <a:xfrm>
                <a:off x="723191" y="3305200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grpSp>
          <p:nvGrpSpPr>
            <p:cNvPr id="20" name="Group 45"/>
            <p:cNvGrpSpPr/>
            <p:nvPr/>
          </p:nvGrpSpPr>
          <p:grpSpPr>
            <a:xfrm>
              <a:off x="723191" y="4077320"/>
              <a:ext cx="3719844" cy="369332"/>
              <a:chOff x="723191" y="4047412"/>
              <a:chExt cx="3719844" cy="369332"/>
            </a:xfrm>
          </p:grpSpPr>
          <p:sp>
            <p:nvSpPr>
              <p:cNvPr id="15" name="Rectangle 15"/>
              <p:cNvSpPr txBox="1">
                <a:spLocks/>
              </p:cNvSpPr>
              <p:nvPr/>
            </p:nvSpPr>
            <p:spPr>
              <a:xfrm>
                <a:off x="914103" y="4047412"/>
                <a:ext cx="35289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0" lvl="0" indent="0" defTabSz="895350" eaLnBrk="1" hangingPunct="1">
                  <a:buClr>
                    <a:schemeClr val="tx2"/>
                  </a:buClr>
                  <a:defRPr>
                    <a:latin typeface="+mn-lt"/>
                  </a:defRPr>
                </a:lvl1pPr>
                <a:lvl2pPr marL="193675" lvl="1" indent="-192088" defTabSz="895350" eaLnBrk="1" hangingPunct="1">
                  <a:buClr>
                    <a:schemeClr val="tx2"/>
                  </a:buClr>
                  <a:buSzPct val="125000"/>
                  <a:buFont typeface="Arial" charset="0"/>
                  <a:buChar char="▪"/>
                  <a:defRPr>
                    <a:latin typeface="+mn-lt"/>
                  </a:defRPr>
                </a:lvl2pPr>
                <a:lvl3pPr marL="457200" lvl="2" indent="-261938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–"/>
                  <a:defRPr>
                    <a:latin typeface="+mn-lt"/>
                  </a:defRPr>
                </a:lvl3pPr>
                <a:lvl4pPr marL="614363" lvl="3" indent="-155575" defTabSz="895350" eaLnBrk="1" hangingPunct="1">
                  <a:buClr>
                    <a:schemeClr val="tx2"/>
                  </a:buClr>
                  <a:buSzPct val="120000"/>
                  <a:buFont typeface="Arial" charset="0"/>
                  <a:buChar char="▫"/>
                  <a:defRPr>
                    <a:latin typeface="+mn-lt"/>
                  </a:defRPr>
                </a:lvl4pPr>
                <a:lvl5pPr marL="749808" lvl="4" indent="-130175" defTabSz="895350" eaLnBrk="1" hangingPunct="1"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5pPr>
                <a:lvl6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6pPr>
                <a:lvl7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7pPr>
                <a:lvl8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8pPr>
                <a:lvl9pPr marL="749808" indent="-130175" defTabSz="895350" fontAlgn="base">
                  <a:spcBef>
                    <a:spcPct val="0"/>
                  </a:spcBef>
                  <a:spcAft>
                    <a:spcPct val="0"/>
                  </a:spcAft>
                  <a:buClr>
                    <a:schemeClr val="tx2"/>
                  </a:buClr>
                  <a:buSzPct val="89000"/>
                  <a:buFont typeface="Arial" charset="0"/>
                  <a:buChar char="-"/>
                  <a:defRPr>
                    <a:latin typeface="+mn-lt"/>
                  </a:defRPr>
                </a:lvl9pPr>
              </a:lstStyle>
              <a:p>
                <a:pPr lvl="1"/>
                <a:r>
                  <a:rPr lang="ru-RU" sz="1200" kern="0" dirty="0">
                    <a:solidFill>
                      <a:srgbClr val="000000"/>
                    </a:solidFill>
                  </a:rPr>
                  <a:t>Удовлетворены ли Вы качеством </a:t>
                </a:r>
                <a:r>
                  <a:rPr lang="en-US" sz="1200" kern="0" dirty="0" smtClean="0">
                    <a:solidFill>
                      <a:srgbClr val="000000"/>
                    </a:solidFill>
                  </a:rPr>
                  <a:t/>
                </a:r>
                <a:br>
                  <a:rPr lang="en-US" sz="1200" kern="0" dirty="0" smtClean="0">
                    <a:solidFill>
                      <a:srgbClr val="000000"/>
                    </a:solidFill>
                  </a:rPr>
                </a:br>
                <a:r>
                  <a:rPr lang="ru-RU" sz="1200" kern="0" dirty="0" smtClean="0">
                    <a:solidFill>
                      <a:srgbClr val="000000"/>
                    </a:solidFill>
                  </a:rPr>
                  <a:t>поддержки и </a:t>
                </a:r>
                <a:r>
                  <a:rPr lang="ru-RU" sz="1200" kern="0" dirty="0">
                    <a:solidFill>
                      <a:srgbClr val="000000"/>
                    </a:solidFill>
                  </a:rPr>
                  <a:t>сервиса (консультациями)?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Oval 30"/>
              <p:cNvSpPr>
                <a:spLocks noChangeArrowheads="1"/>
              </p:cNvSpPr>
              <p:nvPr/>
            </p:nvSpPr>
            <p:spPr bwMode="auto">
              <a:xfrm>
                <a:off x="723191" y="4047412"/>
                <a:ext cx="279604" cy="273827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lIns="89611" tIns="44806" rIns="89611" bIns="44806" anchor="ctr"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</p:grpSp>
      </p:grpSp>
      <p:grpSp>
        <p:nvGrpSpPr>
          <p:cNvPr id="21" name="Group 46"/>
          <p:cNvGrpSpPr/>
          <p:nvPr/>
        </p:nvGrpSpPr>
        <p:grpSpPr>
          <a:xfrm>
            <a:off x="737924" y="4845076"/>
            <a:ext cx="3795624" cy="753668"/>
            <a:chOff x="723191" y="4946853"/>
            <a:chExt cx="3719844" cy="738664"/>
          </a:xfrm>
        </p:grpSpPr>
        <p:sp>
          <p:nvSpPr>
            <p:cNvPr id="11" name="Rectangle 11"/>
            <p:cNvSpPr txBox="1">
              <a:spLocks/>
            </p:cNvSpPr>
            <p:nvPr/>
          </p:nvSpPr>
          <p:spPr>
            <a:xfrm>
              <a:off x="914103" y="4946853"/>
              <a:ext cx="3528932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lvl="1"/>
              <a:r>
                <a:rPr lang="ru-RU" sz="1200" kern="0" dirty="0">
                  <a:solidFill>
                    <a:srgbClr val="000000"/>
                  </a:solidFill>
                </a:rPr>
                <a:t>В случае ответа "Нет"/ </a:t>
              </a:r>
              <a:r>
                <a:rPr lang="en-US" sz="1200" kern="0" dirty="0" smtClean="0">
                  <a:solidFill>
                    <a:srgbClr val="000000"/>
                  </a:solidFill>
                </a:rPr>
                <a:t/>
              </a:r>
              <a:br>
                <a:rPr lang="en-US" sz="1200" kern="0" dirty="0" smtClean="0">
                  <a:solidFill>
                    <a:srgbClr val="000000"/>
                  </a:solidFill>
                </a:rPr>
              </a:br>
              <a:r>
                <a:rPr lang="ru-RU" sz="1200" kern="0" dirty="0" smtClean="0">
                  <a:solidFill>
                    <a:srgbClr val="000000"/>
                  </a:solidFill>
                </a:rPr>
                <a:t>"</a:t>
              </a:r>
              <a:r>
                <a:rPr lang="ru-RU" sz="1200" kern="0" dirty="0">
                  <a:solidFill>
                    <a:srgbClr val="000000"/>
                  </a:solidFill>
                </a:rPr>
                <a:t>Скорее нет" </a:t>
              </a:r>
              <a:r>
                <a:rPr lang="ru-RU" sz="1200" kern="0" dirty="0" smtClean="0">
                  <a:solidFill>
                    <a:srgbClr val="000000"/>
                  </a:solidFill>
                </a:rPr>
                <a:t>– прокомментируйте</a:t>
              </a:r>
            </a:p>
            <a:p>
              <a:pPr marL="199226" lvl="2" indent="0">
                <a:buNone/>
              </a:pPr>
              <a:r>
                <a:rPr lang="ru-RU" sz="1200" kern="0" dirty="0" smtClean="0">
                  <a:solidFill>
                    <a:srgbClr val="000000"/>
                  </a:solidFill>
                </a:rPr>
                <a:t>Есть </a:t>
              </a:r>
              <a:r>
                <a:rPr lang="ru-RU" sz="1200" kern="0" dirty="0">
                  <a:solidFill>
                    <a:srgbClr val="000000"/>
                  </a:solidFill>
                </a:rPr>
                <a:t>ли у Вас предложения по совершенствованию процесса?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96" name="Oval 30"/>
            <p:cNvSpPr>
              <a:spLocks noChangeArrowheads="1"/>
            </p:cNvSpPr>
            <p:nvPr/>
          </p:nvSpPr>
          <p:spPr bwMode="auto">
            <a:xfrm>
              <a:off x="723191" y="4946853"/>
              <a:ext cx="279604" cy="27382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89611" tIns="44806" rIns="89611" bIns="44806" anchor="ctr"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</a:rPr>
                <a:t>6</a:t>
              </a:r>
            </a:p>
          </p:txBody>
        </p:sp>
      </p:grpSp>
      <p:grpSp>
        <p:nvGrpSpPr>
          <p:cNvPr id="22" name="Group 125"/>
          <p:cNvGrpSpPr>
            <a:grpSpLocks/>
          </p:cNvGrpSpPr>
          <p:nvPr/>
        </p:nvGrpSpPr>
        <p:grpSpPr bwMode="auto">
          <a:xfrm>
            <a:off x="899592" y="1124744"/>
            <a:ext cx="3600823" cy="207327"/>
            <a:chOff x="915" y="902"/>
            <a:chExt cx="2686" cy="128"/>
          </a:xfrm>
        </p:grpSpPr>
        <p:cxnSp>
          <p:nvCxnSpPr>
            <p:cNvPr id="124" name="AutoShape 249"/>
            <p:cNvCxnSpPr>
              <a:cxnSpLocks noChangeShapeType="1"/>
              <a:stCxn id="125" idx="4"/>
              <a:endCxn id="125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5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Вопросы</a:t>
              </a:r>
            </a:p>
          </p:txBody>
        </p:sp>
      </p:grpSp>
      <p:sp>
        <p:nvSpPr>
          <p:cNvPr id="55" name="Line 35"/>
          <p:cNvSpPr>
            <a:spLocks noChangeShapeType="1"/>
          </p:cNvSpPr>
          <p:nvPr/>
        </p:nvSpPr>
        <p:spPr bwMode="auto">
          <a:xfrm>
            <a:off x="129601" y="4731779"/>
            <a:ext cx="8896150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303">
              <a:defRPr/>
            </a:pPr>
            <a:endParaRPr lang="ru-RU" sz="1200" kern="0" dirty="0">
              <a:solidFill>
                <a:sysClr val="windowText" lastClr="000000"/>
              </a:solidFill>
            </a:endParaRPr>
          </a:p>
        </p:txBody>
      </p:sp>
      <p:grpSp>
        <p:nvGrpSpPr>
          <p:cNvPr id="24" name="Group 125"/>
          <p:cNvGrpSpPr>
            <a:grpSpLocks/>
          </p:cNvGrpSpPr>
          <p:nvPr/>
        </p:nvGrpSpPr>
        <p:grpSpPr bwMode="auto">
          <a:xfrm>
            <a:off x="4724270" y="1032281"/>
            <a:ext cx="961370" cy="207327"/>
            <a:chOff x="915" y="902"/>
            <a:chExt cx="2686" cy="128"/>
          </a:xfrm>
        </p:grpSpPr>
        <p:cxnSp>
          <p:nvCxnSpPr>
            <p:cNvPr id="128" name="AutoShape 249"/>
            <p:cNvCxnSpPr>
              <a:cxnSpLocks noChangeShapeType="1"/>
              <a:stCxn id="129" idx="4"/>
              <a:endCxn id="129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Нет</a:t>
              </a:r>
            </a:p>
          </p:txBody>
        </p:sp>
      </p:grpSp>
      <p:grpSp>
        <p:nvGrpSpPr>
          <p:cNvPr id="25" name="Group 125"/>
          <p:cNvGrpSpPr>
            <a:grpSpLocks/>
          </p:cNvGrpSpPr>
          <p:nvPr/>
        </p:nvGrpSpPr>
        <p:grpSpPr bwMode="auto">
          <a:xfrm>
            <a:off x="5837641" y="1032281"/>
            <a:ext cx="961370" cy="207327"/>
            <a:chOff x="915" y="902"/>
            <a:chExt cx="2686" cy="128"/>
          </a:xfrm>
        </p:grpSpPr>
        <p:cxnSp>
          <p:nvCxnSpPr>
            <p:cNvPr id="131" name="AutoShape 249"/>
            <p:cNvCxnSpPr>
              <a:cxnSpLocks noChangeShapeType="1"/>
              <a:stCxn id="132" idx="4"/>
              <a:endCxn id="132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2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 Скорее нет</a:t>
              </a:r>
            </a:p>
          </p:txBody>
        </p:sp>
      </p:grpSp>
      <p:grpSp>
        <p:nvGrpSpPr>
          <p:cNvPr id="26" name="Group 125"/>
          <p:cNvGrpSpPr>
            <a:grpSpLocks/>
          </p:cNvGrpSpPr>
          <p:nvPr/>
        </p:nvGrpSpPr>
        <p:grpSpPr bwMode="auto">
          <a:xfrm>
            <a:off x="6951011" y="1032281"/>
            <a:ext cx="961370" cy="207327"/>
            <a:chOff x="915" y="902"/>
            <a:chExt cx="2686" cy="128"/>
          </a:xfrm>
        </p:grpSpPr>
        <p:cxnSp>
          <p:nvCxnSpPr>
            <p:cNvPr id="134" name="AutoShape 249"/>
            <p:cNvCxnSpPr>
              <a:cxnSpLocks noChangeShapeType="1"/>
              <a:stCxn id="135" idx="4"/>
              <a:endCxn id="135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5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 Скорее да</a:t>
              </a:r>
            </a:p>
          </p:txBody>
        </p:sp>
      </p:grpSp>
      <p:sp>
        <p:nvSpPr>
          <p:cNvPr id="5" name="TextBox 4"/>
          <p:cNvSpPr txBox="1">
            <a:spLocks/>
          </p:cNvSpPr>
          <p:nvPr/>
        </p:nvSpPr>
        <p:spPr>
          <a:xfrm>
            <a:off x="129601" y="1429468"/>
            <a:ext cx="504056" cy="172417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430" tIns="45716" rIns="91430" bIns="45716" rtlCol="0" anchor="ctr">
            <a:noAutofit/>
          </a:bodyPr>
          <a:lstStyle>
            <a:defPPr>
              <a:defRPr lang="en-US"/>
            </a:defPPr>
            <a:lvl1pPr algn="ctr">
              <a:defRPr sz="1200"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>Процесс</a:t>
            </a:r>
          </a:p>
        </p:txBody>
      </p:sp>
      <p:grpSp>
        <p:nvGrpSpPr>
          <p:cNvPr id="28" name="Group 125"/>
          <p:cNvGrpSpPr>
            <a:grpSpLocks/>
          </p:cNvGrpSpPr>
          <p:nvPr/>
        </p:nvGrpSpPr>
        <p:grpSpPr bwMode="auto">
          <a:xfrm>
            <a:off x="8064381" y="1032281"/>
            <a:ext cx="961370" cy="207327"/>
            <a:chOff x="915" y="902"/>
            <a:chExt cx="2686" cy="128"/>
          </a:xfrm>
        </p:grpSpPr>
        <p:cxnSp>
          <p:nvCxnSpPr>
            <p:cNvPr id="137" name="AutoShape 249"/>
            <p:cNvCxnSpPr>
              <a:cxnSpLocks noChangeShapeType="1"/>
              <a:stCxn id="138" idx="4"/>
              <a:endCxn id="138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8" name="AutoShape 250"/>
            <p:cNvSpPr>
              <a:spLocks noChangeArrowheads="1"/>
            </p:cNvSpPr>
            <p:nvPr/>
          </p:nvSpPr>
          <p:spPr bwMode="auto">
            <a:xfrm>
              <a:off x="915" y="902"/>
              <a:ext cx="2686" cy="1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ru-RU" sz="1200" b="1" dirty="0"/>
                <a:t> Да</a:t>
              </a:r>
            </a:p>
          </p:txBody>
        </p:sp>
      </p:grpSp>
      <p:sp>
        <p:nvSpPr>
          <p:cNvPr id="88" name="Oval 30"/>
          <p:cNvSpPr>
            <a:spLocks noChangeArrowheads="1"/>
          </p:cNvSpPr>
          <p:nvPr/>
        </p:nvSpPr>
        <p:spPr bwMode="auto">
          <a:xfrm>
            <a:off x="737924" y="1558031"/>
            <a:ext cx="285300" cy="27938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1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97" name="Rectangle 52"/>
          <p:cNvSpPr txBox="1">
            <a:spLocks/>
          </p:cNvSpPr>
          <p:nvPr/>
        </p:nvSpPr>
        <p:spPr>
          <a:xfrm>
            <a:off x="737924" y="5908830"/>
            <a:ext cx="6544900" cy="448834"/>
          </a:xfrm>
          <a:prstGeom prst="rect">
            <a:avLst/>
          </a:prstGeom>
          <a:noFill/>
          <a:ln w="9525">
            <a:gradFill flip="none" rotWithShape="1">
              <a:gsLst>
                <a:gs pos="0">
                  <a:schemeClr val="accent2"/>
                </a:gs>
                <a:gs pos="50000">
                  <a:srgbClr val="DFEDFD"/>
                </a:gs>
                <a:gs pos="100000">
                  <a:schemeClr val="bg1"/>
                </a:gs>
              </a:gsLst>
              <a:lin ang="0" scaled="1"/>
              <a:tileRect/>
            </a:gra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24424" tIns="73471" rIns="73471" bIns="73471" numCol="1" anchor="ctr" anchorCtr="0" compatLnSpc="1">
            <a:prstTxWarp prst="textNoShape">
              <a:avLst/>
            </a:prstTxWarp>
            <a:no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r>
              <a:rPr lang="ru-RU" sz="1100" dirty="0" err="1" smtClean="0"/>
              <a:t>Нач-к</a:t>
            </a:r>
            <a:r>
              <a:rPr lang="ru-RU" sz="1100" dirty="0" smtClean="0"/>
              <a:t> участка: Кувшинов Л.В.      подпись    18.05.18</a:t>
            </a:r>
            <a:endParaRPr lang="ru-RU" sz="1100" dirty="0"/>
          </a:p>
        </p:txBody>
      </p:sp>
      <p:sp>
        <p:nvSpPr>
          <p:cNvPr id="79" name="Oval 72"/>
          <p:cNvSpPr>
            <a:spLocks noChangeArrowheads="1"/>
          </p:cNvSpPr>
          <p:nvPr/>
        </p:nvSpPr>
        <p:spPr bwMode="auto">
          <a:xfrm>
            <a:off x="7146385" y="1621035"/>
            <a:ext cx="570623" cy="250825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 defTabSz="914303" eaLnBrk="0" hangingPunct="0">
              <a:lnSpc>
                <a:spcPct val="90000"/>
              </a:lnSpc>
              <a:defRPr/>
            </a:pPr>
            <a:r>
              <a:rPr lang="ru-RU" sz="1200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  <a:endParaRPr lang="ru-RU" sz="1200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" name="Oval 72"/>
          <p:cNvSpPr>
            <a:spLocks noChangeArrowheads="1"/>
          </p:cNvSpPr>
          <p:nvPr/>
        </p:nvSpPr>
        <p:spPr bwMode="auto">
          <a:xfrm>
            <a:off x="7146385" y="2224457"/>
            <a:ext cx="570623" cy="250825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 defTabSz="914303" eaLnBrk="0" hangingPunct="0">
              <a:lnSpc>
                <a:spcPct val="90000"/>
              </a:lnSpc>
              <a:defRPr/>
            </a:pPr>
            <a:r>
              <a:rPr lang="ru-RU" sz="1200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  <a:endParaRPr lang="ru-RU" sz="1200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2" name="Oval 72"/>
          <p:cNvSpPr>
            <a:spLocks noChangeArrowheads="1"/>
          </p:cNvSpPr>
          <p:nvPr/>
        </p:nvSpPr>
        <p:spPr bwMode="auto">
          <a:xfrm>
            <a:off x="7146385" y="3525511"/>
            <a:ext cx="570623" cy="250825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pPr algn="ctr" defTabSz="914303" eaLnBrk="0" hangingPunct="0">
              <a:lnSpc>
                <a:spcPct val="90000"/>
              </a:lnSpc>
              <a:defRPr/>
            </a:pPr>
            <a:r>
              <a:rPr lang="ru-RU" sz="1200" kern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</a:t>
            </a:r>
            <a:endParaRPr lang="ru-RU" sz="1200" kern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1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Экран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think-cell Slide</vt:lpstr>
      <vt:lpstr>Анкетирование №2 заказчиков по процессу «…»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Анкетирование №2 заказчиков по процессу «…»</dc:title>
  <cp:lastModifiedBy>Санкина</cp:lastModifiedBy>
  <cp:revision>2</cp:revision>
  <dcterms:modified xsi:type="dcterms:W3CDTF">2020-02-21T12:34:33Z</dcterms:modified>
</cp:coreProperties>
</file>