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3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5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6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58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Проверка № 1 (ТОиР ЭиЭХ)</c:v>
                </c:pt>
                <c:pt idx="1">
                  <c:v>Проверка № 2 (Договора с Точмаш)</c:v>
                </c:pt>
                <c:pt idx="2">
                  <c:v>Проверка № 3 (Запасы)</c:v>
                </c:pt>
                <c:pt idx="3">
                  <c:v>Проверка № 4 (Закупки)</c:v>
                </c:pt>
                <c:pt idx="4">
                  <c:v>Проверка № 5 (ПИР)</c:v>
                </c:pt>
                <c:pt idx="5">
                  <c:v>Проверка № 6 (Энергосбережение)</c:v>
                </c:pt>
                <c:pt idx="6">
                  <c:v>Проверка № 7 (КПЭ)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Этап № 1  - Подготовка проекта Плана КрД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Проверка № 1 (ТОиР ЭиЭХ)</c:v>
                </c:pt>
                <c:pt idx="1">
                  <c:v>Проверка № 2 (Договора с Точмаш)</c:v>
                </c:pt>
                <c:pt idx="2">
                  <c:v>Проверка № 3 (Запасы)</c:v>
                </c:pt>
                <c:pt idx="3">
                  <c:v>Проверка № 4 (Закупки)</c:v>
                </c:pt>
                <c:pt idx="4">
                  <c:v>Проверка № 5 (ПИР)</c:v>
                </c:pt>
                <c:pt idx="5">
                  <c:v>Проверка № 6 (Энергосбережение)</c:v>
                </c:pt>
                <c:pt idx="6">
                  <c:v>Проверка № 7 (КПЭ)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8</c:v>
                </c:pt>
                <c:pt idx="1">
                  <c:v>9</c:v>
                </c:pt>
                <c:pt idx="2">
                  <c:v>75</c:v>
                </c:pt>
                <c:pt idx="3">
                  <c:v>6</c:v>
                </c:pt>
                <c:pt idx="4">
                  <c:v>56</c:v>
                </c:pt>
                <c:pt idx="5">
                  <c:v>115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Этап № 2 - Согласование проекта Плана КрД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Проверка № 1 (ТОиР ЭиЭХ)</c:v>
                </c:pt>
                <c:pt idx="1">
                  <c:v>Проверка № 2 (Договора с Точмаш)</c:v>
                </c:pt>
                <c:pt idx="2">
                  <c:v>Проверка № 3 (Запасы)</c:v>
                </c:pt>
                <c:pt idx="3">
                  <c:v>Проверка № 4 (Закупки)</c:v>
                </c:pt>
                <c:pt idx="4">
                  <c:v>Проверка № 5 (ПИР)</c:v>
                </c:pt>
                <c:pt idx="5">
                  <c:v>Проверка № 6 (Энергосбережение)</c:v>
                </c:pt>
                <c:pt idx="6">
                  <c:v>Проверка № 7 (КПЭ)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0.5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Этап № 3 - Утверждение Плана КрД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Проверка № 1 (ТОиР ЭиЭХ)</c:v>
                </c:pt>
                <c:pt idx="1">
                  <c:v>Проверка № 2 (Договора с Точмаш)</c:v>
                </c:pt>
                <c:pt idx="2">
                  <c:v>Проверка № 3 (Запасы)</c:v>
                </c:pt>
                <c:pt idx="3">
                  <c:v>Проверка № 4 (Закупки)</c:v>
                </c:pt>
                <c:pt idx="4">
                  <c:v>Проверка № 5 (ПИР)</c:v>
                </c:pt>
                <c:pt idx="5">
                  <c:v>Проверка № 6 (Энергосбережение)</c:v>
                </c:pt>
                <c:pt idx="6">
                  <c:v>Проверка № 7 (КПЭ)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Этап № 4 - Запрос отчета (исключен)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Проверка № 1 (ТОиР ЭиЭХ)</c:v>
                </c:pt>
                <c:pt idx="1">
                  <c:v>Проверка № 2 (Договора с Точмаш)</c:v>
                </c:pt>
                <c:pt idx="2">
                  <c:v>Проверка № 3 (Запасы)</c:v>
                </c:pt>
                <c:pt idx="3">
                  <c:v>Проверка № 4 (Закупки)</c:v>
                </c:pt>
                <c:pt idx="4">
                  <c:v>Проверка № 5 (ПИР)</c:v>
                </c:pt>
                <c:pt idx="5">
                  <c:v>Проверка № 6 (Энергосбережение)</c:v>
                </c:pt>
                <c:pt idx="6">
                  <c:v>Проверка № 7 (КПЭ)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Этап № 5 - Представление отчета об исполнении пункта Плана КрД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Проверка № 1 (ТОиР ЭиЭХ)</c:v>
                </c:pt>
                <c:pt idx="1">
                  <c:v>Проверка № 2 (Договора с Точмаш)</c:v>
                </c:pt>
                <c:pt idx="2">
                  <c:v>Проверка № 3 (Запасы)</c:v>
                </c:pt>
                <c:pt idx="3">
                  <c:v>Проверка № 4 (Закупки)</c:v>
                </c:pt>
                <c:pt idx="4">
                  <c:v>Проверка № 5 (ПИР)</c:v>
                </c:pt>
                <c:pt idx="5">
                  <c:v>Проверка № 6 (Энергосбережение)</c:v>
                </c:pt>
                <c:pt idx="6">
                  <c:v>Проверка № 7 (КПЭ)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0">
                  <c:v>191</c:v>
                </c:pt>
                <c:pt idx="1">
                  <c:v>117</c:v>
                </c:pt>
                <c:pt idx="2">
                  <c:v>39</c:v>
                </c:pt>
                <c:pt idx="3">
                  <c:v>16</c:v>
                </c:pt>
                <c:pt idx="4">
                  <c:v>0.5</c:v>
                </c:pt>
                <c:pt idx="5">
                  <c:v>0</c:v>
                </c:pt>
                <c:pt idx="6">
                  <c:v>0.5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Этап № 6 - Утверждение отчета об исполнении Плана КрД (новый) (max значение)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Проверка № 1 (ТОиР ЭиЭХ)</c:v>
                </c:pt>
                <c:pt idx="1">
                  <c:v>Проверка № 2 (Договора с Точмаш)</c:v>
                </c:pt>
                <c:pt idx="2">
                  <c:v>Проверка № 3 (Запасы)</c:v>
                </c:pt>
                <c:pt idx="3">
                  <c:v>Проверка № 4 (Закупки)</c:v>
                </c:pt>
                <c:pt idx="4">
                  <c:v>Проверка № 5 (ПИР)</c:v>
                </c:pt>
                <c:pt idx="5">
                  <c:v>Проверка № 6 (Энергосбережение)</c:v>
                </c:pt>
                <c:pt idx="6">
                  <c:v>Проверка № 7 (КПЭ)</c:v>
                </c:pt>
              </c:strCache>
            </c:strRef>
          </c:cat>
          <c:val>
            <c:numRef>
              <c:f>Лист1!$H$2:$H$8</c:f>
              <c:numCache>
                <c:formatCode>General</c:formatCode>
                <c:ptCount val="7"/>
                <c:pt idx="0">
                  <c:v>0.5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0.5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3"/>
        <c:overlap val="100"/>
        <c:axId val="95547776"/>
        <c:axId val="95549312"/>
      </c:barChart>
      <c:catAx>
        <c:axId val="95547776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crossAx val="95549312"/>
        <c:crosses val="autoZero"/>
        <c:auto val="0"/>
        <c:lblAlgn val="ctr"/>
        <c:lblOffset val="5"/>
        <c:noMultiLvlLbl val="0"/>
      </c:catAx>
      <c:valAx>
        <c:axId val="955493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5547776"/>
        <c:crosses val="autoZero"/>
        <c:crossBetween val="between"/>
      </c:valAx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5608388357249592"/>
          <c:y val="4.3080090754486967E-2"/>
          <c:w val="0.32937756665675788"/>
          <c:h val="0.50582384095011312"/>
        </c:manualLayout>
      </c:layout>
      <c:overlay val="0"/>
    </c:legend>
    <c:plotVisOnly val="0"/>
    <c:dispBlanksAs val="zero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0.65125</cdr:x>
      <cdr:y>0.9069</cdr:y>
    </cdr:from>
    <cdr:to>
      <cdr:x>0.94798</cdr:x>
      <cdr:y>0.95158</cdr:y>
    </cdr:to>
    <cdr:sp macro="" textlink="">
      <cdr:nvSpPr>
        <cdr:cNvPr id="2" name="Поле 1"/>
        <cdr:cNvSpPr txBox="1"/>
      </cdr:nvSpPr>
      <cdr:spPr>
        <a:xfrm xmlns:a="http://schemas.openxmlformats.org/drawingml/2006/main">
          <a:off x="3573031" y="5042414"/>
          <a:ext cx="1627949" cy="248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0.03604</cdr:x>
      <cdr:y>0.60681</cdr:y>
    </cdr:from>
    <cdr:to>
      <cdr:x>0.64865</cdr:x>
      <cdr:y>0.60857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288032" y="3024336"/>
          <a:ext cx="4896523" cy="877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0.75871</cdr:x>
      <cdr:y>0.84684</cdr:y>
    </cdr:from>
    <cdr:to>
      <cdr:x>1</cdr:x>
      <cdr:y>0.89593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162567" y="4708478"/>
          <a:ext cx="1323833" cy="272955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0.68468</cdr:x>
      <cdr:y>0.60681</cdr:y>
    </cdr:from>
    <cdr:to>
      <cdr:x>0.79754</cdr:x>
      <cdr:y>0.60681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472608" y="3024336"/>
          <a:ext cx="902078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0.8018</cdr:x>
      <cdr:y>0.56347</cdr:y>
    </cdr:from>
    <cdr:to>
      <cdr:x>1</cdr:x>
      <cdr:y>0.65015</cdr:y>
    </cdr:to>
    <cdr:sp macro="" textlink="">
      <cdr:nvSpPr>
        <cdr:cNvPr id="7" name="Поле 6"/>
        <cdr:cNvSpPr txBox="1"/>
      </cdr:nvSpPr>
      <cdr:spPr>
        <a:xfrm xmlns:a="http://schemas.openxmlformats.org/drawingml/2006/main">
          <a:off x="6408712" y="2808332"/>
          <a:ext cx="1584176" cy="432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</a:rPr>
            <a:t>Целевой </a:t>
          </a:r>
          <a:r>
            <a:rPr lang="ru-RU" sz="1100" dirty="0" smtClean="0">
              <a:solidFill>
                <a:srgbClr val="FF0000"/>
              </a:solidFill>
            </a:rPr>
            <a:t>показатель (21 </a:t>
          </a:r>
          <a:r>
            <a:rPr lang="ru-RU" sz="1100" dirty="0" err="1" smtClean="0">
              <a:solidFill>
                <a:srgbClr val="FF0000"/>
              </a:solidFill>
            </a:rPr>
            <a:t>р.д</a:t>
          </a:r>
          <a:r>
            <a:rPr lang="ru-RU" sz="1100" dirty="0" smtClean="0">
              <a:solidFill>
                <a:srgbClr val="FF0000"/>
              </a:solidFill>
            </a:rPr>
            <a:t>.)</a:t>
          </a:r>
          <a:endParaRPr lang="ru-RU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0.69369</cdr:x>
      <cdr:y>0.82353</cdr:y>
    </cdr:from>
    <cdr:to>
      <cdr:x>0.74535</cdr:x>
      <cdr:y>0.89388</cdr:y>
    </cdr:to>
    <cdr:sp macro="" textlink="">
      <cdr:nvSpPr>
        <cdr:cNvPr id="8" name="8-конечная звезда 7"/>
        <cdr:cNvSpPr/>
      </cdr:nvSpPr>
      <cdr:spPr>
        <a:xfrm xmlns:a="http://schemas.openxmlformats.org/drawingml/2006/main">
          <a:off x="5544616" y="4104456"/>
          <a:ext cx="412913" cy="350625"/>
        </a:xfrm>
        <a:prstGeom xmlns:a="http://schemas.openxmlformats.org/drawingml/2006/main" prst="star8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 smtClean="0"/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0.76577</cdr:x>
      <cdr:y>0.6935</cdr:y>
    </cdr:from>
    <cdr:to>
      <cdr:x>0.96228</cdr:x>
      <cdr:y>0.78432</cdr:y>
    </cdr:to>
    <cdr:sp macro="" textlink="">
      <cdr:nvSpPr>
        <cdr:cNvPr id="9" name="Поле 8"/>
        <cdr:cNvSpPr txBox="1"/>
      </cdr:nvSpPr>
      <cdr:spPr>
        <a:xfrm xmlns:a="http://schemas.openxmlformats.org/drawingml/2006/main">
          <a:off x="6120680" y="3456384"/>
          <a:ext cx="1570682" cy="4526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/>
            <a:t>обозначение проблемы</a:t>
          </a:r>
        </a:p>
      </cdr:txBody>
    </cdr:sp>
  </cdr:relSizeAnchor>
  <cdr:relSizeAnchor xmlns:cdr="http://schemas.openxmlformats.org/drawingml/2006/chartDrawing">
    <cdr:from>
      <cdr:x>0.5045</cdr:x>
      <cdr:y>0.41899</cdr:y>
    </cdr:from>
    <cdr:to>
      <cdr:x>0.55063</cdr:x>
      <cdr:y>0.48934</cdr:y>
    </cdr:to>
    <cdr:sp macro="" textlink="">
      <cdr:nvSpPr>
        <cdr:cNvPr id="19" name="8-конечная звезда 18"/>
        <cdr:cNvSpPr/>
      </cdr:nvSpPr>
      <cdr:spPr>
        <a:xfrm xmlns:a="http://schemas.openxmlformats.org/drawingml/2006/main">
          <a:off x="4032448" y="2088232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1</a:t>
          </a:r>
        </a:p>
      </cdr:txBody>
    </cdr:sp>
  </cdr:relSizeAnchor>
  <cdr:relSizeAnchor xmlns:cdr="http://schemas.openxmlformats.org/drawingml/2006/chartDrawing">
    <cdr:from>
      <cdr:x>0.45045</cdr:x>
      <cdr:y>0.57791</cdr:y>
    </cdr:from>
    <cdr:to>
      <cdr:x>0.49658</cdr:x>
      <cdr:y>0.64826</cdr:y>
    </cdr:to>
    <cdr:sp macro="" textlink="">
      <cdr:nvSpPr>
        <cdr:cNvPr id="25" name="8-конечная звезда 24"/>
        <cdr:cNvSpPr/>
      </cdr:nvSpPr>
      <cdr:spPr>
        <a:xfrm xmlns:a="http://schemas.openxmlformats.org/drawingml/2006/main">
          <a:off x="3600400" y="2880320"/>
          <a:ext cx="368711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0.25225</cdr:x>
      <cdr:y>0.39009</cdr:y>
    </cdr:from>
    <cdr:to>
      <cdr:x>0.29838</cdr:x>
      <cdr:y>0.46044</cdr:y>
    </cdr:to>
    <cdr:sp macro="" textlink="">
      <cdr:nvSpPr>
        <cdr:cNvPr id="26" name="8-конечная звезда 25"/>
        <cdr:cNvSpPr/>
      </cdr:nvSpPr>
      <cdr:spPr>
        <a:xfrm xmlns:a="http://schemas.openxmlformats.org/drawingml/2006/main">
          <a:off x="2016224" y="1944216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0.13514</cdr:x>
      <cdr:y>0.23117</cdr:y>
    </cdr:from>
    <cdr:to>
      <cdr:x>0.18127</cdr:x>
      <cdr:y>0.30152</cdr:y>
    </cdr:to>
    <cdr:sp macro="" textlink="">
      <cdr:nvSpPr>
        <cdr:cNvPr id="12" name="8-конечная звезда 11"/>
        <cdr:cNvSpPr/>
      </cdr:nvSpPr>
      <cdr:spPr>
        <a:xfrm xmlns:a="http://schemas.openxmlformats.org/drawingml/2006/main">
          <a:off x="1080120" y="1152128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0.20721</cdr:x>
      <cdr:y>0.37564</cdr:y>
    </cdr:from>
    <cdr:to>
      <cdr:x>0.25334</cdr:x>
      <cdr:y>0.44599</cdr:y>
    </cdr:to>
    <cdr:sp macro="" textlink="">
      <cdr:nvSpPr>
        <cdr:cNvPr id="13" name="8-конечная звезда 12"/>
        <cdr:cNvSpPr/>
      </cdr:nvSpPr>
      <cdr:spPr>
        <a:xfrm xmlns:a="http://schemas.openxmlformats.org/drawingml/2006/main">
          <a:off x="1656184" y="1872208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0.2973</cdr:x>
      <cdr:y>0.47678</cdr:y>
    </cdr:from>
    <cdr:to>
      <cdr:x>0.34343</cdr:x>
      <cdr:y>0.54713</cdr:y>
    </cdr:to>
    <cdr:sp macro="" textlink="">
      <cdr:nvSpPr>
        <cdr:cNvPr id="14" name="8-конечная звезда 13"/>
        <cdr:cNvSpPr/>
      </cdr:nvSpPr>
      <cdr:spPr>
        <a:xfrm xmlns:a="http://schemas.openxmlformats.org/drawingml/2006/main">
          <a:off x="2376264" y="2376264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0.38739</cdr:x>
      <cdr:y>0.56347</cdr:y>
    </cdr:from>
    <cdr:to>
      <cdr:x>0.43352</cdr:x>
      <cdr:y>0.63382</cdr:y>
    </cdr:to>
    <cdr:sp macro="" textlink="">
      <cdr:nvSpPr>
        <cdr:cNvPr id="15" name="8-конечная звезда 14"/>
        <cdr:cNvSpPr/>
      </cdr:nvSpPr>
      <cdr:spPr>
        <a:xfrm xmlns:a="http://schemas.openxmlformats.org/drawingml/2006/main">
          <a:off x="3096344" y="2808312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0.69369</cdr:x>
      <cdr:y>0.70794</cdr:y>
    </cdr:from>
    <cdr:to>
      <cdr:x>0.74535</cdr:x>
      <cdr:y>0.77829</cdr:y>
    </cdr:to>
    <cdr:sp macro="" textlink="">
      <cdr:nvSpPr>
        <cdr:cNvPr id="16" name="8-конечная звезда 15"/>
        <cdr:cNvSpPr/>
      </cdr:nvSpPr>
      <cdr:spPr>
        <a:xfrm xmlns:a="http://schemas.openxmlformats.org/drawingml/2006/main">
          <a:off x="5544616" y="3528392"/>
          <a:ext cx="412913" cy="350625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 smtClean="0"/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0.77477</cdr:x>
      <cdr:y>0.78018</cdr:y>
    </cdr:from>
    <cdr:to>
      <cdr:x>0.97128</cdr:x>
      <cdr:y>0.871</cdr:y>
    </cdr:to>
    <cdr:sp macro="" textlink="">
      <cdr:nvSpPr>
        <cdr:cNvPr id="17" name="Поле 8"/>
        <cdr:cNvSpPr txBox="1"/>
      </cdr:nvSpPr>
      <cdr:spPr>
        <a:xfrm xmlns:a="http://schemas.openxmlformats.org/drawingml/2006/main">
          <a:off x="6192688" y="3888432"/>
          <a:ext cx="1570682" cy="4526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0.76577</cdr:x>
      <cdr:y>0.80908</cdr:y>
    </cdr:from>
    <cdr:to>
      <cdr:x>0.96228</cdr:x>
      <cdr:y>0.95356</cdr:y>
    </cdr:to>
    <cdr:sp macro="" textlink="">
      <cdr:nvSpPr>
        <cdr:cNvPr id="18" name="Поле 8"/>
        <cdr:cNvSpPr txBox="1"/>
      </cdr:nvSpPr>
      <cdr:spPr>
        <a:xfrm xmlns:a="http://schemas.openxmlformats.org/drawingml/2006/main">
          <a:off x="6120680" y="4032448"/>
          <a:ext cx="1570682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Min </a:t>
          </a:r>
          <a:r>
            <a:rPr lang="ru-RU" dirty="0" smtClean="0"/>
            <a:t>значение (в </a:t>
          </a:r>
          <a:r>
            <a:rPr lang="ru-RU" dirty="0" err="1" smtClean="0"/>
            <a:t>р.д</a:t>
          </a:r>
          <a:r>
            <a:rPr lang="ru-RU" dirty="0" smtClean="0"/>
            <a:t>.) среди всех показателей </a:t>
          </a:r>
          <a:r>
            <a:rPr lang="ru-RU" dirty="0"/>
            <a:t>5 этапа </a:t>
          </a:r>
          <a:r>
            <a:rPr lang="ru-RU" dirty="0" smtClean="0"/>
            <a:t>для данной проверки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0.12613</cdr:x>
      <cdr:y>0.53457</cdr:y>
    </cdr:from>
    <cdr:to>
      <cdr:x>0.17779</cdr:x>
      <cdr:y>0.60492</cdr:y>
    </cdr:to>
    <cdr:sp macro="" textlink="">
      <cdr:nvSpPr>
        <cdr:cNvPr id="20" name="8-конечная звезда 19" title="0,5"/>
        <cdr:cNvSpPr/>
      </cdr:nvSpPr>
      <cdr:spPr>
        <a:xfrm xmlns:a="http://schemas.openxmlformats.org/drawingml/2006/main">
          <a:off x="1008112" y="2664296"/>
          <a:ext cx="412913" cy="350625"/>
        </a:xfrm>
        <a:prstGeom xmlns:a="http://schemas.openxmlformats.org/drawingml/2006/main" prst="star8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solidFill>
                <a:schemeClr val="tx1"/>
              </a:solidFill>
            </a:rPr>
            <a:t>1</a:t>
          </a:r>
          <a:endParaRPr lang="ru-RU" dirty="0" smtClean="0">
            <a:solidFill>
              <a:schemeClr val="tx1"/>
            </a:solidFill>
          </a:endParaRPr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0.20721</cdr:x>
      <cdr:y>0.53457</cdr:y>
    </cdr:from>
    <cdr:to>
      <cdr:x>0.25887</cdr:x>
      <cdr:y>0.60492</cdr:y>
    </cdr:to>
    <cdr:sp macro="" textlink="">
      <cdr:nvSpPr>
        <cdr:cNvPr id="21" name="8-конечная звезда 20" title="0,5"/>
        <cdr:cNvSpPr/>
      </cdr:nvSpPr>
      <cdr:spPr>
        <a:xfrm xmlns:a="http://schemas.openxmlformats.org/drawingml/2006/main">
          <a:off x="1656184" y="2664296"/>
          <a:ext cx="412913" cy="350625"/>
        </a:xfrm>
        <a:prstGeom xmlns:a="http://schemas.openxmlformats.org/drawingml/2006/main" prst="star8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solidFill>
                <a:schemeClr val="tx1"/>
              </a:solidFill>
            </a:rPr>
            <a:t>1</a:t>
          </a:r>
          <a:endParaRPr lang="ru-RU" dirty="0" smtClean="0">
            <a:solidFill>
              <a:schemeClr val="tx1"/>
            </a:solidFill>
          </a:endParaRPr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0.31532</cdr:x>
      <cdr:y>0.39009</cdr:y>
    </cdr:from>
    <cdr:to>
      <cdr:x>0.36698</cdr:x>
      <cdr:y>0.46044</cdr:y>
    </cdr:to>
    <cdr:sp macro="" textlink="">
      <cdr:nvSpPr>
        <cdr:cNvPr id="22" name="8-конечная звезда 21" title="0,5"/>
        <cdr:cNvSpPr/>
      </cdr:nvSpPr>
      <cdr:spPr>
        <a:xfrm xmlns:a="http://schemas.openxmlformats.org/drawingml/2006/main">
          <a:off x="2520280" y="1944216"/>
          <a:ext cx="412913" cy="350625"/>
        </a:xfrm>
        <a:prstGeom xmlns:a="http://schemas.openxmlformats.org/drawingml/2006/main" prst="star8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solidFill>
                <a:schemeClr val="tx1"/>
              </a:solidFill>
            </a:rPr>
            <a:t>1</a:t>
          </a:r>
          <a:endParaRPr lang="ru-RU" dirty="0" smtClean="0">
            <a:solidFill>
              <a:schemeClr val="tx1"/>
            </a:solidFill>
          </a:endParaRPr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0.32432</cdr:x>
      <cdr:y>0.56347</cdr:y>
    </cdr:from>
    <cdr:to>
      <cdr:x>0.37598</cdr:x>
      <cdr:y>0.63382</cdr:y>
    </cdr:to>
    <cdr:sp macro="" textlink="">
      <cdr:nvSpPr>
        <cdr:cNvPr id="23" name="8-конечная звезда 22" title="0,5"/>
        <cdr:cNvSpPr/>
      </cdr:nvSpPr>
      <cdr:spPr>
        <a:xfrm xmlns:a="http://schemas.openxmlformats.org/drawingml/2006/main">
          <a:off x="2592288" y="2808312"/>
          <a:ext cx="412913" cy="350625"/>
        </a:xfrm>
        <a:prstGeom xmlns:a="http://schemas.openxmlformats.org/drawingml/2006/main" prst="star8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solidFill>
                <a:schemeClr val="tx1"/>
              </a:solidFill>
            </a:rPr>
            <a:t>1</a:t>
          </a:r>
          <a:endParaRPr lang="ru-RU" dirty="0" smtClean="0">
            <a:solidFill>
              <a:schemeClr val="tx1"/>
            </a:solidFill>
          </a:endParaRPr>
        </a:p>
        <a:p xmlns:a="http://schemas.openxmlformats.org/drawingml/2006/main">
          <a:endParaRPr lang="ru-RU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7787F-31C6-42FB-AF23-BA1EF8A168E4}" type="datetimeFigureOut">
              <a:rPr lang="ru-RU" smtClean="0"/>
              <a:t>28.12.2018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3958F-D0F5-4343-A788-F41DAF722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651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3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5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6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58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3958F-D0F5-4343-A788-F41DAF72286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7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8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png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663956"/>
              </p:ext>
            </p:extLst>
          </p:nvPr>
        </p:nvGraphicFramePr>
        <p:xfrm>
          <a:off x="1624" y="1625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" y="1625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93795" y="349865"/>
            <a:ext cx="1014109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93795" y="508600"/>
            <a:ext cx="3264776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93800" y="668960"/>
            <a:ext cx="2872217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50721" y="5031393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50721" y="5304665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5" y="5"/>
            <a:ext cx="9140760" cy="6858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63" tIns="46631" rIns="93263" bIns="46631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3" y="6574550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50719" y="2919392"/>
            <a:ext cx="5036084" cy="1015663"/>
          </a:xfrm>
          <a:prstGeom prst="rect">
            <a:avLst/>
          </a:prstGeom>
        </p:spPr>
        <p:txBody>
          <a:bodyPr/>
          <a:lstStyle>
            <a:lvl1pPr>
              <a:defRPr sz="33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50719" y="3945699"/>
            <a:ext cx="5036084" cy="219820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136" y="4617893"/>
            <a:ext cx="5850864" cy="224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9" y="194374"/>
            <a:ext cx="9127802" cy="188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23" y="2119332"/>
            <a:ext cx="1255377" cy="90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51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06923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6" y="2513463"/>
            <a:ext cx="8280400" cy="36741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781" y="3499271"/>
            <a:ext cx="3743325" cy="21982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pic>
        <p:nvPicPr>
          <p:cNvPr id="3076" name="navigation8" descr="ujkm,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6" y="293693"/>
            <a:ext cx="1674813" cy="1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494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2031" y="1508400"/>
            <a:ext cx="8301046" cy="1256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687640" y="6826800"/>
            <a:ext cx="176123" cy="133200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7247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414142"/>
                </a:solidFill>
              </a:rPr>
              <a:t>‹#›</a:t>
            </a:r>
          </a:p>
          <a:p>
            <a:pPr algn="r" defTabSz="87247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34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81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1187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663956"/>
              </p:ext>
            </p:extLst>
          </p:nvPr>
        </p:nvGraphicFramePr>
        <p:xfrm>
          <a:off x="1624" y="1625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" y="1625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93795" y="349865"/>
            <a:ext cx="1014109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93795" y="508600"/>
            <a:ext cx="3264776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93800" y="668960"/>
            <a:ext cx="2872217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50721" y="5031393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50721" y="5304665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5" y="5"/>
            <a:ext cx="9140760" cy="6858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63" tIns="46631" rIns="93263" bIns="46631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3" y="6574550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50719" y="2919392"/>
            <a:ext cx="5036084" cy="1015663"/>
          </a:xfrm>
          <a:prstGeom prst="rect">
            <a:avLst/>
          </a:prstGeom>
        </p:spPr>
        <p:txBody>
          <a:bodyPr/>
          <a:lstStyle>
            <a:lvl1pPr>
              <a:defRPr sz="33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50719" y="3945699"/>
            <a:ext cx="5036084" cy="219820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136" y="4617893"/>
            <a:ext cx="5850864" cy="224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9" y="194374"/>
            <a:ext cx="9127802" cy="188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23" y="2119332"/>
            <a:ext cx="1255377" cy="90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51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06923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6" y="2513463"/>
            <a:ext cx="8280400" cy="36741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781" y="3499271"/>
            <a:ext cx="3743325" cy="21982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pic>
        <p:nvPicPr>
          <p:cNvPr id="3076" name="navigation8" descr="ujkm,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6" y="293693"/>
            <a:ext cx="1674813" cy="1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494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118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8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vmlDrawing" Target="../drawings/vmlDrawing3.vml"/><Relationship Id="rId11" Type="http://schemas.openxmlformats.org/officeDocument/2006/relationships/image" Target="../media/image3.png"/><Relationship Id="rId5" Type="http://schemas.openxmlformats.org/officeDocument/2006/relationships/theme" Target="../theme/theme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713598427"/>
              </p:ext>
            </p:extLst>
          </p:nvPr>
        </p:nvGraphicFramePr>
        <p:xfrm>
          <a:off x="1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think-cell Slide" r:id="rId9" imgW="360" imgH="360" progId="TCLayout.ActiveDocument.1">
                  <p:embed/>
                </p:oleObj>
              </mc:Choice>
              <mc:Fallback>
                <p:oleObj name="think-cell Slide" r:id="rId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980991" y="1980010"/>
            <a:ext cx="2183476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112654" y="4197990"/>
            <a:ext cx="1920150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9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56996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91" y="946660"/>
            <a:ext cx="8794113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21489" y="6264253"/>
            <a:ext cx="872284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21490" y="6578596"/>
            <a:ext cx="700257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21749" indent="-621749" defTabSz="913195" fontAlgn="base">
              <a:spcBef>
                <a:spcPct val="0"/>
              </a:spcBef>
              <a:spcAft>
                <a:spcPct val="0"/>
              </a:spcAft>
              <a:tabLst>
                <a:tab pos="624988" algn="l"/>
              </a:tabLst>
            </a:pPr>
            <a:r>
              <a:rPr lang="ru-RU" sz="1000" dirty="0">
                <a:solidFill>
                  <a:srgbClr val="000000"/>
                </a:solidFill>
              </a:rPr>
              <a:t>ИСТОЧНИК: источник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9" y="1146777"/>
            <a:ext cx="4350892" cy="521557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21488" y="6454684"/>
            <a:ext cx="889176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9183" y="902198"/>
            <a:ext cx="8885636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78323" y="42452"/>
            <a:ext cx="905490" cy="80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2" y="119001"/>
            <a:ext cx="1022737" cy="73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24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195" rtl="0" eaLnBrk="1" fontAlgn="base" hangingPunct="1">
        <a:spcBef>
          <a:spcPct val="0"/>
        </a:spcBef>
        <a:spcAft>
          <a:spcPct val="0"/>
        </a:spcAft>
        <a:tabLst>
          <a:tab pos="364307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31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627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893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248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534" indent="-195916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66314" indent="-26715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26608" indent="-158675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1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62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93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248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562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876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185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49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713598427"/>
              </p:ext>
            </p:extLst>
          </p:nvPr>
        </p:nvGraphicFramePr>
        <p:xfrm>
          <a:off x="1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980991" y="1980010"/>
            <a:ext cx="2183476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112654" y="4197990"/>
            <a:ext cx="1920150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9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56996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91" y="946660"/>
            <a:ext cx="8794113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21489" y="6264253"/>
            <a:ext cx="872284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21490" y="6578596"/>
            <a:ext cx="700257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21749" indent="-621749" defTabSz="913195" fontAlgn="base">
              <a:spcBef>
                <a:spcPct val="0"/>
              </a:spcBef>
              <a:spcAft>
                <a:spcPct val="0"/>
              </a:spcAft>
              <a:tabLst>
                <a:tab pos="624988" algn="l"/>
              </a:tabLst>
            </a:pPr>
            <a:r>
              <a:rPr lang="ru-RU" sz="1000" dirty="0">
                <a:solidFill>
                  <a:srgbClr val="000000"/>
                </a:solidFill>
              </a:rPr>
              <a:t>ИСТОЧНИК: источник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9" y="1146777"/>
            <a:ext cx="4350892" cy="521557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21488" y="6454684"/>
            <a:ext cx="889176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9183" y="902198"/>
            <a:ext cx="8885636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78323" y="42452"/>
            <a:ext cx="905490" cy="80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2" y="119001"/>
            <a:ext cx="1022737" cy="73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24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195" rtl="0" eaLnBrk="1" fontAlgn="base" hangingPunct="1">
        <a:spcBef>
          <a:spcPct val="0"/>
        </a:spcBef>
        <a:spcAft>
          <a:spcPct val="0"/>
        </a:spcAft>
        <a:tabLst>
          <a:tab pos="364307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31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627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893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248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534" indent="-195916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66314" indent="-26715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26608" indent="-158675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1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62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93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248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562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876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185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49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notesSlide" Target="../notesSlides/notesSlide2.xml"/><Relationship Id="rId2" Type="http://schemas.openxmlformats.org/officeDocument/2006/relationships/tags" Target="../tags/tag6.xml"/><Relationship Id="rId16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 title="123"/>
          <p:cNvGraphicFramePr/>
          <p:nvPr>
            <p:extLst>
              <p:ext uri="{D42A27DB-BD31-4B8C-83A1-F6EECF244321}">
                <p14:modId xmlns:p14="http://schemas.microsoft.com/office/powerpoint/2010/main" val="905731841"/>
              </p:ext>
            </p:extLst>
          </p:nvPr>
        </p:nvGraphicFramePr>
        <p:xfrm>
          <a:off x="683568" y="1268760"/>
          <a:ext cx="7992888" cy="4983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256996" y="178540"/>
            <a:ext cx="6817285" cy="615553"/>
          </a:xfrm>
        </p:spPr>
        <p:txBody>
          <a:bodyPr/>
          <a:lstStyle/>
          <a:p>
            <a:r>
              <a:rPr lang="ru-RU" dirty="0"/>
              <a:t>Производственный </a:t>
            </a:r>
            <a:r>
              <a:rPr lang="ru-RU" dirty="0" smtClean="0"/>
              <a:t>анализ </a:t>
            </a:r>
            <a:r>
              <a:rPr lang="ru-RU" dirty="0"/>
              <a:t>№ </a:t>
            </a:r>
            <a:r>
              <a:rPr lang="ru-RU" dirty="0" smtClean="0"/>
              <a:t>2 процесса </a:t>
            </a:r>
            <a:br>
              <a:rPr lang="ru-RU" dirty="0" smtClean="0"/>
            </a:br>
            <a:r>
              <a:rPr lang="ru-RU" sz="2000" dirty="0"/>
              <a:t>«Реализация результатов проверки»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98072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Рабочие дни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5426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107378" y="217416"/>
            <a:ext cx="7261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sz="1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1600" dirty="0">
                <a:solidFill>
                  <a:srgbClr val="002960"/>
                </a:solidFill>
              </a:rPr>
              <a:t>Производственный </a:t>
            </a:r>
            <a:r>
              <a:rPr lang="ru-RU" sz="1600" dirty="0" smtClean="0">
                <a:solidFill>
                  <a:srgbClr val="002960"/>
                </a:solidFill>
              </a:rPr>
              <a:t>анализ </a:t>
            </a:r>
            <a:r>
              <a:rPr lang="ru-RU" sz="1600" dirty="0">
                <a:solidFill>
                  <a:srgbClr val="002960"/>
                </a:solidFill>
              </a:rPr>
              <a:t>№ </a:t>
            </a:r>
            <a:r>
              <a:rPr lang="ru-RU" sz="1600" dirty="0" smtClean="0">
                <a:solidFill>
                  <a:srgbClr val="002960"/>
                </a:solidFill>
              </a:rPr>
              <a:t>2 процесса </a:t>
            </a:r>
          </a:p>
          <a:p>
            <a:r>
              <a:rPr lang="ru-RU" sz="1600" dirty="0"/>
              <a:t>«Реализация результатов проверки»</a:t>
            </a:r>
            <a:endParaRPr lang="en-US" sz="1600" dirty="0">
              <a:solidFill>
                <a:srgbClr val="00296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42783" y="1046361"/>
            <a:ext cx="1129195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32528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solidFill>
                  <a:srgbClr val="000000"/>
                </a:solidFill>
              </a:rPr>
              <a:t>Поставлена задача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938453" y="1046361"/>
            <a:ext cx="767137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Реализовано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548852" y="1033403"/>
            <a:ext cx="1404014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</a:rPr>
              <a:t>В процессе реализации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919437" y="1046361"/>
            <a:ext cx="1449758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Принято руководителем</a:t>
            </a:r>
            <a:endParaRPr lang="ru-RU" dirty="0">
              <a:solidFill>
                <a:srgbClr val="000000"/>
              </a:solidFill>
            </a:endParaRPr>
          </a:p>
        </p:txBody>
      </p:sp>
      <p:grpSp>
        <p:nvGrpSpPr>
          <p:cNvPr id="138" name="McK Moon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2209275" y="997763"/>
            <a:ext cx="213894" cy="213882"/>
            <a:chOff x="1600" y="1600"/>
            <a:chExt cx="160" cy="160"/>
          </a:xfrm>
        </p:grpSpPr>
        <p:sp>
          <p:nvSpPr>
            <p:cNvPr id="139" name="Oval 90"/>
            <p:cNvSpPr>
              <a:spLocks noChangeAspect="1"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0" name="Arc 91"/>
            <p:cNvSpPr>
              <a:spLocks noChangeAspect="1"/>
            </p:cNvSpPr>
            <p:nvPr>
              <p:custDataLst>
                <p:tags r:id="rId15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1" name="McK Moon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203206" y="1010721"/>
            <a:ext cx="213894" cy="213882"/>
            <a:chOff x="1600" y="1600"/>
            <a:chExt cx="160" cy="160"/>
          </a:xfrm>
        </p:grpSpPr>
        <p:sp>
          <p:nvSpPr>
            <p:cNvPr id="142" name="Oval 90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3" name="Arc 91"/>
            <p:cNvSpPr>
              <a:spLocks noChangeAspect="1"/>
            </p:cNvSpPr>
            <p:nvPr>
              <p:custDataLst>
                <p:tags r:id="rId13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4" name="McK Moon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4598872" y="1010721"/>
            <a:ext cx="213894" cy="213882"/>
            <a:chOff x="1600" y="1600"/>
            <a:chExt cx="160" cy="160"/>
          </a:xfrm>
        </p:grpSpPr>
        <p:sp>
          <p:nvSpPr>
            <p:cNvPr id="145" name="Oval 90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6" name="Arc 91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7" name="McK Moon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auto">
          <a:xfrm>
            <a:off x="6579860" y="1010721"/>
            <a:ext cx="213894" cy="213882"/>
            <a:chOff x="1600" y="1600"/>
            <a:chExt cx="160" cy="160"/>
          </a:xfrm>
        </p:grpSpPr>
        <p:sp>
          <p:nvSpPr>
            <p:cNvPr id="148" name="Oval 90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9" name="Arc 91"/>
            <p:cNvSpPr>
              <a:spLocks noChangeAspect="1"/>
            </p:cNvSpPr>
            <p:nvPr>
              <p:custDataLst>
                <p:tags r:id="rId9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162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3" name="Rectangle 137"/>
          <p:cNvSpPr>
            <a:spLocks/>
          </p:cNvSpPr>
          <p:nvPr/>
        </p:nvSpPr>
        <p:spPr>
          <a:xfrm>
            <a:off x="121490" y="1438337"/>
            <a:ext cx="8893879" cy="28819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2" tIns="46636" rIns="93272" bIns="4663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84" name="Rectangle 14"/>
          <p:cNvSpPr txBox="1">
            <a:spLocks/>
          </p:cNvSpPr>
          <p:nvPr/>
        </p:nvSpPr>
        <p:spPr>
          <a:xfrm>
            <a:off x="121489" y="1438335"/>
            <a:ext cx="8824247" cy="31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000" b="1" dirty="0">
                <a:solidFill>
                  <a:srgbClr val="000000"/>
                </a:solidFill>
              </a:rPr>
              <a:t>Анализ и решение проблем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endParaRPr lang="ru-RU" sz="1000" b="1" dirty="0">
              <a:solidFill>
                <a:srgbClr val="000000"/>
              </a:solidFill>
            </a:endParaRPr>
          </a:p>
        </p:txBody>
      </p:sp>
      <p:sp>
        <p:nvSpPr>
          <p:cNvPr id="87" name="AutoShape 250"/>
          <p:cNvSpPr>
            <a:spLocks noChangeArrowheads="1"/>
          </p:cNvSpPr>
          <p:nvPr/>
        </p:nvSpPr>
        <p:spPr bwMode="auto">
          <a:xfrm>
            <a:off x="8403795" y="1787179"/>
            <a:ext cx="599559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Статус</a:t>
            </a:r>
          </a:p>
        </p:txBody>
      </p:sp>
      <p:sp>
        <p:nvSpPr>
          <p:cNvPr id="88" name="AutoShape 250"/>
          <p:cNvSpPr>
            <a:spLocks noChangeArrowheads="1"/>
          </p:cNvSpPr>
          <p:nvPr/>
        </p:nvSpPr>
        <p:spPr bwMode="auto">
          <a:xfrm>
            <a:off x="721417" y="1795874"/>
            <a:ext cx="1056295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Проблема</a:t>
            </a:r>
          </a:p>
        </p:txBody>
      </p:sp>
      <p:sp>
        <p:nvSpPr>
          <p:cNvPr id="90" name="Rectangle 21"/>
          <p:cNvSpPr txBox="1">
            <a:spLocks/>
          </p:cNvSpPr>
          <p:nvPr/>
        </p:nvSpPr>
        <p:spPr>
          <a:xfrm>
            <a:off x="211191" y="2060106"/>
            <a:ext cx="2113016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82563" lvl="1" indent="-182563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None/>
            </a:pPr>
            <a:r>
              <a:rPr lang="ru-RU" sz="1100" dirty="0" smtClean="0"/>
              <a:t>1) «Ожидание</a:t>
            </a:r>
            <a:r>
              <a:rPr lang="ru-RU" sz="1100" dirty="0"/>
              <a:t>» – </a:t>
            </a:r>
            <a:r>
              <a:rPr lang="ru-RU" sz="1100" dirty="0" smtClean="0"/>
              <a:t>длительная подготовка проекта плана корректирующих мероприятий по проверкам с большим количеством отклонений, вследствие чего  согласование и утверждение плана затягивается на длительный срок ; аналогично с подготовкой отчета о выполнении корректирующего мероприятия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92" name="AutoShape 250"/>
          <p:cNvSpPr>
            <a:spLocks noChangeArrowheads="1"/>
          </p:cNvSpPr>
          <p:nvPr/>
        </p:nvSpPr>
        <p:spPr bwMode="auto">
          <a:xfrm>
            <a:off x="2480507" y="1786154"/>
            <a:ext cx="1376332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Корневая причина</a:t>
            </a:r>
          </a:p>
        </p:txBody>
      </p:sp>
      <p:sp>
        <p:nvSpPr>
          <p:cNvPr id="94" name="Rectangle 21"/>
          <p:cNvSpPr txBox="1">
            <a:spLocks/>
          </p:cNvSpPr>
          <p:nvPr/>
        </p:nvSpPr>
        <p:spPr>
          <a:xfrm>
            <a:off x="2423169" y="2069623"/>
            <a:ext cx="158384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Низкий уровень исполнительской дисциплины отдельных руководителей подразделений (работающих на неполную ставку в ПАО «КМЗ</a:t>
            </a:r>
            <a:r>
              <a:rPr lang="ru-RU" sz="1100" dirty="0" smtClean="0"/>
              <a:t>»), заключающейся в неисполнении поручений руководства, поставленных на контроль в ЕОСДО, </a:t>
            </a:r>
            <a:r>
              <a:rPr lang="ru-RU" sz="1100" dirty="0" smtClean="0"/>
              <a:t>при неприменении к ним дисциплинарной </a:t>
            </a:r>
            <a:r>
              <a:rPr lang="ru-RU" sz="1100" dirty="0" smtClean="0"/>
              <a:t>ответственности</a:t>
            </a:r>
            <a:endParaRPr lang="ru-RU" sz="1100" dirty="0" smtClean="0"/>
          </a:p>
        </p:txBody>
      </p:sp>
      <p:sp>
        <p:nvSpPr>
          <p:cNvPr id="96" name="AutoShape 250"/>
          <p:cNvSpPr>
            <a:spLocks noChangeArrowheads="1"/>
          </p:cNvSpPr>
          <p:nvPr/>
        </p:nvSpPr>
        <p:spPr bwMode="auto">
          <a:xfrm>
            <a:off x="6333498" y="1759787"/>
            <a:ext cx="1085345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Исполнитель</a:t>
            </a:r>
          </a:p>
        </p:txBody>
      </p:sp>
      <p:sp>
        <p:nvSpPr>
          <p:cNvPr id="98" name="Rectangle 21"/>
          <p:cNvSpPr txBox="1">
            <a:spLocks/>
          </p:cNvSpPr>
          <p:nvPr/>
        </p:nvSpPr>
        <p:spPr>
          <a:xfrm>
            <a:off x="6333497" y="2069623"/>
            <a:ext cx="130510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Свиридов О.Д.</a:t>
            </a:r>
            <a:endParaRPr lang="ru-RU" sz="1100" dirty="0"/>
          </a:p>
        </p:txBody>
      </p:sp>
      <p:sp>
        <p:nvSpPr>
          <p:cNvPr id="101" name="AutoShape 250"/>
          <p:cNvSpPr>
            <a:spLocks noChangeArrowheads="1"/>
          </p:cNvSpPr>
          <p:nvPr/>
        </p:nvSpPr>
        <p:spPr bwMode="auto">
          <a:xfrm>
            <a:off x="7640673" y="1782863"/>
            <a:ext cx="519476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Срок</a:t>
            </a:r>
          </a:p>
        </p:txBody>
      </p:sp>
      <p:sp>
        <p:nvSpPr>
          <p:cNvPr id="102" name="Rectangle 21"/>
          <p:cNvSpPr txBox="1">
            <a:spLocks/>
          </p:cNvSpPr>
          <p:nvPr/>
        </p:nvSpPr>
        <p:spPr>
          <a:xfrm>
            <a:off x="7589969" y="2069625"/>
            <a:ext cx="81382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29.12.2018</a:t>
            </a:r>
            <a:endParaRPr lang="en-US" sz="1100" dirty="0"/>
          </a:p>
        </p:txBody>
      </p:sp>
      <p:sp>
        <p:nvSpPr>
          <p:cNvPr id="104" name="AutoShape 250"/>
          <p:cNvSpPr>
            <a:spLocks noChangeArrowheads="1"/>
          </p:cNvSpPr>
          <p:nvPr/>
        </p:nvSpPr>
        <p:spPr bwMode="auto">
          <a:xfrm>
            <a:off x="4323764" y="1786156"/>
            <a:ext cx="1841991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Предлагаемые решения</a:t>
            </a:r>
          </a:p>
        </p:txBody>
      </p:sp>
      <p:sp>
        <p:nvSpPr>
          <p:cNvPr id="45" name="Rectangle 21"/>
          <p:cNvSpPr txBox="1">
            <a:spLocks/>
          </p:cNvSpPr>
          <p:nvPr/>
        </p:nvSpPr>
        <p:spPr>
          <a:xfrm>
            <a:off x="4159416" y="2043715"/>
            <a:ext cx="2106962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Уведомление начальника </a:t>
            </a:r>
            <a:r>
              <a:rPr lang="ru-RU" sz="1100" dirty="0" err="1" smtClean="0"/>
              <a:t>УДиХО</a:t>
            </a:r>
            <a:r>
              <a:rPr lang="ru-RU" sz="1100" dirty="0" smtClean="0"/>
              <a:t> об инициировании вопроса о применении дисциплинарной ответственности за нарушения исполнительской  дисциплины </a:t>
            </a:r>
          </a:p>
        </p:txBody>
      </p:sp>
      <p:grpSp>
        <p:nvGrpSpPr>
          <p:cNvPr id="77" name="McK Moon"/>
          <p:cNvGrpSpPr>
            <a:grpSpLocks noChangeAspect="1"/>
          </p:cNvGrpSpPr>
          <p:nvPr>
            <p:custDataLst>
              <p:tags r:id="rId5"/>
            </p:custDataLst>
          </p:nvPr>
        </p:nvGrpSpPr>
        <p:grpSpPr bwMode="auto">
          <a:xfrm>
            <a:off x="8549267" y="2047322"/>
            <a:ext cx="213894" cy="213882"/>
            <a:chOff x="1600" y="1600"/>
            <a:chExt cx="160" cy="160"/>
          </a:xfrm>
        </p:grpSpPr>
        <p:sp>
          <p:nvSpPr>
            <p:cNvPr id="78" name="Oval 90"/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79" name="Arc 91"/>
            <p:cNvSpPr>
              <a:spLocks noChangeAspect="1"/>
            </p:cNvSpPr>
            <p:nvPr>
              <p:custDataLst>
                <p:tags r:id="rId7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709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heme/theme1.xml><?xml version="1.0" encoding="utf-8"?>
<a:theme xmlns:a="http://schemas.openxmlformats.org/drawingml/2006/main" name="8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2.xml><?xml version="1.0" encoding="utf-8"?>
<a:theme xmlns:a="http://schemas.openxmlformats.org/drawingml/2006/main" name="9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163</Words>
  <Application>Microsoft Office PowerPoint</Application>
  <PresentationFormat>Экран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8_RDM027</vt:lpstr>
      <vt:lpstr>9_RDM027</vt:lpstr>
      <vt:lpstr>think-cell Slide</vt:lpstr>
      <vt:lpstr>Производственный анализ № 2 процесса  «Реализация результатов проверки»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Шошина Марина Юрьевна</dc:creator>
  <cp:lastModifiedBy>Свиридов Олег Дмитриевич</cp:lastModifiedBy>
  <cp:revision>62</cp:revision>
  <cp:lastPrinted>2017-09-11T10:35:17Z</cp:lastPrinted>
  <dcterms:created xsi:type="dcterms:W3CDTF">2017-09-07T12:01:49Z</dcterms:created>
  <dcterms:modified xsi:type="dcterms:W3CDTF">2018-12-28T13:53:10Z</dcterms:modified>
</cp:coreProperties>
</file>