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5" r:id="rId26"/>
    <p:sldId id="283" r:id="rId27"/>
    <p:sldId id="280" r:id="rId28"/>
    <p:sldId id="281" r:id="rId29"/>
    <p:sldId id="282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B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CC8E-A8B0-4B5E-9DFB-B139E12CB8D6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CE760C-5BC1-4820-8827-BAFE640D047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CC8E-A8B0-4B5E-9DFB-B139E12CB8D6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760C-5BC1-4820-8827-BAFE640D0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CC8E-A8B0-4B5E-9DFB-B139E12CB8D6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760C-5BC1-4820-8827-BAFE640D0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CFCC8E-A8B0-4B5E-9DFB-B139E12CB8D6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0CE760C-5BC1-4820-8827-BAFE640D047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CC8E-A8B0-4B5E-9DFB-B139E12CB8D6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760C-5BC1-4820-8827-BAFE640D04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CC8E-A8B0-4B5E-9DFB-B139E12CB8D6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760C-5BC1-4820-8827-BAFE640D04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760C-5BC1-4820-8827-BAFE640D04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CC8E-A8B0-4B5E-9DFB-B139E12CB8D6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CC8E-A8B0-4B5E-9DFB-B139E12CB8D6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760C-5BC1-4820-8827-BAFE640D04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CC8E-A8B0-4B5E-9DFB-B139E12CB8D6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760C-5BC1-4820-8827-BAFE640D0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CFCC8E-A8B0-4B5E-9DFB-B139E12CB8D6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CE760C-5BC1-4820-8827-BAFE640D04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CC8E-A8B0-4B5E-9DFB-B139E12CB8D6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CE760C-5BC1-4820-8827-BAFE640D04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BCFCC8E-A8B0-4B5E-9DFB-B139E12CB8D6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0CE760C-5BC1-4820-8827-BAFE640D047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643050"/>
            <a:ext cx="1700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1643050"/>
            <a:ext cx="1700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1268772"/>
            <a:ext cx="830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3857628"/>
            <a:ext cx="8305800" cy="15234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ФОРМУЛЫ И ТЕОРЕМЫ</a:t>
            </a:r>
          </a:p>
          <a:p>
            <a:pPr algn="ctr"/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571612"/>
            <a:ext cx="1700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643050"/>
            <a:ext cx="1700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1566204"/>
            <a:ext cx="1700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1571612"/>
            <a:ext cx="1700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1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2348880"/>
            <a:ext cx="7416824" cy="3816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81" y="3140968"/>
            <a:ext cx="5308412" cy="1321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07396"/>
            <a:ext cx="8303222" cy="37538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7"/>
            <a:ext cx="5400600" cy="40504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2643174" y="2860200"/>
            <a:ext cx="3357586" cy="3286148"/>
          </a:xfrm>
          <a:prstGeom prst="donut">
            <a:avLst>
              <a:gd name="adj" fmla="val 12112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2" y="2492896"/>
            <a:ext cx="8463815" cy="1944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2677549"/>
            <a:ext cx="2357454" cy="428628"/>
          </a:xfrm>
          <a:prstGeom prst="rect">
            <a:avLst/>
          </a:prstGeom>
          <a:solidFill>
            <a:srgbClr val="04B8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29" y="1857087"/>
            <a:ext cx="6292547" cy="43631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1845506"/>
            <a:ext cx="6239557" cy="3743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4432126" cy="44321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1524000"/>
            <a:ext cx="3682752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encrypted-tbn0.gstatic.com/images?q=tbn:ANd9GcT3kzMCsUmKMthpeRbnZQAlk3LD_Xa4CkUeaKh3e-A_3mIsPwth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24000"/>
            <a:ext cx="51327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4896544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07" y="2492896"/>
            <a:ext cx="6602110" cy="3599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971" y="1907396"/>
            <a:ext cx="7992888" cy="4035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7" y="2381250"/>
            <a:ext cx="5076825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0444" y="476672"/>
            <a:ext cx="6563072" cy="12192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Вторая из двух фамилий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140968"/>
            <a:ext cx="5698976" cy="2955032"/>
          </a:xfrm>
        </p:spPr>
        <p:txBody>
          <a:bodyPr/>
          <a:lstStyle/>
          <a:p>
            <a:r>
              <a:rPr lang="ru-RU" dirty="0" smtClean="0"/>
              <a:t>Если задана непрерывная функция f:S</a:t>
            </a:r>
            <a:r>
              <a:rPr lang="ru-RU" baseline="30000" dirty="0" smtClean="0"/>
              <a:t>n</a:t>
            </a:r>
            <a:r>
              <a:rPr lang="ru-RU" dirty="0" smtClean="0"/>
              <a:t>→R</a:t>
            </a:r>
            <a:r>
              <a:rPr lang="ru-RU" baseline="30000" dirty="0" smtClean="0"/>
              <a:t>n</a:t>
            </a:r>
            <a:r>
              <a:rPr lang="ru-RU" dirty="0" smtClean="0"/>
              <a:t>, где </a:t>
            </a:r>
            <a:r>
              <a:rPr lang="ru-RU" dirty="0" err="1" smtClean="0"/>
              <a:t>S</a:t>
            </a:r>
            <a:r>
              <a:rPr lang="ru-RU" baseline="30000" dirty="0" err="1" smtClean="0"/>
              <a:t>n</a:t>
            </a:r>
            <a:r>
              <a:rPr lang="ru-RU" dirty="0" smtClean="0"/>
              <a:t> — сфера в (n+1)-мерном евклидовом пространстве, то существуют такие две диаметрально противоположные точки </a:t>
            </a:r>
            <a:r>
              <a:rPr lang="ru-RU" dirty="0" err="1" smtClean="0"/>
              <a:t>a,b</a:t>
            </a:r>
            <a:r>
              <a:rPr lang="ru-RU" dirty="0" smtClean="0"/>
              <a:t> ∈ S, что f(a)=f(b).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t="45800" r="50000" b="19551"/>
          <a:stretch/>
        </p:blipFill>
        <p:spPr>
          <a:xfrm>
            <a:off x="6449260" y="862347"/>
            <a:ext cx="2304256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8"/>
          <a:stretch/>
        </p:blipFill>
        <p:spPr>
          <a:xfrm>
            <a:off x="1475655" y="2276872"/>
            <a:ext cx="6549905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152400"/>
            <a:ext cx="6472254" cy="121920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2088232"/>
          </a:xfrm>
        </p:spPr>
        <p:txBody>
          <a:bodyPr>
            <a:normAutofit/>
          </a:bodyPr>
          <a:lstStyle/>
          <a:p>
            <a:r>
              <a:rPr lang="ru-RU" dirty="0"/>
              <a:t>Предположим, </a:t>
            </a:r>
            <a:r>
              <a:rPr lang="ru-RU" dirty="0" smtClean="0"/>
              <a:t>что X</a:t>
            </a:r>
            <a:r>
              <a:rPr lang="ru-RU" baseline="-25000" dirty="0" smtClean="0"/>
              <a:t>1</a:t>
            </a:r>
            <a:r>
              <a:rPr lang="ru-RU" dirty="0" smtClean="0"/>
              <a:t>, X</a:t>
            </a:r>
            <a:r>
              <a:rPr lang="ru-RU" baseline="-25000" dirty="0" smtClean="0"/>
              <a:t>2</a:t>
            </a:r>
            <a:r>
              <a:rPr lang="ru-RU" dirty="0" smtClean="0"/>
              <a:t>, …, </a:t>
            </a:r>
            <a:r>
              <a:rPr lang="ru-RU" dirty="0" err="1" smtClean="0"/>
              <a:t>X</a:t>
            </a:r>
            <a:r>
              <a:rPr lang="ru-RU" baseline="-25000" dirty="0" err="1" smtClean="0"/>
              <a:t>n</a:t>
            </a:r>
            <a:r>
              <a:rPr lang="ru-RU" dirty="0" smtClean="0"/>
              <a:t> есть </a:t>
            </a:r>
            <a:r>
              <a:rPr lang="ru-RU" dirty="0"/>
              <a:t>конечное семейство выпуклых подмножеств евклидова пространства </a:t>
            </a:r>
            <a:r>
              <a:rPr lang="ru-RU" dirty="0" err="1"/>
              <a:t>R</a:t>
            </a:r>
            <a:r>
              <a:rPr lang="ru-RU" baseline="30000" dirty="0" err="1"/>
              <a:t>d</a:t>
            </a:r>
            <a:r>
              <a:rPr lang="ru-RU" dirty="0"/>
              <a:t>, такое что пересечение любых d+1 из них </a:t>
            </a:r>
            <a:r>
              <a:rPr lang="ru-RU" dirty="0" err="1"/>
              <a:t>непусто</a:t>
            </a:r>
            <a:r>
              <a:rPr lang="ru-RU" dirty="0" smtClean="0"/>
              <a:t>.  Тогда </a:t>
            </a:r>
            <a:r>
              <a:rPr lang="ru-RU" dirty="0"/>
              <a:t>пересечение всех подмножеств из этого семейства </a:t>
            </a:r>
            <a:r>
              <a:rPr lang="ru-RU" dirty="0" err="1" smtClean="0"/>
              <a:t>непусто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941168"/>
            <a:ext cx="2592288" cy="1421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2996952"/>
            <a:ext cx="8186766" cy="2376264"/>
          </a:xfrm>
        </p:spPr>
        <p:txBody>
          <a:bodyPr/>
          <a:lstStyle/>
          <a:p>
            <a:r>
              <a:rPr lang="ru-RU" dirty="0"/>
              <a:t>Для всякого семейства X непустых множеств существует функция f, которая каждому множеству семейства сопоставляет один из элементов этого множества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36" y="152400"/>
            <a:ext cx="6115064" cy="1219200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74246"/>
            <a:ext cx="4821770" cy="42190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36" y="152400"/>
            <a:ext cx="6115064" cy="1219200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3" y="2204864"/>
            <a:ext cx="4353688" cy="38164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77" y="2193014"/>
            <a:ext cx="3439817" cy="22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1988840"/>
            <a:ext cx="7488832" cy="4320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4989070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214554"/>
            <a:ext cx="2500330" cy="21431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14554"/>
            <a:ext cx="7709047" cy="3230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284984"/>
            <a:ext cx="3629203" cy="302433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680592"/>
            <a:ext cx="47625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827584" y="1433490"/>
            <a:ext cx="8424936" cy="52358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80" y="2708920"/>
            <a:ext cx="7166181" cy="21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3" y="2708920"/>
            <a:ext cx="8226097" cy="1486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643050"/>
            <a:ext cx="1700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1643050"/>
            <a:ext cx="1700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340931" y="4941168"/>
            <a:ext cx="830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3857628"/>
            <a:ext cx="8305800" cy="15234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ФОРМУЛЫ И ТЕОРЕМЫ</a:t>
            </a:r>
          </a:p>
          <a:p>
            <a:pPr algn="ctr"/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571612"/>
            <a:ext cx="1700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643050"/>
            <a:ext cx="1700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1566204"/>
            <a:ext cx="1700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1571612"/>
            <a:ext cx="1700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1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971" y="1907396"/>
            <a:ext cx="7992888" cy="4035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7" y="2381250"/>
            <a:ext cx="5076825" cy="28575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84" y="214290"/>
            <a:ext cx="4686250" cy="454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3" y="2708920"/>
            <a:ext cx="8226097" cy="148664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4317826" cy="56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132856"/>
            <a:ext cx="7531993" cy="42484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39" y="2456867"/>
            <a:ext cx="4743450" cy="360045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4290"/>
            <a:ext cx="4672411" cy="62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8820701" cy="1243186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62" y="476672"/>
            <a:ext cx="3977407" cy="5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9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132856"/>
            <a:ext cx="7632848" cy="4032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40" y="2852936"/>
            <a:ext cx="6834000" cy="298987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81" y="404664"/>
            <a:ext cx="4425719" cy="55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7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3400772" cy="539022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95" y="623733"/>
            <a:ext cx="4658539" cy="56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08" y="1556792"/>
            <a:ext cx="6344870" cy="4752528"/>
          </a:xfrm>
        </p:spPr>
      </p:pic>
      <p:sp>
        <p:nvSpPr>
          <p:cNvPr id="9" name="Овал 8"/>
          <p:cNvSpPr/>
          <p:nvPr/>
        </p:nvSpPr>
        <p:spPr>
          <a:xfrm>
            <a:off x="6012160" y="2204864"/>
            <a:ext cx="1656184" cy="4320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93" y="249753"/>
            <a:ext cx="4283918" cy="520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2276872"/>
            <a:ext cx="7776864" cy="4104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74" y="2564904"/>
            <a:ext cx="3155208" cy="151807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71008"/>
            <a:ext cx="4695837" cy="7873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21" y="502733"/>
            <a:ext cx="5978716" cy="56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2348880"/>
            <a:ext cx="7416824" cy="3816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81" y="3140968"/>
            <a:ext cx="5308412" cy="1321098"/>
          </a:xfrm>
        </p:spPr>
      </p:pic>
      <p:pic>
        <p:nvPicPr>
          <p:cNvPr id="5122" name="Picture 2" descr="Johan Ludvig William Valdemar Jensen by Vilhelm Rie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71128"/>
            <a:ext cx="5172983" cy="56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132856"/>
            <a:ext cx="7531993" cy="42484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39" y="2456867"/>
            <a:ext cx="4743450" cy="3600450"/>
          </a:xfrm>
        </p:spPr>
      </p:pic>
    </p:spTree>
    <p:extLst>
      <p:ext uri="{BB962C8B-B14F-4D97-AF65-F5344CB8AC3E}">
        <p14:creationId xmlns:p14="http://schemas.microsoft.com/office/powerpoint/2010/main" val="2254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07396"/>
            <a:ext cx="8303222" cy="3753852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89" y="136920"/>
            <a:ext cx="4926051" cy="61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7"/>
            <a:ext cx="5400600" cy="4050451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50" y="260648"/>
            <a:ext cx="4752528" cy="61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2643174" y="2860200"/>
            <a:ext cx="3357586" cy="3286148"/>
          </a:xfrm>
          <a:prstGeom prst="donut">
            <a:avLst>
              <a:gd name="adj" fmla="val 12112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2" y="2492896"/>
            <a:ext cx="8463815" cy="1944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83" y="332656"/>
            <a:ext cx="537581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2677549"/>
            <a:ext cx="2357454" cy="428628"/>
          </a:xfrm>
          <a:prstGeom prst="rect">
            <a:avLst/>
          </a:prstGeom>
          <a:solidFill>
            <a:srgbClr val="04B8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29" y="1857087"/>
            <a:ext cx="6292547" cy="4363169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3192"/>
            <a:ext cx="4370784" cy="59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1845506"/>
            <a:ext cx="6239557" cy="374373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68" y="476672"/>
            <a:ext cx="6169193" cy="56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4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4432126" cy="4432126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4955046" cy="61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8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s://encrypted-tbn0.gstatic.com/images?q=tbn:ANd9GcT3kzMCsUmKMthpeRbnZQAlk3LD_Xa4CkUeaKh3e-A_3mIsPwth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51327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2400"/>
            <a:ext cx="4521454" cy="6268379"/>
          </a:xfrm>
        </p:spPr>
      </p:pic>
    </p:spTree>
    <p:extLst>
      <p:ext uri="{BB962C8B-B14F-4D97-AF65-F5344CB8AC3E}">
        <p14:creationId xmlns:p14="http://schemas.microsoft.com/office/powerpoint/2010/main" val="36309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4896544" cy="489654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5" y="1029898"/>
            <a:ext cx="4571950" cy="553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07" y="2492896"/>
            <a:ext cx="6602110" cy="3599718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1966"/>
            <a:ext cx="4009871" cy="49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0444" y="476672"/>
            <a:ext cx="6563072" cy="12192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Вторая из двух фамилий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140968"/>
            <a:ext cx="5698976" cy="2955032"/>
          </a:xfrm>
        </p:spPr>
        <p:txBody>
          <a:bodyPr/>
          <a:lstStyle/>
          <a:p>
            <a:r>
              <a:rPr lang="ru-RU" dirty="0" smtClean="0"/>
              <a:t>Если задана непрерывная функция f:S</a:t>
            </a:r>
            <a:r>
              <a:rPr lang="ru-RU" baseline="30000" dirty="0" smtClean="0"/>
              <a:t>n</a:t>
            </a:r>
            <a:r>
              <a:rPr lang="ru-RU" dirty="0" smtClean="0"/>
              <a:t>→R</a:t>
            </a:r>
            <a:r>
              <a:rPr lang="ru-RU" baseline="30000" dirty="0" smtClean="0"/>
              <a:t>n</a:t>
            </a:r>
            <a:r>
              <a:rPr lang="ru-RU" dirty="0" smtClean="0"/>
              <a:t>, где </a:t>
            </a:r>
            <a:r>
              <a:rPr lang="ru-RU" dirty="0" err="1" smtClean="0"/>
              <a:t>S</a:t>
            </a:r>
            <a:r>
              <a:rPr lang="ru-RU" baseline="30000" dirty="0" err="1" smtClean="0"/>
              <a:t>n</a:t>
            </a:r>
            <a:r>
              <a:rPr lang="ru-RU" dirty="0" smtClean="0"/>
              <a:t> — сфера в (n+1)-мерном евклидовом пространстве, то существуют такие две диаметрально противоположные точки </a:t>
            </a:r>
            <a:r>
              <a:rPr lang="ru-RU" dirty="0" err="1" smtClean="0"/>
              <a:t>a,b</a:t>
            </a:r>
            <a:r>
              <a:rPr lang="ru-RU" dirty="0" smtClean="0"/>
              <a:t> ∈ S, что f(a)=f(b).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t="45800" r="50000" b="19551"/>
          <a:stretch/>
        </p:blipFill>
        <p:spPr>
          <a:xfrm>
            <a:off x="6449260" y="862347"/>
            <a:ext cx="2304256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544542"/>
            <a:ext cx="5338936" cy="497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8820701" cy="12431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8"/>
          <a:stretch/>
        </p:blipFill>
        <p:spPr>
          <a:xfrm>
            <a:off x="1475655" y="2276872"/>
            <a:ext cx="6549905" cy="396044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31349"/>
            <a:ext cx="403244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152400"/>
            <a:ext cx="6472254" cy="121920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2088232"/>
          </a:xfrm>
        </p:spPr>
        <p:txBody>
          <a:bodyPr>
            <a:normAutofit/>
          </a:bodyPr>
          <a:lstStyle/>
          <a:p>
            <a:r>
              <a:rPr lang="ru-RU" dirty="0"/>
              <a:t>Предположим, </a:t>
            </a:r>
            <a:r>
              <a:rPr lang="ru-RU" dirty="0" smtClean="0"/>
              <a:t>что X</a:t>
            </a:r>
            <a:r>
              <a:rPr lang="ru-RU" baseline="-25000" dirty="0" smtClean="0"/>
              <a:t>1</a:t>
            </a:r>
            <a:r>
              <a:rPr lang="ru-RU" dirty="0" smtClean="0"/>
              <a:t>, X</a:t>
            </a:r>
            <a:r>
              <a:rPr lang="ru-RU" baseline="-25000" dirty="0" smtClean="0"/>
              <a:t>2</a:t>
            </a:r>
            <a:r>
              <a:rPr lang="ru-RU" dirty="0" smtClean="0"/>
              <a:t>, …, </a:t>
            </a:r>
            <a:r>
              <a:rPr lang="ru-RU" dirty="0" err="1" smtClean="0"/>
              <a:t>X</a:t>
            </a:r>
            <a:r>
              <a:rPr lang="ru-RU" baseline="-25000" dirty="0" err="1" smtClean="0"/>
              <a:t>n</a:t>
            </a:r>
            <a:r>
              <a:rPr lang="ru-RU" dirty="0" smtClean="0"/>
              <a:t> есть </a:t>
            </a:r>
            <a:r>
              <a:rPr lang="ru-RU" dirty="0"/>
              <a:t>конечное семейство выпуклых подмножеств евклидова пространства </a:t>
            </a:r>
            <a:r>
              <a:rPr lang="ru-RU" dirty="0" err="1"/>
              <a:t>R</a:t>
            </a:r>
            <a:r>
              <a:rPr lang="ru-RU" baseline="30000" dirty="0" err="1"/>
              <a:t>d</a:t>
            </a:r>
            <a:r>
              <a:rPr lang="ru-RU" dirty="0"/>
              <a:t>, такое что пересечение любых d+1 из них </a:t>
            </a:r>
            <a:r>
              <a:rPr lang="ru-RU" dirty="0" err="1"/>
              <a:t>непусто</a:t>
            </a:r>
            <a:r>
              <a:rPr lang="ru-RU" dirty="0" smtClean="0"/>
              <a:t>.  Тогда </a:t>
            </a:r>
            <a:r>
              <a:rPr lang="ru-RU" dirty="0"/>
              <a:t>пересечение всех подмножеств из этого семейства </a:t>
            </a:r>
            <a:r>
              <a:rPr lang="ru-RU" dirty="0" err="1" smtClean="0"/>
              <a:t>непусто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941168"/>
            <a:ext cx="2592288" cy="1421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4664"/>
            <a:ext cx="5040560" cy="61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2996952"/>
            <a:ext cx="8186766" cy="2376264"/>
          </a:xfrm>
        </p:spPr>
        <p:txBody>
          <a:bodyPr/>
          <a:lstStyle/>
          <a:p>
            <a:r>
              <a:rPr lang="ru-RU" dirty="0"/>
              <a:t>Для всякого семейства X непустых множеств существует функция f, которая каждому множеству семейства сопоставляет один из элементов этого множества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46382"/>
            <a:ext cx="3816424" cy="52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36" y="152400"/>
            <a:ext cx="6115064" cy="1219200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74246"/>
            <a:ext cx="4821770" cy="4219049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8" y="1772816"/>
            <a:ext cx="3384376" cy="46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36" y="152400"/>
            <a:ext cx="6115064" cy="1219200"/>
          </a:xfrm>
        </p:spPr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3" y="2204864"/>
            <a:ext cx="4353688" cy="38164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77" y="2193014"/>
            <a:ext cx="3439817" cy="22315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9464"/>
            <a:ext cx="4729099" cy="59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1988840"/>
            <a:ext cx="7488832" cy="4320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4989070" cy="3528392"/>
          </a:xfrm>
        </p:spPr>
      </p:pic>
    </p:spTree>
    <p:extLst>
      <p:ext uri="{BB962C8B-B14F-4D97-AF65-F5344CB8AC3E}">
        <p14:creationId xmlns:p14="http://schemas.microsoft.com/office/powerpoint/2010/main" val="28996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214554"/>
            <a:ext cx="2500330" cy="21431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14554"/>
            <a:ext cx="7709047" cy="323067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03" y="404664"/>
            <a:ext cx="4752528" cy="55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284984"/>
            <a:ext cx="3629203" cy="302433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680592"/>
            <a:ext cx="4762500" cy="1295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56" y="332656"/>
            <a:ext cx="4392488" cy="61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827584" y="1433490"/>
            <a:ext cx="8424936" cy="52358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80" y="2708920"/>
            <a:ext cx="7166181" cy="216024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8720"/>
            <a:ext cx="5336324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7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132856"/>
            <a:ext cx="7632848" cy="4032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40" y="2852936"/>
            <a:ext cx="6834000" cy="29898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20688"/>
            <a:ext cx="3400772" cy="5390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08" y="1556792"/>
            <a:ext cx="6344870" cy="4752528"/>
          </a:xfrm>
        </p:spPr>
      </p:pic>
      <p:sp>
        <p:nvSpPr>
          <p:cNvPr id="9" name="Овал 8"/>
          <p:cNvSpPr/>
          <p:nvPr/>
        </p:nvSpPr>
        <p:spPr>
          <a:xfrm>
            <a:off x="6012160" y="2204864"/>
            <a:ext cx="1656184" cy="4320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2276872"/>
            <a:ext cx="7776864" cy="41044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1309547" cy="1631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endParaRPr lang="ru-RU" sz="10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74" y="2564904"/>
            <a:ext cx="3155208" cy="151807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71008"/>
            <a:ext cx="4695837" cy="787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266</Words>
  <Application>Microsoft Office PowerPoint</Application>
  <PresentationFormat>Экран (4:3)</PresentationFormat>
  <Paragraphs>78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2" baseType="lpstr">
      <vt:lpstr>Arial</vt:lpstr>
      <vt:lpstr>Constantia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Вторая из двух фамилий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Вторая из двух фамилий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Nechaeva Olga</dc:creator>
  <cp:lastModifiedBy>Ольга Нечаева</cp:lastModifiedBy>
  <cp:revision>11</cp:revision>
  <dcterms:created xsi:type="dcterms:W3CDTF">2011-10-08T03:59:00Z</dcterms:created>
  <dcterms:modified xsi:type="dcterms:W3CDTF">2014-11-01T12:52:05Z</dcterms:modified>
</cp:coreProperties>
</file>