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658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86" y="-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8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200" b="0" i="0" u="none" strike="noStrike" cap="none" baseline="0"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8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8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defRPr sz="1200" b="0" i="0" u="none" strike="noStrike" cap="none" baseline="0"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0676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124" name="Shape 124"/>
          <p:cNvSpPr txBox="1"/>
          <p:nvPr/>
        </p:nvSpPr>
        <p:spPr>
          <a:xfrm>
            <a:off x="3884612" y="868521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Font typeface="Calibri"/>
              <a:buNone/>
            </a:pPr>
            <a:r>
              <a:rPr lang="ru-RU" sz="1200" b="0" i="0" u="none" strike="noStrike" cap="none" baseline="0"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 rot="5400000">
            <a:off x="4709477" y="2194563"/>
            <a:ext cx="5851525" cy="2011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 rot="5400000">
            <a:off x="769937" y="419102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 rot="5400000">
            <a:off x="2514599" y="-152399"/>
            <a:ext cx="45720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chemeClr val="accent1"/>
              </a:buClr>
              <a:buFont typeface="Arial"/>
              <a:buNone/>
              <a:defRPr sz="2400" b="1">
                <a:solidFill>
                  <a:schemeClr val="accent1"/>
                </a:solidFill>
              </a:defRPr>
            </a:lvl1pPr>
            <a:lvl2pPr rtl="0">
              <a:buFont typeface="Arial"/>
              <a:buNone/>
              <a:defRPr sz="2000" b="1"/>
            </a:lvl2pPr>
            <a:lvl3pPr rtl="0">
              <a:buFont typeface="Arial"/>
              <a:buNone/>
              <a:defRPr sz="1800" b="1"/>
            </a:lvl3pPr>
            <a:lvl4pPr rtl="0">
              <a:buFont typeface="Arial"/>
              <a:buNone/>
              <a:defRPr sz="1600" b="1"/>
            </a:lvl4pPr>
            <a:lvl5pPr rtl="0">
              <a:buFont typeface="Arial"/>
              <a:buNone/>
              <a:defRPr sz="1600" b="1"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530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chemeClr val="accent1"/>
              </a:buClr>
              <a:buFont typeface="Arial"/>
              <a:buNone/>
              <a:defRPr sz="2400" b="1">
                <a:solidFill>
                  <a:schemeClr val="accent1"/>
                </a:solidFill>
              </a:defRPr>
            </a:lvl1pPr>
            <a:lvl2pPr rtl="0">
              <a:buFont typeface="Arial"/>
              <a:buNone/>
              <a:defRPr sz="2000" b="1"/>
            </a:lvl2pPr>
            <a:lvl3pPr rtl="0">
              <a:buFont typeface="Arial"/>
              <a:buNone/>
              <a:defRPr sz="1800" b="1"/>
            </a:lvl3pPr>
            <a:lvl4pPr rtl="0">
              <a:buFont typeface="Arial"/>
              <a:buNone/>
              <a:defRPr sz="1600" b="1"/>
            </a:lvl4pPr>
            <a:lvl5pPr rtl="0">
              <a:buFont typeface="Arial"/>
              <a:buNone/>
              <a:defRPr sz="1600" b="1"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3"/>
          </p:nvPr>
        </p:nvSpPr>
        <p:spPr>
          <a:xfrm>
            <a:off x="9144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4"/>
          </p:nvPr>
        </p:nvSpPr>
        <p:spPr>
          <a:xfrm>
            <a:off x="49530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93395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295400" y="3200400"/>
            <a:ext cx="6400799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6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ctr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ctr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ctr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F0C1B0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ctr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DDB8B3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457200" y="1505929"/>
            <a:ext cx="82296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3851275" y="4652962"/>
            <a:ext cx="4465635" cy="10064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8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 idx="2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9842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547688" indent="-61912" algn="l" rtl="0"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822325" indent="-98425" algn="l" rtl="0"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096963" indent="-106362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371600" indent="25400" algn="l" rtl="0"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>
                <a:solidFill>
                  <a:schemeClr val="dk1"/>
                </a:solidFill>
              </a:defRPr>
            </a:lvl5pPr>
            <a:lvl6pPr marL="1645920" indent="-102870" algn="l" rtl="0">
              <a:spcBef>
                <a:spcPts val="370"/>
              </a:spcBef>
              <a:buClr>
                <a:schemeClr val="accent3"/>
              </a:buClr>
              <a:buFont typeface="Arial"/>
              <a:buChar char="•"/>
              <a:defRPr sz="1800" baseline="0">
                <a:solidFill>
                  <a:schemeClr val="dk1"/>
                </a:solidFill>
              </a:defRPr>
            </a:lvl6pPr>
            <a:lvl7pPr marL="1920240" indent="-97789" algn="l" rtl="0">
              <a:spcBef>
                <a:spcPts val="37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194560" indent="-105410" algn="l" rtl="0">
              <a:spcBef>
                <a:spcPts val="370"/>
              </a:spcBef>
              <a:buClr>
                <a:srgbClr val="F0C1B0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8pPr>
            <a:lvl9pPr marL="2468880" indent="-100329" algn="l" rtl="0">
              <a:spcBef>
                <a:spcPts val="370"/>
              </a:spcBef>
              <a:buClr>
                <a:srgbClr val="DDB8B3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mbria"/>
              <a:buNone/>
              <a:defRPr sz="14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3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1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4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3500" y="69850"/>
            <a:ext cx="9013825" cy="6692898"/>
          </a:xfrm>
          <a:prstGeom prst="roundRect">
            <a:avLst>
              <a:gd name="adj" fmla="val 1065"/>
            </a:avLst>
          </a:prstGeom>
          <a:solidFill>
            <a:schemeClr val="lt1"/>
          </a:solidFill>
          <a:ln w="9525" cap="sq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indent="-9842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547688" marR="0" indent="-6191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22325" marR="0" indent="-984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096963" marR="0" indent="-10636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254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45920" marR="0" indent="-10287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920240" marR="0" indent="-9778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194560" marR="0" indent="-10541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F0C1B0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468880" marR="0" indent="-10032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DDB8B3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mbria"/>
              <a:buNone/>
              <a:defRPr sz="14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3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1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4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65085" y="69850"/>
            <a:ext cx="9013825" cy="6691311"/>
          </a:xfrm>
          <a:prstGeom prst="roundRect">
            <a:avLst>
              <a:gd name="adj" fmla="val 1065"/>
            </a:avLst>
          </a:prstGeom>
          <a:solidFill>
            <a:schemeClr val="lt1"/>
          </a:solidFill>
          <a:ln w="9525" cap="sq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1" name="Shape 41"/>
          <p:cNvSpPr txBox="1"/>
          <p:nvPr/>
        </p:nvSpPr>
        <p:spPr>
          <a:xfrm>
            <a:off x="63500" y="1449387"/>
            <a:ext cx="9020175" cy="1527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2" name="Shape 42"/>
          <p:cNvSpPr txBox="1"/>
          <p:nvPr/>
        </p:nvSpPr>
        <p:spPr>
          <a:xfrm>
            <a:off x="63500" y="1397000"/>
            <a:ext cx="9020175" cy="120649"/>
          </a:xfrm>
          <a:prstGeom prst="rect">
            <a:avLst/>
          </a:prstGeom>
          <a:solidFill>
            <a:srgbClr val="E6B1A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3" name="Shape 43"/>
          <p:cNvSpPr txBox="1"/>
          <p:nvPr/>
        </p:nvSpPr>
        <p:spPr>
          <a:xfrm>
            <a:off x="63500" y="2976560"/>
            <a:ext cx="9020175" cy="111125"/>
          </a:xfrm>
          <a:prstGeom prst="rect">
            <a:avLst/>
          </a:prstGeom>
          <a:solidFill>
            <a:srgbClr val="91848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914400" y="2746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4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indent="-9842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547688" marR="0" indent="-6191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822325" marR="0" indent="-984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E6B1AB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096963" marR="0" indent="-106362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71600" marR="0" indent="254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28E6A"/>
              </a:buClr>
              <a:buFont typeface="Courier New"/>
              <a:buChar char="o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45920" marR="0" indent="-10287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920240" marR="0" indent="-9778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194560" marR="0" indent="-10541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F0C1B0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468880" marR="0" indent="-10032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DDB8B3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mbria"/>
              <a:buNone/>
              <a:defRPr sz="1400" b="0" i="0" u="none" strike="noStrike" cap="none" baseline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3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46050" y="6210300"/>
            <a:ext cx="4572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1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4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hyperlink" Target="http://goo.gl/KIGZ3i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hyperlink" Target="http://www.sc15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nfo@sc15.do.sar.ru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oodle.org/" TargetMode="External"/><Relationship Id="rId11" Type="http://schemas.openxmlformats.org/officeDocument/2006/relationships/image" Target="../media/image16.jp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1011237" y="2103435"/>
            <a:ext cx="8266112" cy="529748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62" name="Shape 62"/>
          <p:cNvSpPr txBox="1"/>
          <p:nvPr/>
        </p:nvSpPr>
        <p:spPr>
          <a:xfrm>
            <a:off x="1714500" y="428625"/>
            <a:ext cx="5857875" cy="877887"/>
          </a:xfrm>
          <a:prstGeom prst="rect">
            <a:avLst/>
          </a:prstGeom>
          <a:noFill/>
          <a:ln>
            <a:noFill/>
          </a:ln>
        </p:spPr>
        <p:txBody>
          <a:bodyPr lIns="91425" tIns="15235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mbria"/>
              <a:buNone/>
            </a:pPr>
            <a:r>
              <a:rPr lang="ru-RU" sz="1100" b="1" i="0" u="none" strike="noStrike" cap="none" baseline="0">
                <a:solidFill>
                  <a:srgbClr val="463E2C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ДЕПАРТАМЕНТ ОБРАЗОВАНИЯ АДМИНИСТРАЦИИ ГОРОДА САРОВА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mbria"/>
              <a:buNone/>
            </a:pPr>
            <a:r>
              <a:rPr lang="ru-RU" sz="1000" b="0" i="0" u="none" strike="noStrike" cap="none" baseline="0">
                <a:solidFill>
                  <a:srgbClr val="463E2C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 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1200" b="1" i="0" u="none" strike="noStrike" cap="none" baseline="0">
                <a:solidFill>
                  <a:srgbClr val="463E2C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Муниципальное бюджетное образовательное учреждение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mbria"/>
              <a:buNone/>
            </a:pPr>
            <a:r>
              <a:rPr lang="ru-RU" sz="1400" b="1" i="0" u="none" strike="noStrike" cap="none" baseline="0">
                <a:solidFill>
                  <a:srgbClr val="463E2C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«Лицей № 15 имени академика Юлия Борисовича Харитона</a:t>
            </a:r>
            <a:r>
              <a:rPr lang="ru-RU" sz="1400" b="1" i="0" u="none" strike="noStrike" cap="none" baseline="0">
                <a:solidFill>
                  <a:srgbClr val="003300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»</a:t>
            </a:r>
            <a:r>
              <a:rPr lang="ru-RU" sz="900" b="0" i="0" u="none" strike="noStrike" cap="none" baseline="0">
                <a:solidFill>
                  <a:srgbClr val="003300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 </a:t>
            </a:r>
          </a:p>
        </p:txBody>
      </p:sp>
      <p:sp>
        <p:nvSpPr>
          <p:cNvPr id="63" name="Shape 63"/>
          <p:cNvSpPr/>
          <p:nvPr/>
        </p:nvSpPr>
        <p:spPr>
          <a:xfrm>
            <a:off x="7540625" y="-92075"/>
            <a:ext cx="1487485" cy="26273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64" name="Shape 64"/>
          <p:cNvSpPr txBox="1"/>
          <p:nvPr/>
        </p:nvSpPr>
        <p:spPr>
          <a:xfrm>
            <a:off x="857250" y="4429125"/>
            <a:ext cx="2357436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mbria"/>
              <a:buNone/>
            </a:pPr>
            <a:r>
              <a:rPr lang="ru-RU" sz="1800" b="0" i="0" u="none" strike="noStrike" cap="none" baseline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Фото школы</a:t>
            </a:r>
          </a:p>
          <a:p>
            <a:endParaRPr lang="ru-RU" sz="1800" b="0" i="0" u="none" strike="noStrike" cap="none" baseline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  <a:rtl val="0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92075" y="2889250"/>
            <a:ext cx="3168650" cy="4791075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66" name="Shape 66"/>
          <p:cNvSpPr/>
          <p:nvPr/>
        </p:nvSpPr>
        <p:spPr>
          <a:xfrm>
            <a:off x="-139700" y="1427162"/>
            <a:ext cx="2316162" cy="185896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67" name="Shape 67"/>
          <p:cNvSpPr txBox="1"/>
          <p:nvPr/>
        </p:nvSpPr>
        <p:spPr>
          <a:xfrm>
            <a:off x="2484435" y="1427150"/>
            <a:ext cx="5832600" cy="155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mbria"/>
              <a:buNone/>
            </a:pPr>
            <a:r>
              <a:rPr lang="ru-RU" sz="32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Внедрение  СЭДО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mbria"/>
              <a:buNone/>
            </a:pPr>
            <a:r>
              <a:rPr lang="ru-RU" sz="32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в  МБОУ "Лицей №15"</a:t>
            </a:r>
            <a:br>
              <a:rPr lang="ru-RU" sz="32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  <a:rtl val="0"/>
              </a:rPr>
            </a:br>
            <a:r>
              <a:rPr lang="ru-RU" sz="3200" b="1" i="0" u="none" strike="noStrike" cap="none" baseline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3707903" y="4365103"/>
            <a:ext cx="5429944" cy="206057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69" name="Shape 169"/>
          <p:cNvSpPr/>
          <p:nvPr/>
        </p:nvSpPr>
        <p:spPr>
          <a:xfrm>
            <a:off x="42860" y="-122534"/>
            <a:ext cx="1487485" cy="26273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70" name="Shape 170"/>
          <p:cNvSpPr txBox="1"/>
          <p:nvPr/>
        </p:nvSpPr>
        <p:spPr>
          <a:xfrm>
            <a:off x="1435100" y="274637"/>
            <a:ext cx="749934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600" b="1" i="0" u="none" strike="noStrike" cap="none" baseline="0" dirty="0">
                <a:solidFill>
                  <a:srgbClr val="3F6549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  <a:rtl val="0"/>
              </a:rPr>
              <a:t>События по внедрению ДО в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600" b="1" i="0" u="none" strike="noStrike" cap="none" baseline="0" dirty="0">
                <a:solidFill>
                  <a:srgbClr val="3F6549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  <a:rtl val="0"/>
              </a:rPr>
              <a:t> 2012-2013 учебном году</a:t>
            </a:r>
          </a:p>
        </p:txBody>
      </p:sp>
      <p:sp>
        <p:nvSpPr>
          <p:cNvPr id="171" name="Shape 171"/>
          <p:cNvSpPr/>
          <p:nvPr/>
        </p:nvSpPr>
        <p:spPr>
          <a:xfrm>
            <a:off x="323526" y="1556792"/>
            <a:ext cx="8610920" cy="4703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694"/>
              <a:buFont typeface="Arial"/>
              <a:buChar char="•"/>
            </a:pP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Февраль 2013 года </a:t>
            </a:r>
            <a:r>
              <a:rPr lang="ru-RU" sz="2400" b="0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- </a:t>
            </a: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семинар - занятие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ru-RU" sz="2400" b="1" i="1" u="none" strike="noStrike" cap="none" baseline="0" dirty="0">
                <a:solidFill>
                  <a:srgbClr val="9E361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Цель: </a:t>
            </a:r>
            <a:r>
              <a:rPr lang="ru-RU" sz="2400" b="0" i="1" u="none" strike="noStrike" cap="none" baseline="0" dirty="0">
                <a:solidFill>
                  <a:srgbClr val="9E361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проанализировать потенциал лицея для внедрения ДО на базе </a:t>
            </a:r>
            <a:r>
              <a:rPr lang="ru-RU" sz="2400" b="0" i="1" u="none" strike="noStrike" cap="none" baseline="0" dirty="0" err="1">
                <a:solidFill>
                  <a:srgbClr val="9E361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Moodle</a:t>
            </a:r>
            <a:r>
              <a:rPr lang="ru-RU" sz="2400" b="0" i="1" u="none" strike="noStrike" cap="none" baseline="0" dirty="0">
                <a:solidFill>
                  <a:srgbClr val="9E361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 и спланировать календарь обучающих и индивидуальных </a:t>
            </a:r>
            <a:r>
              <a:rPr lang="ru-RU" sz="2400" b="0" i="1" u="none" strike="noStrike" cap="none" baseline="0" dirty="0" smtClean="0">
                <a:solidFill>
                  <a:srgbClr val="9E361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консультаций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endParaRPr lang="ru-RU" b="0" i="1" u="none" strike="noStrike" cap="none" baseline="0" dirty="0">
              <a:solidFill>
                <a:srgbClr val="9E3611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694"/>
              <a:buFont typeface="Arial"/>
              <a:buChar char="•"/>
            </a:pP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Март 2013 </a:t>
            </a:r>
            <a:r>
              <a:rPr lang="ru-RU" sz="2400" b="1" i="0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г. - </a:t>
            </a: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обучающее занятие </a:t>
            </a:r>
            <a:r>
              <a:rPr lang="ru-RU" sz="2400" b="0" i="1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по </a:t>
            </a:r>
            <a:r>
              <a:rPr lang="ru-RU" sz="2400" b="0" i="1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теме</a:t>
            </a:r>
            <a:r>
              <a:rPr lang="ru-RU" sz="2400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i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</a:t>
            </a:r>
            <a:r>
              <a:rPr lang="ru-RU" sz="2400" b="1" i="1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"Внедрение </a:t>
            </a:r>
            <a:r>
              <a:rPr lang="ru-RU" sz="2400" b="1" i="1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ДО в лицее на базе MOODLE".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ru-RU" sz="2400" b="1" i="1" u="none" strike="noStrike" cap="none" baseline="0" dirty="0">
                <a:solidFill>
                  <a:srgbClr val="69240B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Цель:</a:t>
            </a:r>
            <a:r>
              <a:rPr lang="ru-RU" sz="2400" b="0" i="1" u="none" strike="noStrike" cap="none" baseline="0" dirty="0">
                <a:solidFill>
                  <a:srgbClr val="69240B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 изучить алгоритм создания и основные операции с ресурсами для  создания авторского курса ДО</a:t>
            </a:r>
          </a:p>
          <a:p>
            <a:endParaRPr lang="ru-RU" sz="2400" b="0" i="1" u="none" strike="noStrike" cap="none" baseline="0" dirty="0">
              <a:solidFill>
                <a:srgbClr val="69240B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694"/>
              <a:buFont typeface="Arial"/>
              <a:buChar char="•"/>
            </a:pP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Май, июнь 2013 </a:t>
            </a:r>
            <a:r>
              <a:rPr lang="ru-RU" sz="2400" b="1" i="0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г. – </a:t>
            </a:r>
            <a:endParaRPr lang="ru-RU" sz="2400" b="1" i="0" u="none" strike="noStrike" cap="none" baseline="0" dirty="0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индивидуальные консультации </a:t>
            </a:r>
          </a:p>
        </p:txBody>
      </p:sp>
      <p:sp>
        <p:nvSpPr>
          <p:cNvPr id="172" name="Shape 172"/>
          <p:cNvSpPr/>
          <p:nvPr/>
        </p:nvSpPr>
        <p:spPr>
          <a:xfrm>
            <a:off x="6300191" y="4797151"/>
            <a:ext cx="2634257" cy="181961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4755692" y="5347483"/>
            <a:ext cx="4417422" cy="141250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78" name="Shape 178"/>
          <p:cNvSpPr/>
          <p:nvPr/>
        </p:nvSpPr>
        <p:spPr>
          <a:xfrm>
            <a:off x="42860" y="-92075"/>
            <a:ext cx="1487485" cy="26273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79" name="Shape 179"/>
          <p:cNvSpPr txBox="1"/>
          <p:nvPr/>
        </p:nvSpPr>
        <p:spPr>
          <a:xfrm>
            <a:off x="1502361" y="284381"/>
            <a:ext cx="749934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600" b="1" i="0" u="none" strike="noStrike" cap="none" baseline="0" dirty="0">
                <a:solidFill>
                  <a:srgbClr val="3F6549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  <a:rtl val="0"/>
              </a:rPr>
              <a:t>События по внедрению ДО в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ru-RU" sz="3600" b="1" i="0" u="none" strike="noStrike" cap="none" baseline="0" dirty="0">
                <a:solidFill>
                  <a:srgbClr val="3F6549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  <a:rtl val="0"/>
              </a:rPr>
              <a:t> 2012-2013 учебном году</a:t>
            </a:r>
          </a:p>
        </p:txBody>
      </p:sp>
      <p:sp>
        <p:nvSpPr>
          <p:cNvPr id="180" name="Shape 180"/>
          <p:cNvSpPr/>
          <p:nvPr/>
        </p:nvSpPr>
        <p:spPr>
          <a:xfrm>
            <a:off x="323526" y="1699712"/>
            <a:ext cx="8610900" cy="450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ru-RU" sz="2400" b="1" i="0" u="none" strike="noStrike" cap="none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По итогам года: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ru-RU" sz="2400" b="0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В лицее внедряется дистанционная среда управления курсами на базе </a:t>
            </a:r>
            <a:r>
              <a:rPr lang="ru-RU" sz="2400" b="1" i="0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MOODLE</a:t>
            </a:r>
          </a:p>
          <a:p>
            <a: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694"/>
            </a:pPr>
            <a:endParaRPr lang="ru-RU" b="1" i="0" u="none" strike="noStrike" cap="none" baseline="0" dirty="0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694"/>
              <a:buFont typeface="Arial"/>
              <a:buChar char="•"/>
            </a:pPr>
            <a:r>
              <a:rPr lang="ru-RU" sz="2400" b="1" i="0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5 </a:t>
            </a: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учителей </a:t>
            </a:r>
            <a:r>
              <a:rPr lang="ru-RU" sz="2400" b="0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лицея в течение учебного года приступили к изучению системы ДО на базе  </a:t>
            </a:r>
            <a:r>
              <a:rPr lang="ru-RU" sz="2400" b="0" i="0" u="none" strike="noStrike" cap="none" baseline="0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Moodle</a:t>
            </a:r>
            <a:r>
              <a:rPr lang="ru-RU" sz="2400" b="0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. </a:t>
            </a:r>
            <a:endParaRPr lang="ru-RU" sz="2400" b="0" i="0" u="none" strike="noStrike" cap="none" baseline="0" dirty="0" smtClean="0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694"/>
              <a:buFont typeface="Arial"/>
              <a:buChar char="•"/>
            </a:pPr>
            <a:endParaRPr lang="ru-RU" sz="2000" b="0" i="0" u="none" strike="noStrike" cap="none" baseline="0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694"/>
              <a:buFont typeface="Arial"/>
              <a:buChar char="•"/>
            </a:pPr>
            <a:r>
              <a:rPr lang="ru-RU" sz="2400" b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3</a:t>
            </a:r>
            <a:r>
              <a:rPr lang="ru-RU" sz="2400" b="1" i="0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учителей  </a:t>
            </a:r>
            <a:r>
              <a:rPr lang="ru-RU" sz="2400" b="0" i="0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начали </a:t>
            </a:r>
            <a:r>
              <a:rPr lang="ru-RU" sz="2400" b="0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разработку собственных авторских </a:t>
            </a:r>
            <a:r>
              <a:rPr lang="ru-RU" sz="2400" b="0" i="0" u="none" strike="noStrike" cap="none" baseline="0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курсов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694"/>
            </a:pPr>
            <a:endParaRPr lang="ru-RU" sz="1050" b="0" i="0" u="none" strike="noStrike" cap="none" baseline="0" dirty="0">
              <a:solidFill>
                <a:srgbClr val="006600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694"/>
              <a:buFont typeface="Arial"/>
              <a:buChar char="•"/>
            </a:pPr>
            <a:r>
              <a:rPr lang="ru-RU" sz="2400" b="1" i="0" u="none" strike="noStrike" cap="none" baseline="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Разработан и апробируется дистанционный курс «Подготовка к ЕГЭ по информатике» </a:t>
            </a:r>
            <a:r>
              <a:rPr lang="ru-RU" sz="2400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251519" y="838425"/>
            <a:ext cx="8546749" cy="58345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86" name="Shape 186"/>
          <p:cNvSpPr/>
          <p:nvPr/>
        </p:nvSpPr>
        <p:spPr>
          <a:xfrm rot="8730725">
            <a:off x="167744" y="5471877"/>
            <a:ext cx="1652544" cy="174307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87" name="Shape 187"/>
          <p:cNvSpPr/>
          <p:nvPr/>
        </p:nvSpPr>
        <p:spPr>
          <a:xfrm>
            <a:off x="42860" y="-92075"/>
            <a:ext cx="1487485" cy="26273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88" name="Shape 188"/>
          <p:cNvSpPr txBox="1"/>
          <p:nvPr/>
        </p:nvSpPr>
        <p:spPr>
          <a:xfrm>
            <a:off x="1530346" y="266925"/>
            <a:ext cx="77468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ru-RU" sz="2800" b="1" i="0" u="none" strike="noStrike" cap="none" baseline="0">
                <a:solidFill>
                  <a:srgbClr val="742117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Курс_ Подготовка к ЕГЭ_информатика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ru-RU" sz="2800" b="1" i="0" u="none" strike="noStrike" cap="none" baseline="0">
              <a:solidFill>
                <a:srgbClr val="742117"/>
              </a:solidFill>
              <a:latin typeface="Times New Roman"/>
              <a:ea typeface="Times New Roman"/>
              <a:cs typeface="Times New Roman"/>
              <a:sym typeface="Times New Roman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6407150" y="5364162"/>
            <a:ext cx="2603500" cy="16763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899591" y="1307232"/>
            <a:ext cx="7885112" cy="46077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3050" marR="0" lvl="0" indent="-9842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ct val="59615"/>
              <a:buFont typeface="Arial"/>
              <a:buNone/>
            </a:pPr>
            <a:r>
              <a:rPr lang="ru-RU" sz="2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
</a:t>
            </a:r>
          </a:p>
        </p:txBody>
      </p:sp>
      <p:sp>
        <p:nvSpPr>
          <p:cNvPr id="195" name="Shape 195"/>
          <p:cNvSpPr/>
          <p:nvPr/>
        </p:nvSpPr>
        <p:spPr>
          <a:xfrm>
            <a:off x="190500" y="481000"/>
            <a:ext cx="8953500" cy="58959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96" name="Shape 196"/>
          <p:cNvSpPr/>
          <p:nvPr/>
        </p:nvSpPr>
        <p:spPr>
          <a:xfrm>
            <a:off x="-10" y="5287525"/>
            <a:ext cx="1487486" cy="2628899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6407150" y="5364162"/>
            <a:ext cx="2603500" cy="16763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02" name="Shape 202"/>
          <p:cNvSpPr/>
          <p:nvPr/>
        </p:nvSpPr>
        <p:spPr>
          <a:xfrm>
            <a:off x="-252536" y="-171400"/>
            <a:ext cx="1416674" cy="24208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455801" y="530724"/>
            <a:ext cx="8554849" cy="575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dirty="0" smtClean="0">
                <a:solidFill>
                  <a:srgbClr val="3F6549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Основные вопросы:</a:t>
            </a:r>
            <a:endParaRPr lang="ru-RU" sz="2800" b="1" dirty="0">
              <a:solidFill>
                <a:srgbClr val="3F6549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G"/>
              <a:defRPr/>
            </a:pP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учет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учебной работы преподавателя по созданию 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курсов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дистанционного обучения (КДО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), соотношение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норм рабочего времени учебной 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нагрузки и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работы по созданию КДО </a:t>
            </a:r>
            <a:endParaRPr lang="ru-RU" sz="2400" dirty="0" smtClean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defRPr/>
            </a:pPr>
            <a:endParaRPr lang="ru-RU" sz="1000" dirty="0" smtClean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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учет работы специалистов по 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информационным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технологиям по созданию КДО </a:t>
            </a:r>
            <a:endParaRPr lang="ru-RU" sz="2400" dirty="0" smtClean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ru-RU" sz="1000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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учет вопросов авторского права на 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создаваемые продукты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и оплаты авторского права </a:t>
            </a:r>
            <a:endParaRPr lang="ru-RU" sz="2400" dirty="0" smtClean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ru-RU" sz="1000" b="1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720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"/>
              <a:defRPr/>
            </a:pP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учет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рабочего времени дистанционного часа 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работы преподавателя-</a:t>
            </a:r>
            <a:r>
              <a:rPr lang="ru-RU" sz="2400" dirty="0" err="1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тьютора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и соотношение с академическим 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часом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ru-RU" sz="1000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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учет оплаты инновационного труда преподавателя </a:t>
            </a:r>
            <a:endParaRPr lang="ru-RU" sz="2400" dirty="0" smtClean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ru-RU" sz="1000" dirty="0" smtClean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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методика учета посещаемости обучающимися </a:t>
            </a:r>
            <a:r>
              <a:rPr lang="ru-RU" sz="24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дистанционных </a:t>
            </a:r>
            <a:r>
              <a:rPr lang="ru-RU" sz="24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занятий</a:t>
            </a:r>
            <a:endParaRPr lang="ru-RU" sz="2400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6407150" y="5364162"/>
            <a:ext cx="2603500" cy="16763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10" name="Shape 210"/>
          <p:cNvSpPr/>
          <p:nvPr/>
        </p:nvSpPr>
        <p:spPr>
          <a:xfrm>
            <a:off x="-30160" y="-19050"/>
            <a:ext cx="1487486" cy="26288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211" name="Shape 211"/>
          <p:cNvSpPr txBox="1"/>
          <p:nvPr/>
        </p:nvSpPr>
        <p:spPr>
          <a:xfrm>
            <a:off x="1590002" y="4581128"/>
            <a:ext cx="6120680" cy="1069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ru-RU" sz="1800" b="1" u="sng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Нормативно-правовая база Дистанционного обучения http</a:t>
            </a:r>
            <a:r>
              <a:rPr lang="ru-RU" sz="1800" b="1" u="sng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://goo.gl/KIGZ3i</a:t>
            </a:r>
            <a:r>
              <a:rPr lang="ru-RU" sz="1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2" name="Shape 212"/>
          <p:cNvSpPr/>
          <p:nvPr/>
        </p:nvSpPr>
        <p:spPr>
          <a:xfrm>
            <a:off x="332049" y="2690675"/>
            <a:ext cx="8479924" cy="1069499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213" name="Shape 213"/>
          <p:cNvSpPr/>
          <p:nvPr/>
        </p:nvSpPr>
        <p:spPr>
          <a:xfrm>
            <a:off x="243912" y="2599575"/>
            <a:ext cx="8656200" cy="1428000"/>
          </a:xfrm>
          <a:prstGeom prst="rect">
            <a:avLst/>
          </a:prstGeom>
          <a:noFill/>
          <a:ln w="1143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1457325" y="1004500"/>
            <a:ext cx="7033799" cy="10694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C0000"/>
                </a:solidFill>
              </a:rPr>
              <a:t>ФОРМУЛА УСПЕШНОГО ФОРМИРОВАНИЯ ИНФОРМАЦИОННО-ОБРАЗОВАТЕЛЬНОЙ СРЕДЫ ШКОЛЫ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406900" y="2163760"/>
            <a:ext cx="2901949" cy="57975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22" name="Shape 222"/>
          <p:cNvSpPr/>
          <p:nvPr/>
        </p:nvSpPr>
        <p:spPr>
          <a:xfrm>
            <a:off x="-500062" y="573087"/>
            <a:ext cx="2322512" cy="18526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223" name="Shape 223"/>
          <p:cNvSpPr/>
          <p:nvPr/>
        </p:nvSpPr>
        <p:spPr>
          <a:xfrm>
            <a:off x="139700" y="-85725"/>
            <a:ext cx="4243387" cy="211613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142873" y="2060575"/>
            <a:ext cx="4717157" cy="458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600" b="1" i="0" u="none" strike="noStrike" cap="none" baseline="0">
                <a:solidFill>
                  <a:srgbClr val="3D5D19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МБОУ «Лицей № 15»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600" b="0" i="0" u="none" strike="noStrike" cap="none" baseline="0">
                <a:solidFill>
                  <a:srgbClr val="3D5D19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607186, Нижегородская область,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600" b="0" i="0" u="none" strike="noStrike" cap="none" baseline="0">
                <a:solidFill>
                  <a:srgbClr val="3D5D19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г. Саров,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600" b="0" i="0" u="none" strike="noStrike" cap="none" baseline="0">
                <a:solidFill>
                  <a:srgbClr val="3D5D19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ул. Куйбышева, дом № 25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600" b="0" i="0" u="none" strike="noStrike" cap="none" baseline="0">
                <a:solidFill>
                  <a:srgbClr val="3D5D19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8(83130) 3-50-85 (факс), 7-89-88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600" b="0" i="0" u="none" strike="noStrike" cap="none" baseline="0">
                <a:solidFill>
                  <a:srgbClr val="3D5D19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e-mail: </a:t>
            </a:r>
            <a:r>
              <a:rPr lang="ru-RU" sz="2600" b="0" i="0" u="sng" strike="noStrike" cap="none" baseline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  <a:rtl val="0"/>
              </a:rPr>
              <a:t>info@sc15.do.sar.ru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ru-RU" sz="2600" b="0" i="0" u="none" strike="noStrike" cap="none" baseline="0">
                <a:solidFill>
                  <a:srgbClr val="3D5D19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сайт: </a:t>
            </a:r>
            <a:r>
              <a:rPr lang="ru-RU" sz="2600" b="0" i="0" u="sng" strike="noStrike" cap="none" baseline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www.sc</a:t>
            </a:r>
            <a:r>
              <a:rPr lang="ru-RU" sz="2600" b="0" i="0" u="sng" strike="noStrike" cap="none" baseline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  <a:rtl val="0"/>
              </a:rPr>
              <a:t>15.ru</a:t>
            </a:r>
            <a:r>
              <a:rPr lang="ru-RU" sz="2600" b="0" i="0" u="none" strike="noStrike" cap="none" baseline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</a:t>
            </a:r>
          </a:p>
        </p:txBody>
      </p:sp>
      <p:sp>
        <p:nvSpPr>
          <p:cNvPr id="225" name="Shape 225"/>
          <p:cNvSpPr/>
          <p:nvPr/>
        </p:nvSpPr>
        <p:spPr>
          <a:xfrm>
            <a:off x="5102225" y="-463550"/>
            <a:ext cx="4071937" cy="7424735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226" name="Shape 226"/>
          <p:cNvSpPr/>
          <p:nvPr/>
        </p:nvSpPr>
        <p:spPr>
          <a:xfrm>
            <a:off x="5241925" y="3035300"/>
            <a:ext cx="3663949" cy="6546849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</p:sp>
      <p:sp>
        <p:nvSpPr>
          <p:cNvPr id="227" name="Shape 227"/>
          <p:cNvSpPr/>
          <p:nvPr/>
        </p:nvSpPr>
        <p:spPr>
          <a:xfrm>
            <a:off x="-103185" y="-92075"/>
            <a:ext cx="1487485" cy="2627312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216687" y="5108587"/>
            <a:ext cx="1139824" cy="17494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3" name="Shape 73"/>
          <p:cNvSpPr/>
          <p:nvPr/>
        </p:nvSpPr>
        <p:spPr>
          <a:xfrm>
            <a:off x="42860" y="-92075"/>
            <a:ext cx="1487486" cy="26273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74" name="Shape 74"/>
          <p:cNvSpPr/>
          <p:nvPr/>
        </p:nvSpPr>
        <p:spPr>
          <a:xfrm>
            <a:off x="4454819" y="3275111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377700" y="1087450"/>
            <a:ext cx="8388600" cy="3746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just" rtl="0">
              <a:buNone/>
            </a:pPr>
            <a:r>
              <a:rPr lang="ru-RU" sz="3000">
                <a:solidFill>
                  <a:srgbClr val="46558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ru-RU" sz="3000" b="1" i="1">
                <a:solidFill>
                  <a:srgbClr val="A61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Информационно-образовательная среда</a:t>
            </a:r>
            <a:r>
              <a:rPr lang="ru-RU" sz="3000">
                <a:solidFill>
                  <a:srgbClr val="46558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это системно организованная совокупность средств передачи данных и информационных ресурсов, аппарат программного и организационно-методического обеспечения, ориентированный на удовлетворение образовательных потребностей.” </a:t>
            </a:r>
          </a:p>
          <a:p>
            <a:endParaRPr lang="ru-RU" sz="3000">
              <a:solidFill>
                <a:srgbClr val="46558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2754325" y="4397375"/>
            <a:ext cx="6159300" cy="1749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just" rtl="0">
              <a:buNone/>
            </a:pPr>
            <a:r>
              <a:rPr lang="ru-RU" sz="2400">
                <a:solidFill>
                  <a:srgbClr val="46558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Болотов А.А., Рябышев А.М. Информационно-образовательная среда сетевых технологий дистанционного обеспечения // Научный Вестник МГИИТ. 2009. № 2. P. 24 – 26.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4454819" y="3275111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cxnSp>
        <p:nvCxnSpPr>
          <p:cNvPr id="86" name="Shape 86"/>
          <p:cNvCxnSpPr>
            <a:stCxn id="85" idx="7"/>
          </p:cNvCxnSpPr>
          <p:nvPr/>
        </p:nvCxnSpPr>
        <p:spPr>
          <a:xfrm rot="10800000">
            <a:off x="5567613" y="4188911"/>
            <a:ext cx="507300" cy="210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26" name="Picture 2" descr="https://lh4.googleusercontent.com/Vn1e2Ye61WUSWH2Gn4BalrCZ67tH-h30RXnKwzB5yGSffcC6pq5wJPigVxOQ44ZtHBtkb2ER0SmJPAKUvlYf4_texQ12KKwBhsg8mPTF6bKwgGEqnS-NFvrg5s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0" y="377822"/>
            <a:ext cx="8263438" cy="58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Shape 87"/>
          <p:cNvSpPr/>
          <p:nvPr/>
        </p:nvSpPr>
        <p:spPr>
          <a:xfrm>
            <a:off x="6767191" y="4280554"/>
            <a:ext cx="664174" cy="193207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85" name="Shape 85"/>
          <p:cNvSpPr/>
          <p:nvPr/>
        </p:nvSpPr>
        <p:spPr>
          <a:xfrm>
            <a:off x="3275856" y="4047791"/>
            <a:ext cx="3279299" cy="2397599"/>
          </a:xfrm>
          <a:prstGeom prst="ellipse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3" name="Shape 83"/>
          <p:cNvSpPr/>
          <p:nvPr/>
        </p:nvSpPr>
        <p:spPr>
          <a:xfrm>
            <a:off x="42860" y="-92075"/>
            <a:ext cx="1487486" cy="26273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84" name="Shape 84"/>
          <p:cNvSpPr/>
          <p:nvPr/>
        </p:nvSpPr>
        <p:spPr>
          <a:xfrm>
            <a:off x="86381" y="4941168"/>
            <a:ext cx="1139824" cy="1749424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4454819" y="3275111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93" name="Shape 93"/>
          <p:cNvSpPr/>
          <p:nvPr/>
        </p:nvSpPr>
        <p:spPr>
          <a:xfrm>
            <a:off x="-130989" y="-171450"/>
            <a:ext cx="1487486" cy="26273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94" name="Shape 94"/>
          <p:cNvSpPr/>
          <p:nvPr/>
        </p:nvSpPr>
        <p:spPr>
          <a:xfrm>
            <a:off x="216687" y="5108587"/>
            <a:ext cx="1139824" cy="174942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95" name="Shape 95"/>
          <p:cNvSpPr txBox="1"/>
          <p:nvPr/>
        </p:nvSpPr>
        <p:spPr>
          <a:xfrm>
            <a:off x="786599" y="1179169"/>
            <a:ext cx="8249897" cy="3761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ru-RU" sz="36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«Организации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, осуществляющие образовательную деятельность, вправе применять электронное обучение, дистанционные образовательные технологии при реализации образовательных программ</a:t>
            </a:r>
            <a:r>
              <a:rPr lang="ru-RU" sz="3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...»</a:t>
            </a:r>
            <a:endParaRPr lang="ru-RU" sz="3600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1206525" y="5108574"/>
            <a:ext cx="7079999" cy="1098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buNone/>
            </a:pPr>
            <a:r>
              <a:rPr lang="ru-RU" sz="3000" dirty="0">
                <a:solidFill>
                  <a:srgbClr val="46558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Федеральный закон “Об образовании в Российской Федерации” ст.16 п. 2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857249" y="142875"/>
            <a:ext cx="8201025" cy="765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imes New Roman"/>
              <a:buNone/>
            </a:pPr>
            <a:r>
              <a:rPr lang="ru-RU" sz="3200" b="1" i="0" u="none" strike="noStrike" cap="none" baseline="0" dirty="0">
                <a:solidFill>
                  <a:srgbClr val="0033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ДО в образовательном процессе </a:t>
            </a:r>
            <a:r>
              <a:rPr lang="ru-RU" sz="360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rPr>
              <a:t> </a:t>
            </a:r>
          </a:p>
        </p:txBody>
      </p:sp>
      <p:sp>
        <p:nvSpPr>
          <p:cNvPr id="102" name="Shape 102"/>
          <p:cNvSpPr/>
          <p:nvPr/>
        </p:nvSpPr>
        <p:spPr>
          <a:xfrm>
            <a:off x="139700" y="1189037"/>
            <a:ext cx="8918575" cy="57975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03" name="Shape 103"/>
          <p:cNvSpPr/>
          <p:nvPr/>
        </p:nvSpPr>
        <p:spPr>
          <a:xfrm>
            <a:off x="42860" y="-19050"/>
            <a:ext cx="1487485" cy="26289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grpSp>
        <p:nvGrpSpPr>
          <p:cNvPr id="104" name="Shape 104"/>
          <p:cNvGrpSpPr/>
          <p:nvPr/>
        </p:nvGrpSpPr>
        <p:grpSpPr>
          <a:xfrm>
            <a:off x="411397" y="4868016"/>
            <a:ext cx="8344199" cy="1285876"/>
            <a:chOff x="0" y="-1670"/>
            <a:chExt cx="2147483647" cy="2147483647"/>
          </a:xfrm>
        </p:grpSpPr>
        <p:sp>
          <p:nvSpPr>
            <p:cNvPr id="105" name="Shape 105"/>
            <p:cNvSpPr/>
            <p:nvPr/>
          </p:nvSpPr>
          <p:spPr>
            <a:xfrm>
              <a:off x="1460992684" y="-1670"/>
              <a:ext cx="686490963" cy="2147483647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12700" cap="rnd">
              <a:solidFill>
                <a:srgbClr val="9B320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Shape 106"/>
            <p:cNvSpPr txBox="1"/>
            <p:nvPr/>
          </p:nvSpPr>
          <p:spPr>
            <a:xfrm>
              <a:off x="1496197318" y="238608217"/>
              <a:ext cx="651286246" cy="154300629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ru-RU" sz="2000" b="1" i="0" u="none" strike="noStrike" cap="none" baseline="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Разнообразные формы работы в диалоге с ПК</a:t>
              </a:r>
            </a:p>
          </p:txBody>
        </p:sp>
        <p:sp>
          <p:nvSpPr>
            <p:cNvPr id="107" name="Shape 107"/>
            <p:cNvSpPr/>
            <p:nvPr/>
          </p:nvSpPr>
          <p:spPr>
            <a:xfrm>
              <a:off x="0" y="119305370"/>
              <a:ext cx="686490425" cy="2028178276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12700" cap="rnd">
              <a:solidFill>
                <a:srgbClr val="9B320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Shape 108"/>
            <p:cNvSpPr txBox="1"/>
            <p:nvPr/>
          </p:nvSpPr>
          <p:spPr>
            <a:xfrm>
              <a:off x="35204650" y="477218933"/>
              <a:ext cx="651285743" cy="107904424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ru-RU" sz="2400" b="1" i="0" u="none" strike="noStrike" cap="none" baseline="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Оперативная обратная связь</a:t>
              </a:r>
            </a:p>
          </p:txBody>
        </p:sp>
      </p:grpSp>
      <p:grpSp>
        <p:nvGrpSpPr>
          <p:cNvPr id="109" name="Shape 109"/>
          <p:cNvGrpSpPr/>
          <p:nvPr/>
        </p:nvGrpSpPr>
        <p:grpSpPr>
          <a:xfrm>
            <a:off x="485775" y="1388026"/>
            <a:ext cx="3477619" cy="1397338"/>
            <a:chOff x="0" y="0"/>
            <a:chExt cx="2147483642" cy="2147483642"/>
          </a:xfrm>
        </p:grpSpPr>
        <p:sp>
          <p:nvSpPr>
            <p:cNvPr id="110" name="Shape 110"/>
            <p:cNvSpPr/>
            <p:nvPr/>
          </p:nvSpPr>
          <p:spPr>
            <a:xfrm>
              <a:off x="0" y="0"/>
              <a:ext cx="2147483642" cy="2147483642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12700" cap="rnd">
              <a:solidFill>
                <a:srgbClr val="9B320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Shape 111"/>
            <p:cNvSpPr txBox="1"/>
            <p:nvPr/>
          </p:nvSpPr>
          <p:spPr>
            <a:xfrm>
              <a:off x="0" y="188951291"/>
              <a:ext cx="2147483642" cy="16887955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ru-RU" sz="2000" b="1" i="0" u="none" strike="noStrike" cap="none" baseline="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Освоение основных и </a:t>
              </a:r>
              <a:r>
                <a:rPr lang="ru-RU" sz="2000" b="1" i="0" u="none" strike="noStrike" cap="none" baseline="0" dirty="0" err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дополнителных</a:t>
              </a:r>
              <a:r>
                <a:rPr lang="ru-RU" sz="2000" b="1" i="0" u="none" strike="noStrike" cap="none" baseline="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 </a:t>
              </a:r>
              <a:r>
                <a:rPr lang="ru-RU" sz="2000" b="1" i="0" u="none" strike="noStrike" cap="none" baseline="0" dirty="0" err="1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образователных</a:t>
              </a:r>
              <a:r>
                <a:rPr lang="ru-RU" sz="2000" b="1" i="0" u="none" strike="noStrike" cap="none" baseline="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 программ</a:t>
              </a:r>
            </a:p>
          </p:txBody>
        </p:sp>
      </p:grpSp>
      <p:grpSp>
        <p:nvGrpSpPr>
          <p:cNvPr id="112" name="Shape 112"/>
          <p:cNvGrpSpPr/>
          <p:nvPr/>
        </p:nvGrpSpPr>
        <p:grpSpPr>
          <a:xfrm>
            <a:off x="5659253" y="1388026"/>
            <a:ext cx="3096343" cy="1397338"/>
            <a:chOff x="0" y="0"/>
            <a:chExt cx="2147483642" cy="2147483642"/>
          </a:xfrm>
        </p:grpSpPr>
        <p:sp>
          <p:nvSpPr>
            <p:cNvPr id="113" name="Shape 113"/>
            <p:cNvSpPr/>
            <p:nvPr/>
          </p:nvSpPr>
          <p:spPr>
            <a:xfrm>
              <a:off x="0" y="0"/>
              <a:ext cx="2147483642" cy="2147483642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12700" cap="rnd">
              <a:solidFill>
                <a:srgbClr val="9B320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0" y="505289650"/>
              <a:ext cx="2092419982" cy="163377319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ru-RU" sz="2400" b="1" i="0" u="none" strike="noStrike" cap="none" baseline="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Обучение по месту жительства</a:t>
              </a:r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2753042" y="3155833"/>
            <a:ext cx="3519169" cy="1214437"/>
            <a:chOff x="0" y="0"/>
            <a:chExt cx="2147483647" cy="2147483647"/>
          </a:xfrm>
        </p:grpSpPr>
        <p:sp>
          <p:nvSpPr>
            <p:cNvPr id="116" name="Shape 116"/>
            <p:cNvSpPr/>
            <p:nvPr/>
          </p:nvSpPr>
          <p:spPr>
            <a:xfrm>
              <a:off x="0" y="0"/>
              <a:ext cx="2147483647" cy="2147483561"/>
            </a:xfrm>
            <a:prstGeom prst="horizontalScroll">
              <a:avLst>
                <a:gd name="adj" fmla="val 12500"/>
              </a:avLst>
            </a:prstGeom>
            <a:solidFill>
              <a:schemeClr val="accent1"/>
            </a:solidFill>
            <a:ln w="12700" cap="rnd">
              <a:solidFill>
                <a:srgbClr val="9B320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Shape 117"/>
            <p:cNvSpPr txBox="1"/>
            <p:nvPr/>
          </p:nvSpPr>
          <p:spPr>
            <a:xfrm>
              <a:off x="55064231" y="256857319"/>
              <a:ext cx="2092419416" cy="18906263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r>
                <a:rPr lang="ru-RU" sz="1400" b="0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
</a:t>
              </a:r>
              <a:r>
                <a:rPr lang="ru-RU" sz="3000" b="1" i="0" u="none" strike="noStrike" cap="none" baseline="0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  <a:rtl val="0"/>
                </a:rPr>
                <a:t>ВОЗМОЖНОСТИ</a:t>
              </a:r>
            </a:p>
          </p:txBody>
        </p:sp>
      </p:grpSp>
      <p:sp>
        <p:nvSpPr>
          <p:cNvPr id="118" name="Shape 118"/>
          <p:cNvSpPr/>
          <p:nvPr/>
        </p:nvSpPr>
        <p:spPr>
          <a:xfrm>
            <a:off x="3473176" y="3798044"/>
            <a:ext cx="2322512" cy="185896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19" name="Shape 119"/>
          <p:cNvSpPr txBox="1"/>
          <p:nvPr/>
        </p:nvSpPr>
        <p:spPr>
          <a:xfrm>
            <a:off x="2267404" y="926026"/>
            <a:ext cx="4402199" cy="92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ru-RU" sz="2800" b="1" i="0" u="none" strike="noStrike" cap="none" baseline="0">
                <a:solidFill>
                  <a:srgbClr val="742117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Ученик</a:t>
            </a:r>
            <a:r>
              <a:rPr lang="ru-RU" sz="2800" b="1" i="0" u="none" strike="noStrike" cap="non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2919966" y="5896719"/>
            <a:ext cx="3428933" cy="9239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ru-RU" sz="2000" b="1" i="0" u="none" strike="noStrike" cap="non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</a:t>
            </a:r>
            <a:r>
              <a:rPr lang="ru-RU" sz="2800" b="1" i="0" u="none" strike="noStrike" cap="none" baseline="0">
                <a:solidFill>
                  <a:srgbClr val="742117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Учитель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4454819" y="3275111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27" name="Shape 127"/>
          <p:cNvSpPr/>
          <p:nvPr/>
        </p:nvSpPr>
        <p:spPr>
          <a:xfrm>
            <a:off x="-130989" y="-171450"/>
            <a:ext cx="1487486" cy="26273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28" name="Shape 128"/>
          <p:cNvSpPr/>
          <p:nvPr/>
        </p:nvSpPr>
        <p:spPr>
          <a:xfrm>
            <a:off x="216687" y="5108587"/>
            <a:ext cx="1139824" cy="174942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29" name="Shape 129"/>
          <p:cNvSpPr/>
          <p:nvPr/>
        </p:nvSpPr>
        <p:spPr>
          <a:xfrm>
            <a:off x="1545150" y="0"/>
            <a:ext cx="6486525" cy="200025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30" name="Shape 130"/>
          <p:cNvSpPr txBox="1"/>
          <p:nvPr/>
        </p:nvSpPr>
        <p:spPr>
          <a:xfrm>
            <a:off x="2327125" y="1674850"/>
            <a:ext cx="5529899" cy="999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ru-RU" sz="360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u="sng">
                <a:solidFill>
                  <a:srgbClr val="B6834B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http://www.moodle.org/</a:t>
            </a:r>
          </a:p>
        </p:txBody>
      </p:sp>
      <p:sp>
        <p:nvSpPr>
          <p:cNvPr id="131" name="Shape 131"/>
          <p:cNvSpPr/>
          <p:nvPr/>
        </p:nvSpPr>
        <p:spPr>
          <a:xfrm>
            <a:off x="338600" y="2855150"/>
            <a:ext cx="3110274" cy="2985075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  <p:sp>
        <p:nvSpPr>
          <p:cNvPr id="132" name="Shape 132"/>
          <p:cNvSpPr/>
          <p:nvPr/>
        </p:nvSpPr>
        <p:spPr>
          <a:xfrm>
            <a:off x="504150" y="3275100"/>
            <a:ext cx="2779174" cy="1868025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133" name="Shape 133"/>
          <p:cNvSpPr/>
          <p:nvPr/>
        </p:nvSpPr>
        <p:spPr>
          <a:xfrm>
            <a:off x="5776625" y="2995125"/>
            <a:ext cx="2914650" cy="270510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</p:sp>
      <p:sp>
        <p:nvSpPr>
          <p:cNvPr id="134" name="Shape 134"/>
          <p:cNvSpPr/>
          <p:nvPr/>
        </p:nvSpPr>
        <p:spPr>
          <a:xfrm>
            <a:off x="5907522" y="3314211"/>
            <a:ext cx="2619375" cy="2066925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</p:sp>
      <p:sp>
        <p:nvSpPr>
          <p:cNvPr id="135" name="Shape 135"/>
          <p:cNvSpPr/>
          <p:nvPr/>
        </p:nvSpPr>
        <p:spPr>
          <a:xfrm>
            <a:off x="3484612" y="2855137"/>
            <a:ext cx="2174725" cy="2985074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454819" y="3275111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41" name="Shape 141"/>
          <p:cNvSpPr/>
          <p:nvPr/>
        </p:nvSpPr>
        <p:spPr>
          <a:xfrm>
            <a:off x="-130989" y="-171450"/>
            <a:ext cx="1487486" cy="26273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42" name="Shape 142"/>
          <p:cNvSpPr/>
          <p:nvPr/>
        </p:nvSpPr>
        <p:spPr>
          <a:xfrm rot="-5400000">
            <a:off x="-1658588" y="3106861"/>
            <a:ext cx="5274275" cy="159807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43" name="Shape 143"/>
          <p:cNvSpPr/>
          <p:nvPr/>
        </p:nvSpPr>
        <p:spPr>
          <a:xfrm>
            <a:off x="1777587" y="332656"/>
            <a:ext cx="6898869" cy="6235369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44" name="Shape 144"/>
          <p:cNvSpPr/>
          <p:nvPr/>
        </p:nvSpPr>
        <p:spPr>
          <a:xfrm>
            <a:off x="7341325" y="158675"/>
            <a:ext cx="1714500" cy="1209675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216687" y="5108587"/>
            <a:ext cx="1139824" cy="17494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50" name="Shape 150"/>
          <p:cNvSpPr/>
          <p:nvPr/>
        </p:nvSpPr>
        <p:spPr>
          <a:xfrm>
            <a:off x="42860" y="-92075"/>
            <a:ext cx="1487485" cy="26273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51" name="Shape 151"/>
          <p:cNvSpPr/>
          <p:nvPr/>
        </p:nvSpPr>
        <p:spPr>
          <a:xfrm>
            <a:off x="4454819" y="3275111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 </a:t>
            </a:r>
          </a:p>
        </p:txBody>
      </p:sp>
      <p:sp>
        <p:nvSpPr>
          <p:cNvPr id="152" name="Shape 152"/>
          <p:cNvSpPr/>
          <p:nvPr/>
        </p:nvSpPr>
        <p:spPr>
          <a:xfrm>
            <a:off x="1277161" y="1203779"/>
            <a:ext cx="7699779" cy="543198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53" name="Shape 153"/>
          <p:cNvSpPr/>
          <p:nvPr/>
        </p:nvSpPr>
        <p:spPr>
          <a:xfrm>
            <a:off x="2403180" y="267473"/>
            <a:ext cx="5985243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3600" b="1" i="0" u="none" strike="noStrike" cap="none" baseline="0" dirty="0">
                <a:solidFill>
                  <a:srgbClr val="742117"/>
                </a:solidFill>
                <a:latin typeface="Arial"/>
                <a:ea typeface="Arial"/>
                <a:cs typeface="Arial"/>
                <a:sym typeface="Arial"/>
                <a:rtl val="0"/>
              </a:rPr>
              <a:t>http://</a:t>
            </a:r>
            <a:r>
              <a:rPr lang="ru-RU" sz="3600" b="1" i="0" u="none" strike="noStrike" cap="none" baseline="0" dirty="0">
                <a:solidFill>
                  <a:srgbClr val="742117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smartlearn.ru</a:t>
            </a:r>
            <a:r>
              <a:rPr lang="ru-RU" sz="3600" b="1" i="0" u="none" strike="noStrike" cap="none" baseline="0" dirty="0">
                <a:solidFill>
                  <a:srgbClr val="742117"/>
                </a:solidFill>
                <a:latin typeface="Arial"/>
                <a:ea typeface="Arial"/>
                <a:cs typeface="Arial"/>
                <a:sym typeface="Arial"/>
                <a:rtl val="0"/>
              </a:rPr>
              <a:t>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ru-RU" sz="3600" b="1" i="0" u="none" strike="noStrike" cap="none" baseline="0" dirty="0">
              <a:solidFill>
                <a:srgbClr val="742117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42860" y="-92075"/>
            <a:ext cx="1487485" cy="26273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59" name="Shape 159"/>
          <p:cNvSpPr txBox="1"/>
          <p:nvPr/>
        </p:nvSpPr>
        <p:spPr>
          <a:xfrm>
            <a:off x="1435100" y="274637"/>
            <a:ext cx="749934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ru-RU" sz="3600" b="1" i="0" u="none" strike="noStrike" cap="none" baseline="0">
                <a:solidFill>
                  <a:srgbClr val="742117"/>
                </a:solidFill>
                <a:latin typeface="Arial"/>
                <a:ea typeface="Arial"/>
                <a:cs typeface="Arial"/>
                <a:sym typeface="Arial"/>
                <a:rtl val="0"/>
              </a:rPr>
              <a:t>http://15liceum.smartlearn.ru/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ru-RU" sz="3600" b="1" i="0" u="none" strike="noStrike" cap="none" baseline="0">
              <a:solidFill>
                <a:srgbClr val="742117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1043608" y="1221580"/>
            <a:ext cx="7488831" cy="519191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61" name="Shape 161"/>
          <p:cNvSpPr/>
          <p:nvPr/>
        </p:nvSpPr>
        <p:spPr>
          <a:xfrm>
            <a:off x="-66678" y="4797426"/>
            <a:ext cx="3194050" cy="206057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62" name="Shape 162"/>
          <p:cNvSpPr/>
          <p:nvPr/>
        </p:nvSpPr>
        <p:spPr>
          <a:xfrm>
            <a:off x="1411975" y="274625"/>
            <a:ext cx="6752099" cy="810900"/>
          </a:xfrm>
          <a:prstGeom prst="roundRect">
            <a:avLst>
              <a:gd name="adj" fmla="val 16667"/>
            </a:avLst>
          </a:prstGeom>
          <a:noFill/>
          <a:ln w="762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63" name="Shape 163"/>
          <p:cNvCxnSpPr>
            <a:endCxn id="162" idx="3"/>
          </p:cNvCxnSpPr>
          <p:nvPr/>
        </p:nvCxnSpPr>
        <p:spPr>
          <a:xfrm rot="10800000">
            <a:off x="8164074" y="680075"/>
            <a:ext cx="70800" cy="3702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Справедливость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FFFFFF"/>
      </a:accent3>
      <a:accent4>
        <a:srgbClr val="D34817"/>
      </a:accent4>
      <a:accent5>
        <a:srgbClr val="9B2D1F"/>
      </a:accent5>
      <a:accent6>
        <a:srgbClr val="FFFFFF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1_Справедливость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FFFFFF"/>
      </a:accent3>
      <a:accent4>
        <a:srgbClr val="D34817"/>
      </a:accent4>
      <a:accent5>
        <a:srgbClr val="9B2D1F"/>
      </a:accent5>
      <a:accent6>
        <a:srgbClr val="FFFFFF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370</Words>
  <Application>Microsoft Office PowerPoint</Application>
  <PresentationFormat>Экран (4:3)</PresentationFormat>
  <Paragraphs>72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/>
      <vt:lpstr/>
      <vt:lpstr>Презентация PowerPoint</vt:lpstr>
      <vt:lpstr>Презентация PowerPoint</vt:lpstr>
      <vt:lpstr>Презентация PowerPoint</vt:lpstr>
      <vt:lpstr>Презентация PowerPoint</vt:lpstr>
      <vt:lpstr>ДО в образовательном процессе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 С. Ларионов</dc:title>
  <dc:creator>Кузина</dc:creator>
  <cp:lastModifiedBy>1</cp:lastModifiedBy>
  <cp:revision>12</cp:revision>
  <dcterms:modified xsi:type="dcterms:W3CDTF">2013-08-28T19:40:25Z</dcterms:modified>
</cp:coreProperties>
</file>