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.smirnova.MC\Desktop\&#1048;&#1090;&#1086;&#1075;&#1086;&#1074;&#1072;&#1103;%20&#1072;&#1090;&#1090;&#1077;&#1089;&#1090;&#1072;&#1094;&#1080;&#1103;\2016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Лист1!$A$1:$A$9</c:f>
              <c:strCache>
                <c:ptCount val="9"/>
                <c:pt idx="0">
                  <c:v>история</c:v>
                </c:pt>
                <c:pt idx="1">
                  <c:v>литература</c:v>
                </c:pt>
                <c:pt idx="2">
                  <c:v>английский язык</c:v>
                </c:pt>
                <c:pt idx="3">
                  <c:v>география</c:v>
                </c:pt>
                <c:pt idx="4">
                  <c:v>информатика и ИКТ</c:v>
                </c:pt>
                <c:pt idx="5">
                  <c:v>химия</c:v>
                </c:pt>
                <c:pt idx="6">
                  <c:v>физика</c:v>
                </c:pt>
                <c:pt idx="7">
                  <c:v>биология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18</c:v>
                </c:pt>
                <c:pt idx="1">
                  <c:v>35</c:v>
                </c:pt>
                <c:pt idx="2">
                  <c:v>76</c:v>
                </c:pt>
                <c:pt idx="3">
                  <c:v>121</c:v>
                </c:pt>
                <c:pt idx="4">
                  <c:v>124</c:v>
                </c:pt>
                <c:pt idx="5">
                  <c:v>134</c:v>
                </c:pt>
                <c:pt idx="6">
                  <c:v>231</c:v>
                </c:pt>
                <c:pt idx="7">
                  <c:v>268</c:v>
                </c:pt>
                <c:pt idx="8">
                  <c:v>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660880"/>
        <c:axId val="178662000"/>
      </c:barChart>
      <c:catAx>
        <c:axId val="17866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62000"/>
        <c:crosses val="autoZero"/>
        <c:auto val="1"/>
        <c:lblAlgn val="ctr"/>
        <c:lblOffset val="100"/>
        <c:noMultiLvlLbl val="0"/>
      </c:catAx>
      <c:valAx>
        <c:axId val="1786620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66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35844096038878"/>
          <c:y val="2.3566665312734596E-2"/>
          <c:w val="0.78894000637795714"/>
          <c:h val="0.942392595902204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</c:f>
              <c:strCache>
                <c:ptCount val="2"/>
                <c:pt idx="0">
                  <c:v>профильный уровень</c:v>
                </c:pt>
                <c:pt idx="1">
                  <c:v>базовый уровень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385</c:v>
                </c:pt>
                <c:pt idx="1">
                  <c:v>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052832"/>
        <c:axId val="114053392"/>
      </c:barChart>
      <c:catAx>
        <c:axId val="11405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53392"/>
        <c:crosses val="autoZero"/>
        <c:auto val="1"/>
        <c:lblAlgn val="ctr"/>
        <c:lblOffset val="100"/>
        <c:noMultiLvlLbl val="0"/>
      </c:catAx>
      <c:valAx>
        <c:axId val="114053392"/>
        <c:scaling>
          <c:orientation val="minMax"/>
          <c:min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0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Лист1!$A$3:$A$11</c:f>
              <c:strCache>
                <c:ptCount val="9"/>
                <c:pt idx="0">
                  <c:v>география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английский язык</c:v>
                </c:pt>
                <c:pt idx="4">
                  <c:v>химия</c:v>
                </c:pt>
                <c:pt idx="5">
                  <c:v>информатика и ИКТ</c:v>
                </c:pt>
                <c:pt idx="6">
                  <c:v>биология</c:v>
                </c:pt>
                <c:pt idx="7">
                  <c:v>обществознание</c:v>
                </c:pt>
                <c:pt idx="8">
                  <c:v>физика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9</c:v>
                </c:pt>
                <c:pt idx="1">
                  <c:v>35</c:v>
                </c:pt>
                <c:pt idx="2">
                  <c:v>41</c:v>
                </c:pt>
                <c:pt idx="3">
                  <c:v>57</c:v>
                </c:pt>
                <c:pt idx="4">
                  <c:v>67</c:v>
                </c:pt>
                <c:pt idx="5">
                  <c:v>70</c:v>
                </c:pt>
                <c:pt idx="6">
                  <c:v>83</c:v>
                </c:pt>
                <c:pt idx="7">
                  <c:v>186</c:v>
                </c:pt>
                <c:pt idx="8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055632"/>
        <c:axId val="114056192"/>
      </c:barChart>
      <c:catAx>
        <c:axId val="114055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56192"/>
        <c:crosses val="autoZero"/>
        <c:auto val="1"/>
        <c:lblAlgn val="ctr"/>
        <c:lblOffset val="100"/>
        <c:noMultiLvlLbl val="0"/>
      </c:catAx>
      <c:valAx>
        <c:axId val="114056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05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C852-1ADE-418C-8518-825DCBA7C218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C58D-4B1D-493C-BCAE-AC1040331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6A0F-7B60-44E3-A21B-6DCAD9D392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5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1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9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4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5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4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7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7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5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4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EFCB-9860-434F-BA7E-350EF602EEF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9A43-1E4E-4A16-BC12-302433CFB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3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sarov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obr.government-nnov.ru/?id=173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book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80" y="1712890"/>
            <a:ext cx="10934164" cy="32628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Государственная  итоговая аттестация выпускников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9-х, 11-х (12-х) классов в 2015 – 2016 учебном году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Департамент – школа - родители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71362"/>
            <a:ext cx="12192000" cy="586638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293319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D:\Ноутбук_500\РАБОТА\DOэмблема 600[6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550704"/>
            <a:ext cx="1038225" cy="1038225"/>
          </a:xfrm>
          <a:prstGeom prst="rect">
            <a:avLst/>
          </a:prstGeom>
          <a:noFill/>
          <a:effectLst>
            <a:outerShdw blurRad="101600" dist="76200" dir="5400000" algn="ctr" rotWithShape="0">
              <a:schemeClr val="bg2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участников образовательных отношений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cap="all" dirty="0" smtClean="0"/>
              <a:t>ОФИЦИАЛЬНЫЙ ИНФОРМАЦИОННЫЙ ПОРТАЛ ЕДИНОГО ГОСУДАРСТВЕННОГО ЭКЗАМЕНА  </a:t>
            </a:r>
            <a:r>
              <a:rPr lang="en-US" cap="all" dirty="0">
                <a:hlinkClick r:id="rId2"/>
              </a:rPr>
              <a:t>http://ege.edu.ru</a:t>
            </a:r>
            <a:r>
              <a:rPr lang="en-US" cap="all" dirty="0" smtClean="0">
                <a:hlinkClick r:id="rId2"/>
              </a:rPr>
              <a:t>/</a:t>
            </a:r>
            <a:r>
              <a:rPr lang="ru-RU" cap="all" dirty="0" smtClean="0"/>
              <a:t> </a:t>
            </a:r>
          </a:p>
          <a:p>
            <a:pPr marL="0" indent="0">
              <a:buNone/>
            </a:pPr>
            <a:endParaRPr lang="ru-RU" cap="all" dirty="0"/>
          </a:p>
          <a:p>
            <a:pPr marL="0" indent="0">
              <a:buNone/>
            </a:pPr>
            <a:r>
              <a:rPr lang="ru-RU" cap="all" dirty="0" smtClean="0"/>
              <a:t>Сайт </a:t>
            </a:r>
            <a:r>
              <a:rPr lang="ru-RU" cap="all" dirty="0" err="1" smtClean="0"/>
              <a:t>рособрнадзора</a:t>
            </a:r>
            <a:r>
              <a:rPr lang="ru-RU" cap="all" dirty="0" smtClean="0"/>
              <a:t>   </a:t>
            </a:r>
            <a:r>
              <a:rPr lang="en-US" cap="all" dirty="0" smtClean="0">
                <a:hlinkClick r:id="rId3"/>
              </a:rPr>
              <a:t>http</a:t>
            </a:r>
            <a:r>
              <a:rPr lang="en-US" cap="all" dirty="0">
                <a:hlinkClick r:id="rId3"/>
              </a:rPr>
              <a:t>://obrnadzor.gov.ru</a:t>
            </a:r>
            <a:r>
              <a:rPr lang="en-US" cap="all" dirty="0" smtClean="0">
                <a:hlinkClick r:id="rId3"/>
              </a:rPr>
              <a:t>/</a:t>
            </a:r>
            <a:r>
              <a:rPr lang="ru-RU" cap="all" dirty="0" smtClean="0"/>
              <a:t> </a:t>
            </a:r>
          </a:p>
          <a:p>
            <a:pPr marL="0" indent="0">
              <a:buNone/>
            </a:pPr>
            <a:endParaRPr lang="ru-RU" cap="all" dirty="0"/>
          </a:p>
          <a:p>
            <a:pPr marL="0" indent="0">
              <a:buNone/>
            </a:pPr>
            <a:r>
              <a:rPr lang="ru-RU" cap="all" dirty="0" smtClean="0"/>
              <a:t>САЙТ ДЕПАРТАМЕНТА ОБРАЗОВАНИЯ </a:t>
            </a:r>
            <a:r>
              <a:rPr lang="en-US" cap="all" dirty="0">
                <a:hlinkClick r:id="rId4"/>
              </a:rPr>
              <a:t>https://www.edusarov.ru</a:t>
            </a:r>
            <a:r>
              <a:rPr lang="en-US" cap="all" dirty="0" smtClean="0">
                <a:hlinkClick r:id="rId4"/>
              </a:rPr>
              <a:t>/</a:t>
            </a:r>
            <a:r>
              <a:rPr lang="ru-RU" cap="all" dirty="0" smtClean="0"/>
              <a:t> </a:t>
            </a:r>
          </a:p>
          <a:p>
            <a:pPr marL="0" indent="0">
              <a:buNone/>
            </a:pPr>
            <a:endParaRPr lang="ru-RU" cap="all" dirty="0"/>
          </a:p>
          <a:p>
            <a:pPr marL="0" indent="0">
              <a:buNone/>
            </a:pPr>
            <a:endParaRPr lang="ru-RU" cap="all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«Горячие линии»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1518"/>
            <a:ext cx="10515600" cy="51854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Министерство образования Нижегородской области </a:t>
            </a:r>
            <a:r>
              <a:rPr lang="en-US" dirty="0">
                <a:hlinkClick r:id="rId2"/>
              </a:rPr>
              <a:t>http://www.minobr.government-nnov.ru/?</a:t>
            </a:r>
            <a:r>
              <a:rPr lang="en-US" dirty="0" smtClean="0">
                <a:hlinkClick r:id="rId2"/>
              </a:rPr>
              <a:t>id=17337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Департамент образования Администрации г. Саров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4541"/>
              </p:ext>
            </p:extLst>
          </p:nvPr>
        </p:nvGraphicFramePr>
        <p:xfrm>
          <a:off x="385590" y="2875402"/>
          <a:ext cx="11523644" cy="3517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81099"/>
                <a:gridCol w="2700531"/>
                <a:gridCol w="2629581"/>
                <a:gridCol w="3612433"/>
              </a:tblGrid>
              <a:tr h="991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Телефоны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«горячей линии»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Ответственный за ведение консультаций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7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Период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Режим работы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(время)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0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11.04 </a:t>
                      </a:r>
                      <a:r>
                        <a:rPr lang="ru-RU" sz="2000" dirty="0">
                          <a:effectLst/>
                        </a:rPr>
                        <a:t>– 30.06.2016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(с 15.00 до 16.00)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4-90-03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Владислав Геннадиевич Мухин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(заместитель директора Департамента образования)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4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Понедельник - пятница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(с 14:00 по 16:00)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4-90-21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Любовь Владимировна Смирнова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(ведущий специалист Департамента образования)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099" y="75698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Окончание учебного года – 24 мая</a:t>
            </a:r>
          </a:p>
          <a:p>
            <a:pPr marL="0" indent="0" algn="ctr">
              <a:buNone/>
            </a:pPr>
            <a:endParaRPr lang="ru-RU" sz="5400" dirty="0"/>
          </a:p>
          <a:p>
            <a:pPr marL="0" indent="0" algn="ctr">
              <a:buNone/>
            </a:pPr>
            <a:r>
              <a:rPr lang="ru-RU" sz="5400" dirty="0" smtClean="0"/>
              <a:t>Выпускной вечер – 24 июня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8766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ГИА-9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515" y="1574153"/>
            <a:ext cx="11168742" cy="4938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spc="-50" dirty="0" smtClean="0">
                <a:latin typeface="+mj-lt"/>
                <a:ea typeface="+mj-ea"/>
                <a:cs typeface="+mj-cs"/>
              </a:rPr>
              <a:t>Всего – </a:t>
            </a:r>
            <a:r>
              <a:rPr lang="ru-RU" sz="4800" b="1" spc="-50" dirty="0" smtClean="0">
                <a:latin typeface="+mj-lt"/>
                <a:ea typeface="+mj-ea"/>
                <a:cs typeface="+mj-cs"/>
              </a:rPr>
              <a:t>702</a:t>
            </a:r>
            <a:r>
              <a:rPr lang="ru-RU" sz="4800" spc="-50" dirty="0" smtClean="0">
                <a:latin typeface="+mj-lt"/>
                <a:ea typeface="+mj-ea"/>
                <a:cs typeface="+mj-cs"/>
              </a:rPr>
              <a:t> чел. </a:t>
            </a:r>
          </a:p>
          <a:p>
            <a:pPr marL="0" indent="0">
              <a:buNone/>
            </a:pPr>
            <a:endParaRPr lang="ru-RU" sz="4000" spc="-5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9600" b="1" spc="-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702</a:t>
            </a:r>
            <a:r>
              <a:rPr lang="ru-RU" sz="4000" spc="-5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45317" y="2727343"/>
            <a:ext cx="1841523" cy="78037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7601" y="2299551"/>
            <a:ext cx="380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689 - ОГЭ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05117" y="4192016"/>
            <a:ext cx="1721922" cy="641268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6092" y="4333200"/>
            <a:ext cx="3233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13 - ГВЭ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7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участников ГИА-9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746449" y="1091682"/>
          <a:ext cx="10823510" cy="547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0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ГИА-11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515" y="1574153"/>
            <a:ext cx="11168742" cy="4938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spc="-50" dirty="0" smtClean="0">
                <a:latin typeface="+mj-lt"/>
                <a:ea typeface="+mj-ea"/>
                <a:cs typeface="+mj-cs"/>
              </a:rPr>
              <a:t>Всего – </a:t>
            </a:r>
            <a:r>
              <a:rPr lang="ru-RU" sz="4800" b="1" spc="-50" dirty="0" smtClean="0">
                <a:latin typeface="+mj-lt"/>
                <a:ea typeface="+mj-ea"/>
                <a:cs typeface="+mj-cs"/>
              </a:rPr>
              <a:t>519</a:t>
            </a:r>
            <a:r>
              <a:rPr lang="ru-RU" sz="4800" spc="-50" dirty="0" smtClean="0">
                <a:latin typeface="+mj-lt"/>
                <a:ea typeface="+mj-ea"/>
                <a:cs typeface="+mj-cs"/>
              </a:rPr>
              <a:t> чел. </a:t>
            </a:r>
          </a:p>
          <a:p>
            <a:pPr marL="0" indent="0" algn="just">
              <a:buNone/>
            </a:pPr>
            <a:r>
              <a:rPr lang="ru-RU" sz="4000" spc="-50" dirty="0" smtClean="0">
                <a:latin typeface="+mj-lt"/>
                <a:ea typeface="+mj-ea"/>
                <a:cs typeface="+mj-cs"/>
              </a:rPr>
              <a:t>(из них ВТГ – </a:t>
            </a:r>
            <a:r>
              <a:rPr lang="ru-RU" sz="40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474 </a:t>
            </a:r>
            <a:r>
              <a:rPr lang="ru-RU" sz="4000" spc="-50" dirty="0" smtClean="0">
                <a:latin typeface="+mj-lt"/>
                <a:ea typeface="+mj-ea"/>
                <a:cs typeface="+mj-cs"/>
              </a:rPr>
              <a:t>(1- «справочник), ВПЛ – 45</a:t>
            </a:r>
          </a:p>
          <a:p>
            <a:pPr marL="0" indent="0">
              <a:buNone/>
            </a:pPr>
            <a:endParaRPr lang="ru-RU" sz="4000" spc="-5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9600" b="1" spc="-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474</a:t>
            </a:r>
            <a:r>
              <a:rPr lang="ru-RU" sz="4000" spc="-5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34289" y="3709678"/>
            <a:ext cx="1721922" cy="364073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8940" y="3109514"/>
            <a:ext cx="3634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473 - ЕГЭ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34289" y="4800600"/>
            <a:ext cx="1721922" cy="81329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8100" y="4972625"/>
            <a:ext cx="276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ГВЭ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62" y="150521"/>
            <a:ext cx="10515600" cy="1043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участниками ГИА-11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по математике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735493" y="1522737"/>
          <a:ext cx="8573278" cy="485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1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869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участников ГИА-11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249383" y="1199408"/>
          <a:ext cx="11685318" cy="530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1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наблюдение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2193"/>
            <a:ext cx="10515600" cy="5266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школьников, утвержденный приказом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от 28.06.2013 № 491.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1. Заявление в произвольной форме с указанием необходимых данных о заявителе. </a:t>
            </a:r>
            <a:r>
              <a:rPr lang="ru-RU" sz="2400" b="1" dirty="0" smtClean="0">
                <a:solidFill>
                  <a:srgbClr val="FF0000"/>
                </a:solidFill>
              </a:rPr>
              <a:t>Требование: отсутствие близких родственников, проходящих ГИА в текущем году.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ru-RU" sz="2400" dirty="0" smtClean="0"/>
              <a:t>2. Согласие на обработку персональных данных. 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3. Доверенность на получение удостоверения.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	</a:t>
            </a:r>
            <a:r>
              <a:rPr lang="ru-RU" sz="2400" dirty="0" smtClean="0"/>
              <a:t>4. Прохождение дистанционного обучения на портале </a:t>
            </a: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www.egebook.ru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Время принятия решения – 15 апреля.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5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результатами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1. Электронный сервис </a:t>
            </a:r>
            <a:r>
              <a:rPr lang="en-US" sz="4000" dirty="0">
                <a:hlinkClick r:id="rId2"/>
              </a:rPr>
              <a:t>http://check.ege.edu.ru</a:t>
            </a:r>
            <a:r>
              <a:rPr lang="en-US" sz="4000" dirty="0" smtClean="0">
                <a:hlinkClick r:id="rId2"/>
              </a:rPr>
              <a:t>/</a:t>
            </a:r>
            <a:r>
              <a:rPr lang="ru-RU" sz="4000" dirty="0" smtClean="0"/>
              <a:t> 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2. В образовательной организации в соответствии со сроками официального объявления результатов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95422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196</Words>
  <Application>Microsoft Office PowerPoint</Application>
  <PresentationFormat>Широкоэкранный</PresentationFormat>
  <Paragraphs>61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«Государственная  итоговая аттестация выпускников  9-х, 11-х (12-х) классов в 2015 – 2016 учебном году»  Департамент – школа - родители </vt:lpstr>
      <vt:lpstr>Презентация PowerPoint</vt:lpstr>
      <vt:lpstr>Участники ГИА-9</vt:lpstr>
      <vt:lpstr>Выбор участников ГИА-9</vt:lpstr>
      <vt:lpstr>Участники ГИА-11</vt:lpstr>
      <vt:lpstr>Выбор участниками ГИА-11 ЕГЭ по математике</vt:lpstr>
      <vt:lpstr>Выбор участников ГИА-11</vt:lpstr>
      <vt:lpstr>Общественное наблюдение</vt:lpstr>
      <vt:lpstr>Ознакомление с результатами</vt:lpstr>
      <vt:lpstr>Информирование участников образовательных отношений</vt:lpstr>
      <vt:lpstr>«Горячие линии»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Августовское совещание педагогических и руководящих работников  Развитие муниципальной системы общего и дополнительного образования в контексте реализации Указов Президента Российской Федерации  в 2014-2015 учебном году  25 августа 2015 года</dc:title>
  <dc:creator>Владислав Мухин</dc:creator>
  <cp:lastModifiedBy>Sergey</cp:lastModifiedBy>
  <cp:revision>11</cp:revision>
  <dcterms:created xsi:type="dcterms:W3CDTF">2015-08-23T23:21:45Z</dcterms:created>
  <dcterms:modified xsi:type="dcterms:W3CDTF">2016-04-11T19:41:34Z</dcterms:modified>
</cp:coreProperties>
</file>