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sldIdLst>
    <p:sldId id="256" r:id="rId2"/>
    <p:sldId id="261" r:id="rId3"/>
    <p:sldId id="266" r:id="rId4"/>
    <p:sldId id="262" r:id="rId5"/>
    <p:sldId id="271" r:id="rId6"/>
    <p:sldId id="272" r:id="rId7"/>
    <p:sldId id="273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C0713-95E0-478A-9A15-FF4157F805E6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6286-28C6-4CD0-8092-ABA473167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6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A545A-076B-4C86-905B-55A7B6CB06E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188575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5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3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7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0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1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76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138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6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9C42-7A36-449A-8C19-E713E9CD1F14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AEDA-53A3-4E1A-9A6D-0E3E50D57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1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5983" y="1212981"/>
            <a:ext cx="10058400" cy="37042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проведения государственной итоговой аттестации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образовательным программам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основного общего и среднего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образования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815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32" y="64699"/>
            <a:ext cx="10515600" cy="11296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основной период (резервный срок)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49" y="1390261"/>
            <a:ext cx="11541967" cy="5122506"/>
          </a:xfrm>
        </p:spPr>
        <p:txBody>
          <a:bodyPr>
            <a:normAutofit/>
          </a:bodyPr>
          <a:lstStyle/>
          <a:p>
            <a:r>
              <a:rPr lang="ru-RU" dirty="0" smtClean="0"/>
              <a:t>15.06.2016 – </a:t>
            </a:r>
            <a:r>
              <a:rPr lang="ru-RU" dirty="0" smtClean="0">
                <a:solidFill>
                  <a:srgbClr val="C00000"/>
                </a:solidFill>
              </a:rPr>
              <a:t>предметы по выбору</a:t>
            </a:r>
          </a:p>
          <a:p>
            <a:r>
              <a:rPr lang="ru-RU" dirty="0" smtClean="0"/>
              <a:t>17.06.2016 – </a:t>
            </a:r>
            <a:r>
              <a:rPr lang="ru-RU" dirty="0" smtClean="0">
                <a:solidFill>
                  <a:srgbClr val="C00000"/>
                </a:solidFill>
              </a:rPr>
              <a:t>русский язык, математика</a:t>
            </a:r>
          </a:p>
          <a:p>
            <a:r>
              <a:rPr lang="ru-RU" dirty="0" smtClean="0"/>
              <a:t>21.06.2016 – </a:t>
            </a:r>
            <a:r>
              <a:rPr lang="ru-RU" dirty="0" smtClean="0">
                <a:solidFill>
                  <a:srgbClr val="C00000"/>
                </a:solidFill>
              </a:rPr>
              <a:t>по всем учебным предметам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2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35012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Итоговые отметки</a:t>
            </a:r>
            <a:endParaRPr lang="ru-RU" altLang="ru-RU" sz="32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2208213" y="4652964"/>
            <a:ext cx="572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003399"/>
                </a:solidFill>
                <a:latin typeface="Tahoma" panose="020B0604030504040204" pitchFamily="34" charset="0"/>
              </a:rPr>
              <a:t> </a:t>
            </a:r>
            <a:endParaRPr lang="ru-RU" altLang="ru-RU" sz="20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224" y="1601575"/>
            <a:ext cx="11541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PTSerifRegular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/>
              <a:t> Итоговые отметки за 9 класс </a:t>
            </a:r>
            <a:r>
              <a:rPr lang="ru-RU" sz="2800" b="1" u="sng" dirty="0"/>
              <a:t>по русскому языку и математике </a:t>
            </a:r>
            <a:r>
              <a:rPr lang="ru-RU" sz="2800" dirty="0"/>
              <a:t>определяются как </a:t>
            </a:r>
            <a:r>
              <a:rPr lang="ru-RU" sz="2800" b="1" u="sng" dirty="0">
                <a:solidFill>
                  <a:srgbClr val="C00000"/>
                </a:solidFill>
              </a:rPr>
              <a:t>среднее арифметическое годовых и экзаменационных отметок</a:t>
            </a:r>
            <a:r>
              <a:rPr lang="ru-RU" sz="2800" dirty="0"/>
              <a:t> выпускника и выставляются в аттестат целыми числами в соответствии с правилами математического округления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r>
              <a:rPr lang="ru-RU" sz="2800" dirty="0"/>
              <a:t>Итоговые отметки за 9 класс </a:t>
            </a:r>
            <a:r>
              <a:rPr lang="ru-RU" sz="2800" b="1" u="sng" dirty="0"/>
              <a:t>по другим учебным предметам </a:t>
            </a:r>
            <a:r>
              <a:rPr lang="ru-RU" sz="2800" dirty="0"/>
              <a:t>выставляются на основе </a:t>
            </a:r>
            <a:r>
              <a:rPr lang="ru-RU" sz="2800" u="sng" dirty="0"/>
              <a:t>годовой</a:t>
            </a:r>
            <a:r>
              <a:rPr lang="ru-RU" sz="2800" dirty="0"/>
              <a:t> отметки выпускника за 9 класс.</a:t>
            </a:r>
          </a:p>
          <a:p>
            <a:pPr algn="just"/>
            <a:endParaRPr lang="ru-RU" sz="2800" u="sng" dirty="0" smtClean="0">
              <a:solidFill>
                <a:srgbClr val="000000"/>
              </a:solidFill>
              <a:latin typeface="PTSerif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1"/>
                </a:solidFill>
                <a:effectLst/>
                <a:latin typeface="PTSerifRegular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1"/>
                </a:solidFill>
              </a:rPr>
              <a:t>Порядок заполнения, учета и выдачи аттестатов об основном общем и среднем общем образовании и их </a:t>
            </a:r>
            <a:r>
              <a:rPr lang="ru-RU" sz="2400" b="1" dirty="0" smtClean="0">
                <a:solidFill>
                  <a:schemeClr val="accent1"/>
                </a:solidFill>
              </a:rPr>
              <a:t>дубликатов, утв. приказом Минобрнауки от 14.02.2014  №115)</a:t>
            </a:r>
            <a:endParaRPr lang="ru-RU" sz="2400" b="1" u="sng" dirty="0">
              <a:solidFill>
                <a:schemeClr val="accent1"/>
              </a:solidFill>
              <a:effectLst/>
              <a:latin typeface="PTSerif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46"/>
            <a:ext cx="10515600" cy="8665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в основной период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1007706"/>
            <a:ext cx="11308702" cy="5645022"/>
          </a:xfrm>
        </p:spPr>
        <p:txBody>
          <a:bodyPr>
            <a:normAutofit/>
          </a:bodyPr>
          <a:lstStyle/>
          <a:p>
            <a:r>
              <a:rPr lang="ru-RU" dirty="0" smtClean="0"/>
              <a:t>27.05.2016 – </a:t>
            </a:r>
            <a:r>
              <a:rPr lang="ru-RU" dirty="0" smtClean="0">
                <a:solidFill>
                  <a:srgbClr val="C00000"/>
                </a:solidFill>
              </a:rPr>
              <a:t>география, литература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ППЭ – Школа № 16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30.05 2016 – </a:t>
            </a:r>
            <a:r>
              <a:rPr lang="ru-RU" dirty="0" smtClean="0">
                <a:solidFill>
                  <a:srgbClr val="C00000"/>
                </a:solidFill>
              </a:rPr>
              <a:t>русский язык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ППЭ – </a:t>
            </a:r>
            <a:r>
              <a:rPr lang="ru-RU" dirty="0">
                <a:solidFill>
                  <a:srgbClr val="0070C0"/>
                </a:solidFill>
              </a:rPr>
              <a:t>Школа № 13 </a:t>
            </a:r>
            <a:r>
              <a:rPr lang="ru-RU" dirty="0"/>
              <a:t>(</a:t>
            </a:r>
            <a:r>
              <a:rPr lang="ru-RU" dirty="0" smtClean="0"/>
              <a:t>15,16,ЦО,ВПЛ + ГВЭ 10), </a:t>
            </a:r>
            <a:r>
              <a:rPr lang="ru-RU" dirty="0" smtClean="0">
                <a:solidFill>
                  <a:srgbClr val="0070C0"/>
                </a:solidFill>
              </a:rPr>
              <a:t>ППЭ – </a:t>
            </a:r>
            <a:r>
              <a:rPr lang="ru-RU" dirty="0">
                <a:solidFill>
                  <a:srgbClr val="0070C0"/>
                </a:solidFill>
              </a:rPr>
              <a:t>Школа № 16 </a:t>
            </a:r>
            <a:r>
              <a:rPr lang="ru-RU" dirty="0"/>
              <a:t>(5,12,13,14,17,20, инт.1), </a:t>
            </a:r>
            <a:r>
              <a:rPr lang="ru-RU" dirty="0" smtClean="0">
                <a:solidFill>
                  <a:srgbClr val="0070C0"/>
                </a:solidFill>
              </a:rPr>
              <a:t>ППЭ </a:t>
            </a:r>
            <a:r>
              <a:rPr lang="ru-RU" dirty="0">
                <a:solidFill>
                  <a:srgbClr val="0070C0"/>
                </a:solidFill>
              </a:rPr>
              <a:t>– Школа № </a:t>
            </a:r>
            <a:r>
              <a:rPr lang="ru-RU" dirty="0" smtClean="0">
                <a:solidFill>
                  <a:srgbClr val="0070C0"/>
                </a:solidFill>
              </a:rPr>
              <a:t>20 </a:t>
            </a:r>
            <a:r>
              <a:rPr lang="ru-RU" dirty="0" smtClean="0"/>
              <a:t>(2,3,7,10)</a:t>
            </a:r>
          </a:p>
          <a:p>
            <a:endParaRPr lang="ru-RU" dirty="0" smtClean="0"/>
          </a:p>
          <a:p>
            <a:r>
              <a:rPr lang="ru-RU" dirty="0" smtClean="0"/>
              <a:t>02.06.2016 – </a:t>
            </a:r>
            <a:r>
              <a:rPr lang="ru-RU" dirty="0" smtClean="0">
                <a:solidFill>
                  <a:srgbClr val="C00000"/>
                </a:solidFill>
              </a:rPr>
              <a:t>математика (база)</a:t>
            </a:r>
            <a:r>
              <a:rPr lang="ru-RU" dirty="0" smtClean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16 </a:t>
            </a:r>
            <a:r>
              <a:rPr lang="ru-RU" dirty="0" smtClean="0"/>
              <a:t>(</a:t>
            </a:r>
            <a:r>
              <a:rPr lang="ru-RU" dirty="0"/>
              <a:t>2,3,5,7,10,13,15,20, </a:t>
            </a:r>
            <a:r>
              <a:rPr lang="ru-RU" dirty="0" smtClean="0"/>
              <a:t>инт.1), </a:t>
            </a:r>
            <a:r>
              <a:rPr lang="ru-RU" dirty="0">
                <a:solidFill>
                  <a:srgbClr val="0070C0"/>
                </a:solidFill>
              </a:rPr>
              <a:t>ППЭ – Школа № 13 </a:t>
            </a:r>
            <a:r>
              <a:rPr lang="ru-RU" dirty="0" smtClean="0"/>
              <a:t>(12,14,16,17,ЦО + ГВЭ 10)</a:t>
            </a:r>
          </a:p>
          <a:p>
            <a:endParaRPr lang="ru-RU" dirty="0" smtClean="0"/>
          </a:p>
          <a:p>
            <a:r>
              <a:rPr lang="ru-RU" dirty="0" smtClean="0"/>
              <a:t>06.06.2016 – </a:t>
            </a:r>
            <a:r>
              <a:rPr lang="ru-RU" dirty="0" smtClean="0">
                <a:solidFill>
                  <a:srgbClr val="C00000"/>
                </a:solidFill>
              </a:rPr>
              <a:t>математика (профиль) </a:t>
            </a:r>
            <a:r>
              <a:rPr lang="ru-RU" dirty="0" smtClean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16 </a:t>
            </a:r>
            <a:r>
              <a:rPr lang="ru-RU" dirty="0" smtClean="0"/>
              <a:t>(</a:t>
            </a:r>
            <a:r>
              <a:rPr lang="ru-RU" dirty="0"/>
              <a:t>5,7,10,12,13,14,17,20, </a:t>
            </a:r>
            <a:r>
              <a:rPr lang="ru-RU" dirty="0" smtClean="0"/>
              <a:t>инт.1,ВПЛ), 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20 </a:t>
            </a:r>
            <a:r>
              <a:rPr lang="ru-RU" dirty="0" smtClean="0"/>
              <a:t>(2,3,15,16,ЦО)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6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46"/>
            <a:ext cx="10515600" cy="104379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в основной период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3" y="1110344"/>
            <a:ext cx="11747240" cy="5542384"/>
          </a:xfrm>
        </p:spPr>
        <p:txBody>
          <a:bodyPr>
            <a:normAutofit/>
          </a:bodyPr>
          <a:lstStyle/>
          <a:p>
            <a:r>
              <a:rPr lang="ru-RU" dirty="0" smtClean="0"/>
              <a:t>08.06.2016 – </a:t>
            </a:r>
            <a:r>
              <a:rPr lang="ru-RU" dirty="0" smtClean="0">
                <a:solidFill>
                  <a:srgbClr val="C00000"/>
                </a:solidFill>
              </a:rPr>
              <a:t>обществознание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0070C0"/>
                </a:solidFill>
              </a:rPr>
              <a:t>ППЭ – </a:t>
            </a:r>
            <a:r>
              <a:rPr lang="ru-RU" dirty="0">
                <a:solidFill>
                  <a:srgbClr val="0070C0"/>
                </a:solidFill>
              </a:rPr>
              <a:t>Школа № 16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10.06.2016 – </a:t>
            </a:r>
            <a:r>
              <a:rPr lang="ru-RU" dirty="0" smtClean="0">
                <a:solidFill>
                  <a:srgbClr val="C00000"/>
                </a:solidFill>
              </a:rPr>
              <a:t>английский язык (устно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16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14.06.2016 – </a:t>
            </a:r>
            <a:r>
              <a:rPr lang="ru-RU" dirty="0" smtClean="0">
                <a:solidFill>
                  <a:srgbClr val="C00000"/>
                </a:solidFill>
              </a:rPr>
              <a:t>английский язык (письменно), биология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16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16.06. 2016 – </a:t>
            </a:r>
            <a:r>
              <a:rPr lang="ru-RU" dirty="0" smtClean="0">
                <a:solidFill>
                  <a:srgbClr val="C00000"/>
                </a:solidFill>
              </a:rPr>
              <a:t>информатика и ИКТ, история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16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20.06.2016 – </a:t>
            </a:r>
            <a:r>
              <a:rPr lang="ru-RU" dirty="0" smtClean="0">
                <a:solidFill>
                  <a:srgbClr val="C00000"/>
                </a:solidFill>
              </a:rPr>
              <a:t>химия</a:t>
            </a:r>
            <a:r>
              <a:rPr lang="ru-RU" dirty="0" smtClean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20</a:t>
            </a:r>
            <a:r>
              <a:rPr lang="ru-RU" dirty="0" smtClean="0"/>
              <a:t>), физика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16</a:t>
            </a:r>
            <a:r>
              <a:rPr lang="ru-RU" dirty="0" smtClean="0"/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8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32" y="64699"/>
            <a:ext cx="10515600" cy="11296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в основной период (резервный срок)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49" y="1390261"/>
            <a:ext cx="11541967" cy="5122506"/>
          </a:xfrm>
        </p:spPr>
        <p:txBody>
          <a:bodyPr>
            <a:normAutofit/>
          </a:bodyPr>
          <a:lstStyle/>
          <a:p>
            <a:r>
              <a:rPr lang="ru-RU" dirty="0" smtClean="0"/>
              <a:t>22.06.2016 – география, английский язык (письменно), химия, обществознание, информатика и ИКТ (</a:t>
            </a:r>
            <a:r>
              <a:rPr lang="ru-RU" dirty="0" smtClean="0">
                <a:solidFill>
                  <a:srgbClr val="C00000"/>
                </a:solidFill>
              </a:rPr>
              <a:t>ППЭ – г. Арзамас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23.06.2016 – английский язык (устно) (</a:t>
            </a:r>
            <a:r>
              <a:rPr lang="ru-RU" dirty="0">
                <a:solidFill>
                  <a:srgbClr val="0070C0"/>
                </a:solidFill>
              </a:rPr>
              <a:t>ППЭ – 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  <a:r>
              <a:rPr lang="ru-RU" dirty="0" smtClean="0"/>
              <a:t>)</a:t>
            </a:r>
          </a:p>
          <a:p>
            <a:r>
              <a:rPr lang="ru-RU" dirty="0" smtClean="0"/>
              <a:t>24.06.2016 – литература, физика, история, биология</a:t>
            </a:r>
            <a:r>
              <a:rPr lang="ru-RU" dirty="0"/>
              <a:t> (</a:t>
            </a:r>
            <a:r>
              <a:rPr lang="ru-RU" dirty="0">
                <a:solidFill>
                  <a:srgbClr val="C00000"/>
                </a:solidFill>
              </a:rPr>
              <a:t>ППЭ – г. </a:t>
            </a:r>
            <a:r>
              <a:rPr lang="ru-RU" dirty="0" smtClean="0">
                <a:solidFill>
                  <a:srgbClr val="C00000"/>
                </a:solidFill>
              </a:rPr>
              <a:t>Нижний Новгород</a:t>
            </a:r>
            <a:r>
              <a:rPr lang="ru-RU" dirty="0" smtClean="0"/>
              <a:t>)</a:t>
            </a:r>
          </a:p>
          <a:p>
            <a:r>
              <a:rPr lang="ru-RU" dirty="0" smtClean="0"/>
              <a:t>27.06.2016 – русский язык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?</a:t>
            </a:r>
            <a:r>
              <a:rPr lang="ru-RU" dirty="0"/>
              <a:t>)</a:t>
            </a:r>
          </a:p>
          <a:p>
            <a:r>
              <a:rPr lang="ru-RU" dirty="0" smtClean="0"/>
              <a:t>28.06.2016 – математика (база, профиль</a:t>
            </a:r>
            <a:r>
              <a:rPr lang="ru-RU" dirty="0"/>
              <a:t>) (</a:t>
            </a:r>
            <a:r>
              <a:rPr lang="ru-RU" dirty="0">
                <a:solidFill>
                  <a:srgbClr val="0070C0"/>
                </a:solidFill>
              </a:rPr>
              <a:t>ППЭ – ?</a:t>
            </a:r>
            <a:r>
              <a:rPr lang="ru-RU" dirty="0"/>
              <a:t>)</a:t>
            </a:r>
          </a:p>
          <a:p>
            <a:r>
              <a:rPr lang="ru-RU" dirty="0" smtClean="0"/>
              <a:t>30.06.2016 – все </a:t>
            </a:r>
            <a:r>
              <a:rPr lang="ru-RU" dirty="0"/>
              <a:t>предметы (</a:t>
            </a:r>
            <a:r>
              <a:rPr lang="ru-RU" dirty="0">
                <a:solidFill>
                  <a:srgbClr val="0070C0"/>
                </a:solidFill>
              </a:rPr>
              <a:t>ППЭ – ?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0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" y="0"/>
            <a:ext cx="5817074" cy="3476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05" y="0"/>
            <a:ext cx="4484914" cy="3348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20" y="3534522"/>
            <a:ext cx="3553757" cy="3108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948" y="3534522"/>
            <a:ext cx="4839478" cy="32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130" y="-93306"/>
            <a:ext cx="9050693" cy="676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" y="0"/>
            <a:ext cx="5817074" cy="3476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05" y="0"/>
            <a:ext cx="4484914" cy="33486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20" y="3534522"/>
            <a:ext cx="3553757" cy="31088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948" y="3534522"/>
            <a:ext cx="4839478" cy="32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47"/>
            <a:ext cx="10515600" cy="7545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 в основной период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933060"/>
            <a:ext cx="11308702" cy="571966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26.05.2016 – </a:t>
            </a:r>
            <a:r>
              <a:rPr lang="ru-RU" dirty="0" smtClean="0">
                <a:solidFill>
                  <a:srgbClr val="C00000"/>
                </a:solidFill>
              </a:rPr>
              <a:t>обществознание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ППЭ – Школа № 17 </a:t>
            </a:r>
            <a:r>
              <a:rPr lang="ru-RU" dirty="0" smtClean="0"/>
              <a:t>(2,3,5,7,10,11,12,13),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13 </a:t>
            </a:r>
            <a:r>
              <a:rPr lang="ru-RU" dirty="0" smtClean="0"/>
              <a:t>(14,15,16,17,20,инт.1), </a:t>
            </a:r>
            <a:r>
              <a:rPr lang="ru-RU" dirty="0" smtClean="0">
                <a:solidFill>
                  <a:srgbClr val="C00000"/>
                </a:solidFill>
              </a:rPr>
              <a:t>химия</a:t>
            </a:r>
            <a:r>
              <a:rPr lang="ru-RU" dirty="0" smtClean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20</a:t>
            </a:r>
            <a:r>
              <a:rPr lang="ru-RU" dirty="0" smtClean="0"/>
              <a:t>),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</a:t>
            </a:r>
            <a:r>
              <a:rPr lang="ru-RU" dirty="0" smtClean="0">
                <a:solidFill>
                  <a:srgbClr val="C00000"/>
                </a:solidFill>
              </a:rPr>
              <a:t>нформатика и ИКТ </a:t>
            </a:r>
            <a:r>
              <a:rPr lang="ru-RU" dirty="0" smtClean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5 </a:t>
            </a:r>
            <a:r>
              <a:rPr lang="ru-RU" dirty="0" smtClean="0"/>
              <a:t>(5), 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20 </a:t>
            </a:r>
            <a:r>
              <a:rPr lang="ru-RU" dirty="0" smtClean="0"/>
              <a:t>(3), </a:t>
            </a:r>
            <a:r>
              <a:rPr lang="ru-RU" dirty="0">
                <a:solidFill>
                  <a:srgbClr val="0070C0"/>
                </a:solidFill>
              </a:rPr>
              <a:t>ППЭ – Школа № 13 </a:t>
            </a:r>
            <a:r>
              <a:rPr lang="ru-RU" dirty="0" smtClean="0"/>
              <a:t>(2,5,10,11,12,13), </a:t>
            </a:r>
            <a:r>
              <a:rPr lang="ru-RU" dirty="0">
                <a:solidFill>
                  <a:srgbClr val="0070C0"/>
                </a:solidFill>
              </a:rPr>
              <a:t>ППЭ – Школа № 17 </a:t>
            </a:r>
            <a:r>
              <a:rPr lang="ru-RU" dirty="0" smtClean="0"/>
              <a:t>(14,15,17,20,инт.1), </a:t>
            </a:r>
            <a:r>
              <a:rPr lang="ru-RU" dirty="0" smtClean="0">
                <a:solidFill>
                  <a:srgbClr val="C00000"/>
                </a:solidFill>
              </a:rPr>
              <a:t>литература</a:t>
            </a:r>
            <a:r>
              <a:rPr lang="ru-RU" dirty="0" smtClean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17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28.05 2016 – </a:t>
            </a:r>
            <a:r>
              <a:rPr lang="ru-RU" dirty="0" smtClean="0">
                <a:solidFill>
                  <a:srgbClr val="C00000"/>
                </a:solidFill>
              </a:rPr>
              <a:t>английский язык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0070C0"/>
                </a:solidFill>
              </a:rPr>
              <a:t>ППЭ – Гимназия №2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31.05.2016 – </a:t>
            </a:r>
            <a:r>
              <a:rPr lang="ru-RU" dirty="0" smtClean="0">
                <a:solidFill>
                  <a:srgbClr val="C00000"/>
                </a:solidFill>
              </a:rPr>
              <a:t>математика </a:t>
            </a:r>
            <a:r>
              <a:rPr lang="ru-RU" dirty="0" smtClean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13 </a:t>
            </a:r>
            <a:r>
              <a:rPr lang="ru-RU" dirty="0" smtClean="0"/>
              <a:t>(14,15,17,инт.1), 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17 </a:t>
            </a:r>
            <a:r>
              <a:rPr lang="ru-RU" dirty="0" smtClean="0"/>
              <a:t>(11,12,13,16,20), </a:t>
            </a:r>
            <a:r>
              <a:rPr lang="ru-RU" dirty="0">
                <a:solidFill>
                  <a:srgbClr val="0070C0"/>
                </a:solidFill>
              </a:rPr>
              <a:t>ППЭ – Школа № 20 </a:t>
            </a:r>
            <a:r>
              <a:rPr lang="ru-RU" dirty="0" smtClean="0"/>
              <a:t>(2,3,5,7,10), </a:t>
            </a:r>
            <a:r>
              <a:rPr lang="ru-RU" dirty="0">
                <a:solidFill>
                  <a:srgbClr val="0070C0"/>
                </a:solidFill>
              </a:rPr>
              <a:t>ППЭ – Школа № 5 </a:t>
            </a:r>
            <a:r>
              <a:rPr lang="ru-RU" dirty="0" smtClean="0"/>
              <a:t>(ГВЭ)</a:t>
            </a:r>
          </a:p>
          <a:p>
            <a:endParaRPr lang="ru-RU" dirty="0" smtClean="0"/>
          </a:p>
          <a:p>
            <a:r>
              <a:rPr lang="ru-RU" dirty="0" smtClean="0"/>
              <a:t>03.06.2016 – </a:t>
            </a:r>
            <a:r>
              <a:rPr lang="ru-RU" dirty="0" smtClean="0">
                <a:solidFill>
                  <a:srgbClr val="C00000"/>
                </a:solidFill>
              </a:rPr>
              <a:t>русский язык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13 </a:t>
            </a:r>
            <a:r>
              <a:rPr lang="ru-RU" dirty="0"/>
              <a:t>(14,15,17,инт.1), </a:t>
            </a:r>
            <a:r>
              <a:rPr lang="ru-RU" dirty="0">
                <a:solidFill>
                  <a:srgbClr val="0070C0"/>
                </a:solidFill>
              </a:rPr>
              <a:t>ППЭ – Школа № 17 </a:t>
            </a:r>
            <a:r>
              <a:rPr lang="ru-RU" dirty="0"/>
              <a:t>(11,12,13,16,20), </a:t>
            </a:r>
            <a:r>
              <a:rPr lang="ru-RU" dirty="0">
                <a:solidFill>
                  <a:srgbClr val="0070C0"/>
                </a:solidFill>
              </a:rPr>
              <a:t>ППЭ – Школа № 20 </a:t>
            </a:r>
            <a:r>
              <a:rPr lang="ru-RU" dirty="0"/>
              <a:t>(2,3,5,7,10), </a:t>
            </a:r>
            <a:r>
              <a:rPr lang="ru-RU" dirty="0">
                <a:solidFill>
                  <a:srgbClr val="0070C0"/>
                </a:solidFill>
              </a:rPr>
              <a:t>ППЭ – Школа № 5 </a:t>
            </a:r>
            <a:r>
              <a:rPr lang="ru-RU" dirty="0"/>
              <a:t>(ГВЭ)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5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546"/>
            <a:ext cx="10515600" cy="10437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основной период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03" y="1110344"/>
            <a:ext cx="11747240" cy="5542384"/>
          </a:xfrm>
        </p:spPr>
        <p:txBody>
          <a:bodyPr>
            <a:normAutofit/>
          </a:bodyPr>
          <a:lstStyle/>
          <a:p>
            <a:r>
              <a:rPr lang="ru-RU" dirty="0" smtClean="0"/>
              <a:t>07.06.2016 – </a:t>
            </a:r>
            <a:r>
              <a:rPr lang="ru-RU" dirty="0">
                <a:solidFill>
                  <a:srgbClr val="C00000"/>
                </a:solidFill>
              </a:rPr>
              <a:t>английский язык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Гимназия №2</a:t>
            </a:r>
            <a:r>
              <a:rPr lang="ru-RU" dirty="0"/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09.06.2016 – </a:t>
            </a:r>
            <a:r>
              <a:rPr lang="ru-RU" dirty="0" smtClean="0">
                <a:solidFill>
                  <a:srgbClr val="C00000"/>
                </a:solidFill>
              </a:rPr>
              <a:t>география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17</a:t>
            </a:r>
            <a:r>
              <a:rPr lang="ru-RU" dirty="0" smtClean="0"/>
              <a:t>), </a:t>
            </a:r>
            <a:r>
              <a:rPr lang="ru-RU" dirty="0">
                <a:solidFill>
                  <a:srgbClr val="C00000"/>
                </a:solidFill>
              </a:rPr>
              <a:t>история</a:t>
            </a:r>
            <a:r>
              <a:rPr lang="ru-RU" dirty="0"/>
              <a:t> 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13</a:t>
            </a:r>
            <a:r>
              <a:rPr lang="ru-RU" dirty="0" smtClean="0"/>
              <a:t>), </a:t>
            </a:r>
            <a:r>
              <a:rPr lang="ru-RU" dirty="0" smtClean="0">
                <a:solidFill>
                  <a:srgbClr val="C00000"/>
                </a:solidFill>
              </a:rPr>
              <a:t>биология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5 </a:t>
            </a:r>
            <a:r>
              <a:rPr lang="ru-RU" dirty="0" smtClean="0"/>
              <a:t>(5), 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13 </a:t>
            </a:r>
            <a:r>
              <a:rPr lang="ru-RU" dirty="0" smtClean="0"/>
              <a:t>(</a:t>
            </a:r>
            <a:r>
              <a:rPr lang="ru-RU" dirty="0" smtClean="0"/>
              <a:t>остальные </a:t>
            </a:r>
            <a:r>
              <a:rPr lang="ru-RU" dirty="0" smtClean="0"/>
              <a:t>ОО</a:t>
            </a:r>
            <a:r>
              <a:rPr lang="ru-RU" dirty="0" smtClean="0"/>
              <a:t>)), </a:t>
            </a:r>
            <a:r>
              <a:rPr lang="ru-RU" dirty="0" smtClean="0">
                <a:solidFill>
                  <a:srgbClr val="C00000"/>
                </a:solidFill>
              </a:rPr>
              <a:t>физика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>
                <a:solidFill>
                  <a:srgbClr val="0070C0"/>
                </a:solidFill>
              </a:rPr>
              <a:t>ППЭ – Школа № </a:t>
            </a:r>
            <a:r>
              <a:rPr lang="ru-RU" dirty="0" smtClean="0">
                <a:solidFill>
                  <a:srgbClr val="0070C0"/>
                </a:solidFill>
              </a:rPr>
              <a:t>20</a:t>
            </a:r>
            <a:r>
              <a:rPr lang="ru-RU" dirty="0" smtClean="0"/>
              <a:t>)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8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524</Words>
  <Application>Microsoft Office PowerPoint</Application>
  <PresentationFormat>Широкоэкранный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PTSerifRegular</vt:lpstr>
      <vt:lpstr>Tahoma</vt:lpstr>
      <vt:lpstr>Times New Roman</vt:lpstr>
      <vt:lpstr>Тема Office</vt:lpstr>
      <vt:lpstr>Особенности проведения государственной итоговой аттестации по образовательным программам основного общего и среднего общего образования в 2016 году</vt:lpstr>
      <vt:lpstr>ЕГЭ в основной период</vt:lpstr>
      <vt:lpstr>ЕГЭ в основной период</vt:lpstr>
      <vt:lpstr>ЕГЭ в основной период (резервный срок)</vt:lpstr>
      <vt:lpstr>Презентация PowerPoint</vt:lpstr>
      <vt:lpstr>Презентация PowerPoint</vt:lpstr>
      <vt:lpstr>Презентация PowerPoint</vt:lpstr>
      <vt:lpstr>ОГЭ в основной период</vt:lpstr>
      <vt:lpstr>ОГЭ в основной период</vt:lpstr>
      <vt:lpstr>ОГЭ в основной период (резервный срок)</vt:lpstr>
      <vt:lpstr>Итоговые отметки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по образовательным программам среднего общего образования в 2015 году</dc:title>
  <dc:creator>Любовь В. Смирнова</dc:creator>
  <cp:lastModifiedBy>Любовь В. Смирнова</cp:lastModifiedBy>
  <cp:revision>52</cp:revision>
  <dcterms:created xsi:type="dcterms:W3CDTF">2015-04-21T06:16:58Z</dcterms:created>
  <dcterms:modified xsi:type="dcterms:W3CDTF">2016-04-11T11:27:49Z</dcterms:modified>
</cp:coreProperties>
</file>